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1" r:id="rId1"/>
    <p:sldMasterId id="2147484294" r:id="rId2"/>
    <p:sldMasterId id="2147484474" r:id="rId3"/>
    <p:sldMasterId id="2147484684" r:id="rId4"/>
  </p:sldMasterIdLst>
  <p:sldIdLst>
    <p:sldId id="256" r:id="rId5"/>
    <p:sldId id="258" r:id="rId6"/>
    <p:sldId id="259" r:id="rId7"/>
    <p:sldId id="263" r:id="rId8"/>
    <p:sldId id="268" r:id="rId9"/>
    <p:sldId id="285" r:id="rId10"/>
    <p:sldId id="289" r:id="rId11"/>
    <p:sldId id="287" r:id="rId12"/>
    <p:sldId id="296" r:id="rId13"/>
    <p:sldId id="298" r:id="rId14"/>
    <p:sldId id="299" r:id="rId15"/>
    <p:sldId id="292" r:id="rId16"/>
    <p:sldId id="293" r:id="rId17"/>
    <p:sldId id="300" r:id="rId18"/>
    <p:sldId id="294" r:id="rId19"/>
    <p:sldId id="295" r:id="rId20"/>
    <p:sldId id="283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FB"/>
    <a:srgbClr val="F9FCD0"/>
    <a:srgbClr val="FF7C80"/>
    <a:srgbClr val="FF9999"/>
    <a:srgbClr val="00CC99"/>
    <a:srgbClr val="FFFFFF"/>
    <a:srgbClr val="FF9933"/>
    <a:srgbClr val="F0E0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47360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458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6267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36004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50321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8205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76010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628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6509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144095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919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2291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48308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31812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26967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57331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66424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4630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21072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25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193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047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4657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54394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819839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915899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6509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5378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36054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9102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20180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9033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0094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68988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153853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22991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5529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41913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5467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707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44387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3333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5584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9339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2408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5" r:id="rId1"/>
    <p:sldLayoutId id="2147484296" r:id="rId2"/>
    <p:sldLayoutId id="2147484297" r:id="rId3"/>
    <p:sldLayoutId id="2147484298" r:id="rId4"/>
    <p:sldLayoutId id="2147484299" r:id="rId5"/>
    <p:sldLayoutId id="2147484300" r:id="rId6"/>
    <p:sldLayoutId id="2147484301" r:id="rId7"/>
    <p:sldLayoutId id="2147484302" r:id="rId8"/>
    <p:sldLayoutId id="2147484303" r:id="rId9"/>
    <p:sldLayoutId id="2147484304" r:id="rId10"/>
    <p:sldLayoutId id="214748430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2275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76" r:id="rId2"/>
    <p:sldLayoutId id="2147484477" r:id="rId3"/>
    <p:sldLayoutId id="2147484478" r:id="rId4"/>
    <p:sldLayoutId id="2147484479" r:id="rId5"/>
    <p:sldLayoutId id="2147484480" r:id="rId6"/>
    <p:sldLayoutId id="2147484481" r:id="rId7"/>
    <p:sldLayoutId id="2147484482" r:id="rId8"/>
    <p:sldLayoutId id="2147484483" r:id="rId9"/>
    <p:sldLayoutId id="2147484484" r:id="rId10"/>
    <p:sldLayoutId id="214748448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766B40BF-20EC-4E2E-8B38-E086206B1DA6}" type="datetimeFigureOut">
              <a:rPr lang="ko-KR" altLang="en-US" smtClean="0"/>
              <a:t>2020-06-08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82A68767-45F9-47F0-B004-3F0CC4E6AD7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0348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5" r:id="rId1"/>
    <p:sldLayoutId id="2147484686" r:id="rId2"/>
    <p:sldLayoutId id="2147484687" r:id="rId3"/>
    <p:sldLayoutId id="2147484688" r:id="rId4"/>
    <p:sldLayoutId id="2147484689" r:id="rId5"/>
    <p:sldLayoutId id="2147484690" r:id="rId6"/>
    <p:sldLayoutId id="2147484691" r:id="rId7"/>
    <p:sldLayoutId id="2147484692" r:id="rId8"/>
    <p:sldLayoutId id="2147484693" r:id="rId9"/>
    <p:sldLayoutId id="2147484694" r:id="rId10"/>
    <p:sldLayoutId id="2147484695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1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1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3"/>
          <p:cNvSpPr>
            <a:spLocks noGrp="1"/>
          </p:cNvSpPr>
          <p:nvPr>
            <p:ph type="ctrTitle"/>
          </p:nvPr>
        </p:nvSpPr>
        <p:spPr>
          <a:xfrm>
            <a:off x="2630928" y="664262"/>
            <a:ext cx="6605352" cy="2926080"/>
          </a:xfrm>
        </p:spPr>
        <p:txBody>
          <a:bodyPr>
            <a:normAutofit/>
          </a:bodyPr>
          <a:lstStyle/>
          <a:p>
            <a:r>
              <a:rPr lang="ko-KR" altLang="en-US" sz="11300" dirty="0">
                <a:solidFill>
                  <a:srgbClr val="002060"/>
                </a:solidFill>
                <a:latin typeface="HY목각파임B" panose="02030600000101010101" pitchFamily="18" charset="-127"/>
                <a:ea typeface="HY목각파임B" panose="02030600000101010101" pitchFamily="18" charset="-127"/>
              </a:rPr>
              <a:t>에어로켓</a:t>
            </a:r>
            <a:endParaRPr lang="ko-KR" altLang="en-US" sz="11300" dirty="0">
              <a:solidFill>
                <a:schemeClr val="bg1"/>
              </a:solidFill>
              <a:latin typeface="+mn-ea"/>
              <a:ea typeface="+mn-ea"/>
            </a:endParaRPr>
          </a:p>
        </p:txBody>
      </p:sp>
      <p:sp>
        <p:nvSpPr>
          <p:cNvPr id="5" name="부제목 4"/>
          <p:cNvSpPr>
            <a:spLocks noGrp="1"/>
          </p:cNvSpPr>
          <p:nvPr>
            <p:ph type="subTitle" idx="1"/>
          </p:nvPr>
        </p:nvSpPr>
        <p:spPr>
          <a:xfrm>
            <a:off x="1549674" y="3785744"/>
            <a:ext cx="8767860" cy="1388165"/>
          </a:xfrm>
        </p:spPr>
        <p:txBody>
          <a:bodyPr>
            <a:normAutofit/>
          </a:bodyPr>
          <a:lstStyle/>
          <a:p>
            <a:r>
              <a:rPr lang="en-US" altLang="ko-KR" sz="6000" dirty="0">
                <a:solidFill>
                  <a:schemeClr val="bg1"/>
                </a:solidFill>
                <a:latin typeface="+mn-ea"/>
              </a:rPr>
              <a:t>- </a:t>
            </a:r>
            <a:r>
              <a:rPr lang="ko-KR" altLang="en-US" sz="6000" dirty="0">
                <a:solidFill>
                  <a:schemeClr val="bg1"/>
                </a:solidFill>
                <a:latin typeface="+mn-ea"/>
              </a:rPr>
              <a:t>퍼즐형 발사각 조절</a:t>
            </a:r>
            <a:endParaRPr lang="ko-KR" altLang="en-US" sz="6000" dirty="0">
              <a:latin typeface="배스킨라빈스 B" panose="02020603020101020101" pitchFamily="18" charset="-127"/>
              <a:ea typeface="배스킨라빈스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1026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E46D9259-43E2-4AFF-A7A3-CFFF2B25F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466725"/>
            <a:ext cx="11182350" cy="592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1534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224B6869-9970-4C4E-9831-F1BED1DE15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4937" y="1181100"/>
            <a:ext cx="938212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985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613179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rgbClr val="FF0000"/>
                </a:solidFill>
              </a:rPr>
              <a:t>실험시</a:t>
            </a:r>
            <a:r>
              <a:rPr lang="ko-KR" altLang="en-US" sz="2600" b="1" dirty="0">
                <a:solidFill>
                  <a:srgbClr val="FF0000"/>
                </a:solidFill>
              </a:rPr>
              <a:t> 주의사항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3708" y="1876059"/>
            <a:ext cx="109198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j-ea"/>
                <a:ea typeface="+mj-ea"/>
              </a:rPr>
              <a:t>1. </a:t>
            </a:r>
            <a:r>
              <a:rPr lang="ko-KR" altLang="en-US" sz="2500" dirty="0">
                <a:latin typeface="+mj-ea"/>
                <a:ea typeface="+mj-ea"/>
              </a:rPr>
              <a:t>가위로 호스 끝을 뾰족하게 자를 때 손을 다치지 않도록 주의합니다</a:t>
            </a:r>
            <a:r>
              <a:rPr lang="en-US" altLang="ko-KR" sz="2500" dirty="0">
                <a:latin typeface="+mj-ea"/>
                <a:ea typeface="+mj-ea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3709" y="3005944"/>
            <a:ext cx="1091980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500" dirty="0">
                <a:latin typeface="+mj-ea"/>
                <a:ea typeface="+mj-ea"/>
              </a:rPr>
              <a:t>2. </a:t>
            </a:r>
            <a:r>
              <a:rPr lang="ko-KR" altLang="en-US" sz="2500" dirty="0">
                <a:latin typeface="+mj-ea"/>
                <a:ea typeface="+mj-ea"/>
              </a:rPr>
              <a:t>플라스틱병 뚜껑의 주둥이를 잘라낼 때도 다치지 않도록 주의합니다</a:t>
            </a:r>
            <a:r>
              <a:rPr lang="en-US" altLang="ko-KR" sz="2500" dirty="0">
                <a:latin typeface="+mj-ea"/>
                <a:ea typeface="+mj-ea"/>
              </a:rPr>
              <a:t>.</a:t>
            </a:r>
            <a:endParaRPr lang="ko-KR" altLang="en-US" sz="2500" dirty="0"/>
          </a:p>
        </p:txBody>
      </p:sp>
      <p:sp>
        <p:nvSpPr>
          <p:cNvPr id="16" name="TextBox 15"/>
          <p:cNvSpPr txBox="1"/>
          <p:nvPr/>
        </p:nvSpPr>
        <p:spPr>
          <a:xfrm>
            <a:off x="613706" y="4033508"/>
            <a:ext cx="10919809" cy="606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500" dirty="0">
                <a:latin typeface="+mj-ea"/>
                <a:ea typeface="+mj-ea"/>
              </a:rPr>
              <a:t>3. </a:t>
            </a:r>
            <a:r>
              <a:rPr lang="ko-KR" altLang="en-US" sz="2500" dirty="0">
                <a:latin typeface="+mj-ea"/>
                <a:ea typeface="+mj-ea"/>
              </a:rPr>
              <a:t>로켓을 쏠 때 사람을 향하지 않도록 주의합니다</a:t>
            </a:r>
            <a:r>
              <a:rPr lang="en-US" altLang="ko-KR" sz="2500" dirty="0">
                <a:latin typeface="+mj-ea"/>
                <a:ea typeface="+mj-ea"/>
              </a:rPr>
              <a:t>.</a:t>
            </a:r>
            <a:endParaRPr lang="ko-KR" altLang="en-US" sz="2500" dirty="0"/>
          </a:p>
        </p:txBody>
      </p:sp>
    </p:spTree>
    <p:extLst>
      <p:ext uri="{BB962C8B-B14F-4D97-AF65-F5344CB8AC3E}">
        <p14:creationId xmlns:p14="http://schemas.microsoft.com/office/powerpoint/2010/main" val="2855915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221294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FF0066"/>
                </a:solidFill>
              </a:rPr>
              <a:t>확인학습</a:t>
            </a:r>
          </a:p>
        </p:txBody>
      </p:sp>
      <p:pic>
        <p:nvPicPr>
          <p:cNvPr id="9" name="그림 8" descr="텍스트이(가) 표시된 사진&#10;&#10;자동 생성된 설명">
            <a:extLst>
              <a:ext uri="{FF2B5EF4-FFF2-40B4-BE49-F238E27FC236}">
                <a16:creationId xmlns:a16="http://schemas.microsoft.com/office/drawing/2014/main" id="{61620DE4-65F8-447E-B5A8-12FE963C11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053" y="744770"/>
            <a:ext cx="10488740" cy="589193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7618171-3127-49EB-879E-C77535DEB39C}"/>
              </a:ext>
            </a:extLst>
          </p:cNvPr>
          <p:cNvSpPr txBox="1"/>
          <p:nvPr/>
        </p:nvSpPr>
        <p:spPr>
          <a:xfrm>
            <a:off x="5265890" y="6159652"/>
            <a:ext cx="1132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>
                <a:solidFill>
                  <a:srgbClr val="FF0000"/>
                </a:solidFill>
                <a:latin typeface="+mn-ea"/>
              </a:rPr>
              <a:t>30</a:t>
            </a:r>
            <a:endParaRPr lang="ko-KR" altLang="en-US" sz="25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60A6DDE-6FF6-40F7-A0C2-4EA0E87350B3}"/>
              </a:ext>
            </a:extLst>
          </p:cNvPr>
          <p:cNvSpPr txBox="1"/>
          <p:nvPr/>
        </p:nvSpPr>
        <p:spPr>
          <a:xfrm>
            <a:off x="7632984" y="6159652"/>
            <a:ext cx="1132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>
                <a:solidFill>
                  <a:srgbClr val="FF0000"/>
                </a:solidFill>
                <a:latin typeface="+mn-ea"/>
              </a:rPr>
              <a:t>45</a:t>
            </a:r>
            <a:endParaRPr lang="ko-KR" altLang="en-US" sz="25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3A943BA-F86F-4318-89CB-8DC3FDD45486}"/>
              </a:ext>
            </a:extLst>
          </p:cNvPr>
          <p:cNvSpPr txBox="1"/>
          <p:nvPr/>
        </p:nvSpPr>
        <p:spPr>
          <a:xfrm>
            <a:off x="10000078" y="6159652"/>
            <a:ext cx="1132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>
                <a:solidFill>
                  <a:srgbClr val="FF0000"/>
                </a:solidFill>
                <a:latin typeface="+mn-ea"/>
              </a:rPr>
              <a:t>60</a:t>
            </a:r>
            <a:endParaRPr lang="ko-KR" altLang="en-US" sz="25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23137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스크린샷이(가) 표시된 사진&#10;&#10;자동 생성된 설명">
            <a:extLst>
              <a:ext uri="{FF2B5EF4-FFF2-40B4-BE49-F238E27FC236}">
                <a16:creationId xmlns:a16="http://schemas.microsoft.com/office/drawing/2014/main" id="{9FDB9642-E0AC-4D72-927F-2A538204EF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125" y="1490662"/>
            <a:ext cx="10953750" cy="38766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D95A26-1CAA-4ABA-AF08-E51A514A8D3D}"/>
              </a:ext>
            </a:extLst>
          </p:cNvPr>
          <p:cNvSpPr txBox="1"/>
          <p:nvPr/>
        </p:nvSpPr>
        <p:spPr>
          <a:xfrm>
            <a:off x="5207167" y="2518830"/>
            <a:ext cx="1132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>
                <a:solidFill>
                  <a:srgbClr val="FF0000"/>
                </a:solidFill>
                <a:latin typeface="+mn-ea"/>
              </a:rPr>
              <a:t>30</a:t>
            </a:r>
            <a:endParaRPr lang="ko-KR" altLang="en-US" sz="25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8F0E4F-10E2-4475-A8DC-1B1C8F073D00}"/>
              </a:ext>
            </a:extLst>
          </p:cNvPr>
          <p:cNvSpPr txBox="1"/>
          <p:nvPr/>
        </p:nvSpPr>
        <p:spPr>
          <a:xfrm>
            <a:off x="7574261" y="2518830"/>
            <a:ext cx="1132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>
                <a:solidFill>
                  <a:srgbClr val="FF0000"/>
                </a:solidFill>
                <a:latin typeface="+mn-ea"/>
              </a:rPr>
              <a:t>45</a:t>
            </a:r>
            <a:endParaRPr lang="ko-KR" altLang="en-US" sz="25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C55B34-45A0-4161-B2AB-386EB27CE89A}"/>
              </a:ext>
            </a:extLst>
          </p:cNvPr>
          <p:cNvSpPr txBox="1"/>
          <p:nvPr/>
        </p:nvSpPr>
        <p:spPr>
          <a:xfrm>
            <a:off x="9941355" y="2518830"/>
            <a:ext cx="113211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500" dirty="0">
                <a:solidFill>
                  <a:srgbClr val="FF0000"/>
                </a:solidFill>
                <a:latin typeface="+mn-ea"/>
              </a:rPr>
              <a:t>60</a:t>
            </a:r>
            <a:endParaRPr lang="ko-KR" altLang="en-US" sz="25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94DAC3-24AB-425B-B165-988EFDACA5E4}"/>
              </a:ext>
            </a:extLst>
          </p:cNvPr>
          <p:cNvSpPr txBox="1"/>
          <p:nvPr/>
        </p:nvSpPr>
        <p:spPr>
          <a:xfrm>
            <a:off x="4370663" y="4074386"/>
            <a:ext cx="1700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(1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회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+2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회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)/2</a:t>
            </a:r>
            <a:endParaRPr lang="ko-KR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CBD181-68E9-4500-8010-EAF6C85BE276}"/>
              </a:ext>
            </a:extLst>
          </p:cNvPr>
          <p:cNvSpPr txBox="1"/>
          <p:nvPr/>
        </p:nvSpPr>
        <p:spPr>
          <a:xfrm>
            <a:off x="6823874" y="4074386"/>
            <a:ext cx="1700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(1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회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+2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회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)/2</a:t>
            </a:r>
            <a:endParaRPr lang="ko-KR" altLang="en-US" sz="2000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7CE20-893B-4DFA-BD5D-DDB6A00283C1}"/>
              </a:ext>
            </a:extLst>
          </p:cNvPr>
          <p:cNvSpPr txBox="1"/>
          <p:nvPr/>
        </p:nvSpPr>
        <p:spPr>
          <a:xfrm>
            <a:off x="9277085" y="4074386"/>
            <a:ext cx="17001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(1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회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+2</a:t>
            </a:r>
            <a:r>
              <a:rPr lang="ko-KR" altLang="en-US" sz="2000" dirty="0">
                <a:solidFill>
                  <a:srgbClr val="FF0000"/>
                </a:solidFill>
                <a:latin typeface="+mn-ea"/>
              </a:rPr>
              <a:t>회</a:t>
            </a:r>
            <a:r>
              <a:rPr lang="en-US" altLang="ko-KR" sz="2000" dirty="0">
                <a:solidFill>
                  <a:srgbClr val="FF0000"/>
                </a:solidFill>
                <a:latin typeface="+mn-ea"/>
              </a:rPr>
              <a:t>)/2</a:t>
            </a:r>
            <a:endParaRPr lang="ko-KR" altLang="en-US" sz="2000" dirty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67587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3" y="495733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원리학습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D3059183-58E3-4613-B1AB-33E7C84478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55" y="1410835"/>
            <a:ext cx="11626089" cy="431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8402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A5CEA922-8074-46C6-9C8B-184F2B9C6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47" y="1064790"/>
            <a:ext cx="9763125" cy="2647950"/>
          </a:xfrm>
          <a:prstGeom prst="rect">
            <a:avLst/>
          </a:prstGeom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B6566B1E-DCFC-4FED-B893-496B04EFC87D}"/>
              </a:ext>
            </a:extLst>
          </p:cNvPr>
          <p:cNvSpPr txBox="1">
            <a:spLocks/>
          </p:cNvSpPr>
          <p:nvPr/>
        </p:nvSpPr>
        <p:spPr>
          <a:xfrm>
            <a:off x="764491" y="4648284"/>
            <a:ext cx="25643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 err="1">
                <a:solidFill>
                  <a:schemeClr val="accent4">
                    <a:lumMod val="75000"/>
                  </a:schemeClr>
                </a:solidFill>
              </a:rPr>
              <a:t>느낀점</a:t>
            </a:r>
            <a:endParaRPr lang="ko-KR" altLang="en-US" sz="2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5E4036-BA66-439B-A1DC-E9801A10BC47}"/>
              </a:ext>
            </a:extLst>
          </p:cNvPr>
          <p:cNvSpPr txBox="1"/>
          <p:nvPr/>
        </p:nvSpPr>
        <p:spPr>
          <a:xfrm>
            <a:off x="1359016" y="5318620"/>
            <a:ext cx="794437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dirty="0">
                <a:solidFill>
                  <a:schemeClr val="accent4">
                    <a:lumMod val="75000"/>
                  </a:schemeClr>
                </a:solidFill>
              </a:rPr>
              <a:t>실험 후에 </a:t>
            </a:r>
            <a:r>
              <a:rPr lang="ko-KR" altLang="en-US" sz="2500" dirty="0" err="1">
                <a:solidFill>
                  <a:schemeClr val="accent4">
                    <a:lumMod val="75000"/>
                  </a:schemeClr>
                </a:solidFill>
              </a:rPr>
              <a:t>알게된</a:t>
            </a:r>
            <a:r>
              <a:rPr lang="ko-KR" altLang="en-US" sz="2500" dirty="0">
                <a:solidFill>
                  <a:schemeClr val="accent4">
                    <a:lumMod val="75000"/>
                  </a:schemeClr>
                </a:solidFill>
              </a:rPr>
              <a:t> 점과 </a:t>
            </a:r>
            <a:r>
              <a:rPr lang="ko-KR" altLang="en-US" sz="2500" dirty="0" err="1">
                <a:solidFill>
                  <a:schemeClr val="accent4">
                    <a:lumMod val="75000"/>
                  </a:schemeClr>
                </a:solidFill>
              </a:rPr>
              <a:t>느낀점을</a:t>
            </a:r>
            <a:r>
              <a:rPr lang="ko-KR" altLang="en-US" sz="2500" dirty="0">
                <a:solidFill>
                  <a:schemeClr val="accent4">
                    <a:lumMod val="75000"/>
                  </a:schemeClr>
                </a:solidFill>
              </a:rPr>
              <a:t> 자유롭게 적어봅시다</a:t>
            </a:r>
            <a:r>
              <a:rPr lang="en-US" altLang="ko-KR" sz="2500" dirty="0">
                <a:solidFill>
                  <a:schemeClr val="accent4">
                    <a:lumMod val="75000"/>
                  </a:schemeClr>
                </a:solidFill>
              </a:rPr>
              <a:t>.</a:t>
            </a:r>
            <a:endParaRPr lang="ko-KR" altLang="en-US" sz="2500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4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타원 2"/>
          <p:cNvSpPr/>
          <p:nvPr/>
        </p:nvSpPr>
        <p:spPr>
          <a:xfrm>
            <a:off x="5207670" y="3007171"/>
            <a:ext cx="1344654" cy="134465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774" y="3173598"/>
            <a:ext cx="3459039" cy="113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2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831945" y="410546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실험목표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606490" y="1045029"/>
            <a:ext cx="10608905" cy="2127379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ko-KR" altLang="en-US" sz="2400" dirty="0"/>
              <a:t> </a:t>
            </a:r>
            <a:r>
              <a:rPr lang="ko-KR" altLang="en-US" sz="2200" b="1" dirty="0">
                <a:latin typeface="+mj-ea"/>
                <a:ea typeface="+mj-ea"/>
              </a:rPr>
              <a:t>에어로켓과 퍼즐형 발사대를 만들고 발사대 각도를 조절하며 에어로켓을 날려</a:t>
            </a:r>
          </a:p>
          <a:p>
            <a:pPr algn="ctr"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발사각에 따른 </a:t>
            </a:r>
            <a:r>
              <a:rPr lang="ko-KR" altLang="en-US" sz="2200" b="1" dirty="0" err="1">
                <a:latin typeface="+mj-ea"/>
                <a:ea typeface="+mj-ea"/>
              </a:rPr>
              <a:t>수평도달거리의</a:t>
            </a:r>
            <a:r>
              <a:rPr lang="ko-KR" altLang="en-US" sz="2200" b="1" dirty="0">
                <a:latin typeface="+mj-ea"/>
                <a:ea typeface="+mj-ea"/>
              </a:rPr>
              <a:t> 관계를 확인해봅시다</a:t>
            </a:r>
            <a:r>
              <a:rPr lang="en-US" altLang="ko-KR" sz="2200" b="1" dirty="0">
                <a:latin typeface="+mj-ea"/>
                <a:ea typeface="+mj-ea"/>
              </a:rPr>
              <a:t>.</a:t>
            </a:r>
            <a:endParaRPr lang="ko-KR" altLang="en-US" sz="2200" b="1" dirty="0">
              <a:latin typeface="+mj-ea"/>
              <a:ea typeface="+mj-ea"/>
            </a:endParaRPr>
          </a:p>
        </p:txBody>
      </p:sp>
      <p:sp>
        <p:nvSpPr>
          <p:cNvPr id="12" name="제목 1"/>
          <p:cNvSpPr txBox="1">
            <a:spLocks/>
          </p:cNvSpPr>
          <p:nvPr/>
        </p:nvSpPr>
        <p:spPr>
          <a:xfrm>
            <a:off x="831945" y="3530429"/>
            <a:ext cx="2107197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 준비물</a:t>
            </a: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06490" y="4127532"/>
            <a:ext cx="10608905" cy="2319922"/>
          </a:xfrm>
          <a:prstGeom prst="roundRect">
            <a:avLst/>
          </a:prstGeom>
          <a:solidFill>
            <a:schemeClr val="bg1"/>
          </a:solidFill>
          <a:ln w="25400">
            <a:solidFill>
              <a:schemeClr val="accent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endParaRPr lang="en-US" altLang="ko-KR" sz="2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53FB59-992E-4BF2-B4F6-44B4D3EF3366}"/>
              </a:ext>
            </a:extLst>
          </p:cNvPr>
          <p:cNvSpPr txBox="1"/>
          <p:nvPr/>
        </p:nvSpPr>
        <p:spPr>
          <a:xfrm>
            <a:off x="5671707" y="4295773"/>
            <a:ext cx="5543688" cy="15503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학생준비물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>
                <a:latin typeface="+mj-ea"/>
                <a:ea typeface="+mj-ea"/>
              </a:rPr>
              <a:t>가위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자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 err="1">
                <a:latin typeface="+mj-ea"/>
                <a:ea typeface="+mj-ea"/>
              </a:rPr>
              <a:t>유성펜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투명 테이프    </a:t>
            </a:r>
            <a:endParaRPr lang="en-US" altLang="ko-KR" sz="2200" b="1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endParaRPr lang="en-US" altLang="ko-KR" sz="2200" b="1" dirty="0">
              <a:solidFill>
                <a:srgbClr val="C00000"/>
              </a:solidFill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ko-KR" altLang="en-US" sz="2200" b="1" dirty="0">
                <a:solidFill>
                  <a:srgbClr val="C00000"/>
                </a:solidFill>
                <a:latin typeface="+mj-ea"/>
                <a:ea typeface="+mj-ea"/>
              </a:rPr>
              <a:t>선생님준비물</a:t>
            </a:r>
            <a:r>
              <a:rPr lang="en-US" altLang="ko-KR" sz="2200" b="1" dirty="0">
                <a:solidFill>
                  <a:srgbClr val="C00000"/>
                </a:solidFill>
                <a:latin typeface="+mj-ea"/>
                <a:ea typeface="+mj-ea"/>
              </a:rPr>
              <a:t>: </a:t>
            </a:r>
            <a:r>
              <a:rPr lang="ko-KR" altLang="en-US" sz="2200" b="1" dirty="0" err="1">
                <a:latin typeface="+mj-ea"/>
                <a:ea typeface="+mj-ea"/>
              </a:rPr>
              <a:t>수평도달거리</a:t>
            </a:r>
            <a:r>
              <a:rPr lang="ko-KR" altLang="en-US" sz="2200" b="1" dirty="0">
                <a:latin typeface="+mj-ea"/>
                <a:ea typeface="+mj-ea"/>
              </a:rPr>
              <a:t> 측정용 줄자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5CBF82-78D1-4FEC-9234-D1DAA49ABBB7}"/>
              </a:ext>
            </a:extLst>
          </p:cNvPr>
          <p:cNvSpPr txBox="1"/>
          <p:nvPr/>
        </p:nvSpPr>
        <p:spPr>
          <a:xfrm>
            <a:off x="772785" y="4253454"/>
            <a:ext cx="4898922" cy="2058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200" b="1" dirty="0">
                <a:latin typeface="+mj-ea"/>
                <a:ea typeface="+mj-ea"/>
              </a:rPr>
              <a:t>EVA </a:t>
            </a:r>
            <a:r>
              <a:rPr lang="ko-KR" altLang="en-US" sz="2200" b="1" dirty="0">
                <a:latin typeface="+mj-ea"/>
                <a:ea typeface="+mj-ea"/>
              </a:rPr>
              <a:t>퍼즐형 발사대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투명호스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빨대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플라스틱 병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날개도안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  <a:r>
              <a:rPr lang="ko-KR" altLang="en-US" sz="2200" b="1" dirty="0">
                <a:latin typeface="+mj-ea"/>
                <a:ea typeface="+mj-ea"/>
              </a:rPr>
              <a:t>일회용 스포이트</a:t>
            </a:r>
            <a:r>
              <a:rPr lang="en-US" altLang="ko-KR" sz="2200" b="1" dirty="0">
                <a:latin typeface="+mj-ea"/>
                <a:ea typeface="+mj-ea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200" b="1" dirty="0">
                <a:latin typeface="+mj-ea"/>
                <a:ea typeface="+mj-ea"/>
              </a:rPr>
              <a:t>양면테이프</a:t>
            </a:r>
            <a:endParaRPr lang="en-US" altLang="ko-KR" sz="2200" b="1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611589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제목 1">
            <a:extLst>
              <a:ext uri="{FF2B5EF4-FFF2-40B4-BE49-F238E27FC236}">
                <a16:creationId xmlns:a16="http://schemas.microsoft.com/office/drawing/2014/main" id="{1A670A78-3D72-4415-B462-5EC4B448C9F2}"/>
              </a:ext>
            </a:extLst>
          </p:cNvPr>
          <p:cNvSpPr txBox="1">
            <a:spLocks/>
          </p:cNvSpPr>
          <p:nvPr/>
        </p:nvSpPr>
        <p:spPr>
          <a:xfrm>
            <a:off x="496044" y="613179"/>
            <a:ext cx="2029042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>
                <a:solidFill>
                  <a:srgbClr val="002060"/>
                </a:solidFill>
              </a:rPr>
              <a:t>생각해보기</a:t>
            </a:r>
            <a:endParaRPr lang="ko-KR" altLang="en-US" sz="2600" b="1" dirty="0">
              <a:solidFill>
                <a:srgbClr val="002060"/>
              </a:solidFill>
            </a:endParaRP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F6640A7E-5824-4B69-896E-66DAD907F0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11" y="1430159"/>
            <a:ext cx="11083778" cy="472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03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496044" y="202632"/>
            <a:ext cx="1789956" cy="435429"/>
          </a:xfrm>
          <a:prstGeom prst="rect">
            <a:avLst/>
          </a:prstGeom>
        </p:spPr>
        <p:txBody>
          <a:bodyPr tIns="90000" bIns="90000">
            <a:noAutofit/>
          </a:bodyPr>
          <a:lstStyle>
            <a:lvl1pPr algn="l" defTabSz="457200" rtl="0" eaLnBrk="1" latinLnBrk="1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accent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ko-KR" altLang="en-US" sz="2600" b="1" dirty="0">
                <a:solidFill>
                  <a:srgbClr val="002060"/>
                </a:solidFill>
              </a:rPr>
              <a:t>실험방법</a:t>
            </a: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8FC55AD-C71D-47C3-9D4A-15A6AEC229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23" y="750030"/>
            <a:ext cx="10309554" cy="585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71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지도, 스크린샷이(가) 표시된 사진&#10;&#10;자동 생성된 설명">
            <a:extLst>
              <a:ext uri="{FF2B5EF4-FFF2-40B4-BE49-F238E27FC236}">
                <a16:creationId xmlns:a16="http://schemas.microsoft.com/office/drawing/2014/main" id="{651096CC-3A94-4FA5-AC1E-B1E3317A3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37" y="1838325"/>
            <a:ext cx="10067925" cy="31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101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BFAF00F1-9896-4B20-8578-10CEE723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" y="1128712"/>
            <a:ext cx="10258425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057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2AD4FCE8-07B1-47E2-8CD6-B24436017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91" y="629524"/>
            <a:ext cx="10048875" cy="414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39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지도, 텍스트이(가) 표시된 사진&#10;&#10;자동 생성된 설명">
            <a:extLst>
              <a:ext uri="{FF2B5EF4-FFF2-40B4-BE49-F238E27FC236}">
                <a16:creationId xmlns:a16="http://schemas.microsoft.com/office/drawing/2014/main" id="{AE13B8F9-F2E3-4A78-A465-3867C2497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037" y="957262"/>
            <a:ext cx="108299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75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22D530D-4A97-4B04-B1F6-1E83823283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9" y="733619"/>
            <a:ext cx="10544175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19791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기본">
  <a:themeElements>
    <a:clrScheme name="기본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기본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기본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3483</TotalTime>
  <Words>135</Words>
  <Application>Microsoft Office PowerPoint</Application>
  <PresentationFormat>와이드스크린</PresentationFormat>
  <Paragraphs>32</Paragraphs>
  <Slides>17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4</vt:i4>
      </vt:variant>
      <vt:variant>
        <vt:lpstr>슬라이드 제목</vt:lpstr>
      </vt:variant>
      <vt:variant>
        <vt:i4>17</vt:i4>
      </vt:variant>
    </vt:vector>
  </HeadingPairs>
  <TitlesOfParts>
    <vt:vector size="28" baseType="lpstr">
      <vt:lpstr>HY목각파임B</vt:lpstr>
      <vt:lpstr>맑은 고딕</vt:lpstr>
      <vt:lpstr>배스킨라빈스 B</vt:lpstr>
      <vt:lpstr>Calibri</vt:lpstr>
      <vt:lpstr>Calibri Light</vt:lpstr>
      <vt:lpstr>Corbel</vt:lpstr>
      <vt:lpstr>Wingdings 2</vt:lpstr>
      <vt:lpstr>HDOfficeLightV0</vt:lpstr>
      <vt:lpstr>1_HDOfficeLightV0</vt:lpstr>
      <vt:lpstr>2_HDOfficeLightV0</vt:lpstr>
      <vt:lpstr>기본</vt:lpstr>
      <vt:lpstr>에어로켓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CSI 과학수사대</dc:title>
  <dc:creator>MK</dc:creator>
  <cp:lastModifiedBy>이정영</cp:lastModifiedBy>
  <cp:revision>61</cp:revision>
  <dcterms:created xsi:type="dcterms:W3CDTF">2020-01-07T08:23:28Z</dcterms:created>
  <dcterms:modified xsi:type="dcterms:W3CDTF">2020-06-08T02:40:45Z</dcterms:modified>
</cp:coreProperties>
</file>