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40" r:id="rId4"/>
  </p:sldMasterIdLst>
  <p:notesMasterIdLst>
    <p:notesMasterId r:id="rId28"/>
  </p:notesMasterIdLst>
  <p:sldIdLst>
    <p:sldId id="256" r:id="rId5"/>
    <p:sldId id="258" r:id="rId6"/>
    <p:sldId id="259" r:id="rId7"/>
    <p:sldId id="296" r:id="rId8"/>
    <p:sldId id="297" r:id="rId9"/>
    <p:sldId id="300" r:id="rId10"/>
    <p:sldId id="301" r:id="rId11"/>
    <p:sldId id="298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292" r:id="rId22"/>
    <p:sldId id="313" r:id="rId23"/>
    <p:sldId id="293" r:id="rId24"/>
    <p:sldId id="314" r:id="rId25"/>
    <p:sldId id="316" r:id="rId26"/>
    <p:sldId id="317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  <a:srgbClr val="CBDB53"/>
    <a:srgbClr val="E2EBA3"/>
    <a:srgbClr val="8A5500"/>
    <a:srgbClr val="FF0066"/>
    <a:srgbClr val="006600"/>
    <a:srgbClr val="FFFFFB"/>
    <a:srgbClr val="F9FCD0"/>
    <a:srgbClr val="FF7C8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39503-AE55-4C85-8E01-6B1F25B6546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AA0B4-11A2-469A-9FDB-666B5BAFF7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01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0683E-D762-431A-9904-485B03FC79D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9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99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562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688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934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88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2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5868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172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911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371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30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가로로 말린 두루마리 모양 6"/>
          <p:cNvSpPr/>
          <p:nvPr/>
        </p:nvSpPr>
        <p:spPr>
          <a:xfrm>
            <a:off x="1268964" y="699795"/>
            <a:ext cx="9498563" cy="49172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3256020" y="2116034"/>
            <a:ext cx="5925302" cy="1599566"/>
          </a:xfrm>
        </p:spPr>
        <p:txBody>
          <a:bodyPr>
            <a:noAutofit/>
          </a:bodyPr>
          <a:lstStyle/>
          <a:p>
            <a:pPr algn="dist"/>
            <a:r>
              <a:rPr lang="ko-KR" altLang="en-US" sz="1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별나라달님" panose="02020603020101020101" pitchFamily="18" charset="-127"/>
                <a:ea typeface="777별나라달님" panose="02020603020101020101" pitchFamily="18" charset="-127"/>
              </a:rPr>
              <a:t>브레드보드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별나라달님" panose="02020603020101020101" pitchFamily="18" charset="-127"/>
              <a:ea typeface="777별나라달님" panose="02020603020101020101" pitchFamily="18" charset="-127"/>
            </a:endParaRPr>
          </a:p>
        </p:txBody>
      </p:sp>
      <p:sp>
        <p:nvSpPr>
          <p:cNvPr id="12" name="제목 3"/>
          <p:cNvSpPr txBox="1">
            <a:spLocks/>
          </p:cNvSpPr>
          <p:nvPr/>
        </p:nvSpPr>
        <p:spPr>
          <a:xfrm>
            <a:off x="3159007" y="3987541"/>
            <a:ext cx="6119327" cy="583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6600" dirty="0">
                <a:solidFill>
                  <a:schemeClr val="accent3">
                    <a:lumMod val="50000"/>
                  </a:schemeClr>
                </a:solidFill>
                <a:latin typeface="+mj-ea"/>
              </a:rPr>
              <a:t>[</a:t>
            </a:r>
            <a:r>
              <a:rPr lang="ko-KR" altLang="en-US" sz="6600" dirty="0">
                <a:solidFill>
                  <a:schemeClr val="accent3">
                    <a:lumMod val="50000"/>
                  </a:schemeClr>
                </a:solidFill>
                <a:latin typeface="+mj-ea"/>
              </a:rPr>
              <a:t>소리감지회로</a:t>
            </a:r>
            <a:r>
              <a:rPr lang="en-US" altLang="ko-KR" sz="6600" dirty="0">
                <a:solidFill>
                  <a:schemeClr val="accent3">
                    <a:lumMod val="50000"/>
                  </a:schemeClr>
                </a:solidFill>
                <a:latin typeface="+mj-ea"/>
              </a:rPr>
              <a:t>]</a:t>
            </a:r>
            <a:endParaRPr lang="ko-KR" altLang="en-US" sz="6600" dirty="0">
              <a:solidFill>
                <a:schemeClr val="accent3">
                  <a:lumMod val="50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375971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3.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전해콘덴서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2930610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+mj-ea"/>
                <a:ea typeface="+mj-ea"/>
              </a:rPr>
              <a:t>●</a:t>
            </a:r>
            <a:r>
              <a:rPr lang="ko-KR" altLang="en-US" dirty="0">
                <a:latin typeface="+mj-ea"/>
                <a:ea typeface="+mj-ea"/>
              </a:rPr>
              <a:t> 극을 확인하고 꽂습니다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70B1E1-D425-43E7-9628-262B22158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3" y="1848656"/>
            <a:ext cx="49911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1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4. LED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361349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+mj-ea"/>
                <a:ea typeface="+mj-ea"/>
              </a:rPr>
              <a:t>●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LED</a:t>
            </a:r>
            <a:r>
              <a:rPr lang="ko-KR" altLang="en-US" dirty="0">
                <a:latin typeface="+mj-ea"/>
                <a:ea typeface="+mj-ea"/>
              </a:rPr>
              <a:t>는 긴 다리 </a:t>
            </a:r>
            <a:r>
              <a:rPr lang="en-US" altLang="ko-KR" dirty="0">
                <a:latin typeface="+mj-ea"/>
                <a:ea typeface="+mj-ea"/>
              </a:rPr>
              <a:t>(+)</a:t>
            </a:r>
            <a:r>
              <a:rPr lang="ko-KR" altLang="en-US" dirty="0">
                <a:latin typeface="+mj-ea"/>
                <a:ea typeface="+mj-ea"/>
              </a:rPr>
              <a:t>극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</a:t>
            </a:r>
            <a:r>
              <a:rPr lang="ko-KR" altLang="en-US" dirty="0">
                <a:latin typeface="+mj-ea"/>
                <a:ea typeface="+mj-ea"/>
              </a:rPr>
              <a:t>짧은 다리 </a:t>
            </a:r>
            <a:r>
              <a:rPr lang="en-US" altLang="ko-KR" dirty="0">
                <a:latin typeface="+mj-ea"/>
                <a:ea typeface="+mj-ea"/>
              </a:rPr>
              <a:t>(-)</a:t>
            </a:r>
            <a:r>
              <a:rPr lang="ko-KR" altLang="en-US" dirty="0">
                <a:latin typeface="+mj-ea"/>
                <a:ea typeface="+mj-ea"/>
              </a:rPr>
              <a:t>극을 잘 구분하여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</a:t>
            </a:r>
            <a:r>
              <a:rPr lang="ko-KR" altLang="en-US" dirty="0">
                <a:latin typeface="+mj-ea"/>
                <a:ea typeface="+mj-ea"/>
              </a:rPr>
              <a:t>꽂습니다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8776" y="3782231"/>
            <a:ext cx="2848857" cy="78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위치를 확인한 후 꽂으세요</a:t>
            </a:r>
            <a:endParaRPr lang="en-US" altLang="ko-KR" sz="1600" dirty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+, - </a:t>
            </a:r>
            <a:r>
              <a:rPr lang="ko-KR" altLang="en-US" sz="1600" dirty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극을 확인하고 꽂으세요</a:t>
            </a:r>
            <a:endParaRPr lang="en-US" altLang="ko-KR" sz="1600" dirty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992985" y="3576071"/>
            <a:ext cx="3060438" cy="1338829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3"/>
              </a:solidFill>
            </a:endParaRPr>
          </a:p>
        </p:txBody>
      </p:sp>
      <p:pic>
        <p:nvPicPr>
          <p:cNvPr id="5" name="그림 4" descr="시계이(가) 표시된 사진&#10;&#10;자동 생성된 설명">
            <a:extLst>
              <a:ext uri="{FF2B5EF4-FFF2-40B4-BE49-F238E27FC236}">
                <a16:creationId xmlns:a16="http://schemas.microsoft.com/office/drawing/2014/main" id="{3EA4BB66-A627-4A1D-A95C-2FE6A0C43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87" y="2191556"/>
            <a:ext cx="49244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0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101857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5.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저항 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3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개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2953053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+mj-ea"/>
                <a:ea typeface="+mj-ea"/>
              </a:rPr>
              <a:t>●</a:t>
            </a:r>
            <a:r>
              <a:rPr lang="ko-KR" altLang="en-US" dirty="0">
                <a:latin typeface="+mj-ea"/>
                <a:ea typeface="+mj-ea"/>
              </a:rPr>
              <a:t> 극성이 없으므로 방향에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</a:t>
            </a:r>
            <a:r>
              <a:rPr lang="ko-KR" altLang="en-US" dirty="0">
                <a:latin typeface="+mj-ea"/>
                <a:ea typeface="+mj-ea"/>
              </a:rPr>
              <a:t>상관없이 꽂으면 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4" name="그림 3" descr="시계이(가) 표시된 사진&#10;&#10;자동 생성된 설명">
            <a:extLst>
              <a:ext uri="{FF2B5EF4-FFF2-40B4-BE49-F238E27FC236}">
                <a16:creationId xmlns:a16="http://schemas.microsoft.com/office/drawing/2014/main" id="{26BB50C8-0182-4188-99E9-11A317F8D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46" y="2186793"/>
            <a:ext cx="49339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16065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6.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전선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3280065" cy="1709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+mj-ea"/>
                <a:ea typeface="+mj-ea"/>
              </a:rPr>
              <a:t>●</a:t>
            </a:r>
            <a:r>
              <a:rPr lang="ko-KR" altLang="en-US" dirty="0">
                <a:latin typeface="+mj-ea"/>
                <a:ea typeface="+mj-ea"/>
              </a:rPr>
              <a:t> 흰 전선 </a:t>
            </a: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ko-KR" altLang="en-US" dirty="0">
                <a:latin typeface="+mj-ea"/>
                <a:ea typeface="+mj-ea"/>
              </a:rPr>
              <a:t>개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</a:t>
            </a:r>
            <a:r>
              <a:rPr lang="ko-KR" altLang="en-US" dirty="0">
                <a:latin typeface="+mj-ea"/>
                <a:ea typeface="+mj-ea"/>
              </a:rPr>
              <a:t>검은 전선 </a:t>
            </a:r>
            <a:r>
              <a:rPr lang="en-US" altLang="ko-KR" dirty="0">
                <a:latin typeface="+mj-ea"/>
                <a:ea typeface="+mj-ea"/>
              </a:rPr>
              <a:t>1</a:t>
            </a:r>
            <a:r>
              <a:rPr lang="ko-KR" altLang="en-US" dirty="0">
                <a:latin typeface="+mj-ea"/>
                <a:ea typeface="+mj-ea"/>
              </a:rPr>
              <a:t>개          총 </a:t>
            </a:r>
            <a:r>
              <a:rPr lang="en-US" altLang="ko-KR" dirty="0">
                <a:latin typeface="+mj-ea"/>
                <a:ea typeface="+mj-ea"/>
              </a:rPr>
              <a:t>4</a:t>
            </a:r>
            <a:r>
              <a:rPr lang="ko-KR" altLang="en-US" dirty="0">
                <a:latin typeface="+mj-ea"/>
                <a:ea typeface="+mj-ea"/>
              </a:rPr>
              <a:t>개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빨간  전선 </a:t>
            </a:r>
            <a:r>
              <a:rPr lang="en-US" altLang="ko-KR" dirty="0">
                <a:latin typeface="+mj-ea"/>
              </a:rPr>
              <a:t>1</a:t>
            </a:r>
            <a:r>
              <a:rPr lang="ko-KR" altLang="en-US" dirty="0">
                <a:latin typeface="+mj-ea"/>
              </a:rPr>
              <a:t>개</a:t>
            </a:r>
            <a:endParaRPr lang="en-US" altLang="ko-KR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  </a:t>
            </a:r>
            <a:r>
              <a:rPr lang="ko-KR" altLang="en-US" dirty="0">
                <a:latin typeface="+mj-ea"/>
              </a:rPr>
              <a:t>그림의 위치에 꽂습니다</a:t>
            </a:r>
            <a:r>
              <a:rPr lang="en-US" altLang="ko-KR" dirty="0">
                <a:latin typeface="+mj-ea"/>
              </a:rPr>
              <a:t>.</a:t>
            </a:r>
            <a:r>
              <a:rPr lang="ko-KR" altLang="en-US" dirty="0">
                <a:latin typeface="+mj-ea"/>
              </a:rPr>
              <a:t> </a:t>
            </a:r>
            <a:endParaRPr lang="ko-KR" altLang="en-US" dirty="0"/>
          </a:p>
        </p:txBody>
      </p:sp>
      <p:cxnSp>
        <p:nvCxnSpPr>
          <p:cNvPr id="5" name="직선 연결선 4"/>
          <p:cNvCxnSpPr/>
          <p:nvPr/>
        </p:nvCxnSpPr>
        <p:spPr>
          <a:xfrm>
            <a:off x="2659224" y="2052735"/>
            <a:ext cx="559837" cy="424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flipH="1">
            <a:off x="2724539" y="2476846"/>
            <a:ext cx="503853" cy="480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원격이(가) 표시된 사진&#10;&#10;자동 생성된 설명">
            <a:extLst>
              <a:ext uri="{FF2B5EF4-FFF2-40B4-BE49-F238E27FC236}">
                <a16:creationId xmlns:a16="http://schemas.microsoft.com/office/drawing/2014/main" id="{69372375-E5D9-4857-9E16-620AF290E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69" y="1538652"/>
            <a:ext cx="3950607" cy="46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2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05130" y="1188545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581430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7. </a:t>
            </a:r>
            <a:r>
              <a:rPr lang="ko-KR" altLang="en-US" sz="2000" b="1" dirty="0" err="1">
                <a:solidFill>
                  <a:srgbClr val="002060"/>
                </a:solidFill>
                <a:latin typeface="+mj-ea"/>
                <a:ea typeface="+mj-ea"/>
              </a:rPr>
              <a:t>전지홀더와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 동전전지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931" y="2242680"/>
            <a:ext cx="2334322" cy="3614863"/>
          </a:xfrm>
          <a:prstGeom prst="rect">
            <a:avLst/>
          </a:prstGeom>
        </p:spPr>
      </p:pic>
      <p:pic>
        <p:nvPicPr>
          <p:cNvPr id="4" name="그림 3" descr="다른, 앉아있는, 다양한, 컴퓨터이(가) 표시된 사진&#10;&#10;자동 생성된 설명">
            <a:extLst>
              <a:ext uri="{FF2B5EF4-FFF2-40B4-BE49-F238E27FC236}">
                <a16:creationId xmlns:a16="http://schemas.microsoft.com/office/drawing/2014/main" id="{D078BE0B-5781-4470-9088-76C99373B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701800"/>
            <a:ext cx="3302000" cy="446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3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4" y="357673"/>
            <a:ext cx="6419755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소리 감지 회로 도안에 </a:t>
            </a:r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붙이기 </a:t>
            </a:r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그림 3" descr="회로, 시계이(가) 표시된 사진&#10;&#10;자동 생성된 설명">
            <a:extLst>
              <a:ext uri="{FF2B5EF4-FFF2-40B4-BE49-F238E27FC236}">
                <a16:creationId xmlns:a16="http://schemas.microsoft.com/office/drawing/2014/main" id="{FFE1604F-4729-4DBE-954B-A37AD836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21" y="981849"/>
            <a:ext cx="6783755" cy="5174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8380" y="2408775"/>
            <a:ext cx="401744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+mj-ea"/>
                <a:ea typeface="+mj-ea"/>
              </a:rPr>
              <a:t>●</a:t>
            </a:r>
            <a:r>
              <a:rPr lang="ko-KR" altLang="en-US" dirty="0">
                <a:latin typeface="+mj-ea"/>
                <a:ea typeface="+mj-ea"/>
              </a:rPr>
              <a:t> 한 번 붙으면 떼어내기 어렵습니다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</a:t>
            </a:r>
            <a:r>
              <a:rPr lang="ko-KR" altLang="en-US" dirty="0">
                <a:latin typeface="+mj-ea"/>
                <a:ea typeface="+mj-ea"/>
              </a:rPr>
              <a:t>위치를 잘 확인하고 붙입니다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47275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8. </a:t>
            </a:r>
            <a:r>
              <a:rPr lang="ko-KR" altLang="en-US" sz="2000" b="1" dirty="0" err="1">
                <a:solidFill>
                  <a:srgbClr val="002060"/>
                </a:solidFill>
                <a:latin typeface="+mj-ea"/>
                <a:ea typeface="+mj-ea"/>
              </a:rPr>
              <a:t>브레드보드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 밑면의 양면테이프 </a:t>
            </a:r>
            <a:endParaRPr lang="en-US" altLang="ko-KR" sz="20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  </a:t>
            </a:r>
            <a:r>
              <a:rPr lang="ko-KR" altLang="en-US" sz="2000" b="1" dirty="0" err="1">
                <a:solidFill>
                  <a:srgbClr val="002060"/>
                </a:solidFill>
                <a:latin typeface="+mj-ea"/>
                <a:ea typeface="+mj-ea"/>
              </a:rPr>
              <a:t>보호지를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 떼어내고 도안을 붙입니다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50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작동하기 </a:t>
            </a:r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그림 2" descr="시계이(가) 표시된 사진&#10;&#10;자동 생성된 설명">
            <a:extLst>
              <a:ext uri="{FF2B5EF4-FFF2-40B4-BE49-F238E27FC236}">
                <a16:creationId xmlns:a16="http://schemas.microsoft.com/office/drawing/2014/main" id="{64389AB1-AA9A-453D-BA79-35C8456D1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55" y="1375158"/>
            <a:ext cx="7204034" cy="4535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746" y="1380740"/>
            <a:ext cx="3905236" cy="2814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9.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손이나 물체로 소리를 냅니다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10.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소리가 날 때 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LED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가 </a:t>
            </a:r>
            <a:endParaRPr lang="en-US" altLang="ko-KR" sz="20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   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켜지고 꺼지는 모습을</a:t>
            </a:r>
            <a:endParaRPr lang="en-US" altLang="ko-KR" sz="20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   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관찰합니다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3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772746" y="575387"/>
            <a:ext cx="208853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FF0000"/>
                </a:solidFill>
              </a:rPr>
              <a:t>＃ 생략가능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8856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12.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회로가 잘 작동한다면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부품들의 단자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다리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를 짧게 하여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sz="2000" b="1" dirty="0" err="1">
                <a:solidFill>
                  <a:srgbClr val="002060"/>
                </a:solidFill>
                <a:latin typeface="+mj-ea"/>
                <a:ea typeface="+mj-ea"/>
              </a:rPr>
              <a:t>브레드보드에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endParaRPr lang="en-US" altLang="ko-KR" sz="20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    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밀착되도록 연결해도 좋습니다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2861283" y="811763"/>
            <a:ext cx="78470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8380" y="2408775"/>
            <a:ext cx="5819222" cy="2116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>
                <a:latin typeface="+mj-ea"/>
                <a:ea typeface="+mj-ea"/>
              </a:rPr>
              <a:t>브레드보드</a:t>
            </a:r>
            <a:r>
              <a:rPr lang="ko-KR" altLang="en-US" dirty="0">
                <a:latin typeface="+mj-ea"/>
                <a:ea typeface="+mj-ea"/>
              </a:rPr>
              <a:t> 구멍의 깊이는 약 </a:t>
            </a:r>
            <a:r>
              <a:rPr lang="en-US" altLang="ko-KR" dirty="0">
                <a:latin typeface="+mj-ea"/>
                <a:ea typeface="+mj-ea"/>
              </a:rPr>
              <a:t>7mm </a:t>
            </a:r>
            <a:r>
              <a:rPr lang="ko-KR" altLang="en-US" dirty="0">
                <a:latin typeface="+mj-ea"/>
                <a:ea typeface="+mj-ea"/>
              </a:rPr>
              <a:t>정도입니다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트랜지스터는 약 </a:t>
            </a:r>
            <a:r>
              <a:rPr lang="en-US" altLang="ko-KR" dirty="0">
                <a:latin typeface="+mj-ea"/>
                <a:ea typeface="+mj-ea"/>
              </a:rPr>
              <a:t>1cm </a:t>
            </a:r>
            <a:r>
              <a:rPr lang="ko-KR" altLang="en-US" dirty="0">
                <a:latin typeface="+mj-ea"/>
                <a:ea typeface="+mj-ea"/>
              </a:rPr>
              <a:t>길이로 자르면 적당합니다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저항은 구멍 사이의 길이를 감안하여 자릅니다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+mj-ea"/>
                <a:ea typeface="+mj-ea"/>
              </a:rPr>
              <a:t>단자가 너무 짧아지면 연결이 어려우니</a:t>
            </a:r>
            <a:r>
              <a:rPr lang="en-US" altLang="ko-KR" dirty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   꽂을 구멍의 위치를 살피며 다리 길이를 조절합니다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116043" y="2261254"/>
            <a:ext cx="3592285" cy="353786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09" y="2560934"/>
            <a:ext cx="2453235" cy="199240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7595118" y="4662017"/>
            <a:ext cx="2739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1cm </a:t>
            </a:r>
            <a:r>
              <a:rPr lang="ko-KR" altLang="en-US" dirty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이내의 길이로 자르면</a:t>
            </a:r>
            <a:endParaRPr lang="en-US" altLang="ko-KR" dirty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보드에 깔끔하게 꽂힙니다</a:t>
            </a:r>
            <a:r>
              <a:rPr lang="en-US" altLang="ko-KR" dirty="0">
                <a:solidFill>
                  <a:schemeClr val="accent3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dirty="0">
              <a:solidFill>
                <a:schemeClr val="accent3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698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7829" y="1251838"/>
            <a:ext cx="10963469" cy="481955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rgbClr val="8A5500"/>
                </a:solidFill>
              </a:rPr>
              <a:t>실험시</a:t>
            </a:r>
            <a:r>
              <a:rPr lang="ko-KR" altLang="en-US" sz="2600" b="1" dirty="0">
                <a:solidFill>
                  <a:srgbClr val="002060"/>
                </a:solidFill>
              </a:rPr>
              <a:t> </a:t>
            </a:r>
            <a:r>
              <a:rPr lang="ko-KR" altLang="en-US" sz="2600" b="1" dirty="0">
                <a:solidFill>
                  <a:srgbClr val="8A5500"/>
                </a:solidFill>
              </a:rPr>
              <a:t>주의사항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9" y="1427486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>
                <a:latin typeface="+mj-ea"/>
                <a:ea typeface="+mj-ea"/>
              </a:rPr>
              <a:t>브레드보드에</a:t>
            </a:r>
            <a:r>
              <a:rPr lang="ko-KR" altLang="en-US" dirty="0">
                <a:latin typeface="+mj-ea"/>
                <a:ea typeface="+mj-ea"/>
              </a:rPr>
              <a:t> 부품을 꽂을 때에는 그 자리가 맞는지 잘 확인하고 꽂습니다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830" y="2023325"/>
            <a:ext cx="949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2.  </a:t>
            </a:r>
            <a:r>
              <a:rPr lang="ko-KR" altLang="en-US" dirty="0" err="1">
                <a:latin typeface="+mj-ea"/>
                <a:ea typeface="+mj-ea"/>
              </a:rPr>
              <a:t>전지홀더의</a:t>
            </a:r>
            <a:r>
              <a:rPr lang="ko-KR" altLang="en-US" dirty="0">
                <a:latin typeface="+mj-ea"/>
                <a:ea typeface="+mj-ea"/>
              </a:rPr>
              <a:t> 다리는 매우 뾰족합니다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다치지 않도록 주의합니다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829" y="2595887"/>
            <a:ext cx="104036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ko-KR" altLang="en-US" dirty="0">
                <a:latin typeface="+mj-ea"/>
                <a:ea typeface="+mj-ea"/>
              </a:rPr>
              <a:t>소음이 없다면 </a:t>
            </a:r>
            <a:r>
              <a:rPr lang="en-US" altLang="ko-KR" dirty="0">
                <a:latin typeface="+mj-ea"/>
                <a:ea typeface="+mj-ea"/>
              </a:rPr>
              <a:t>LED</a:t>
            </a:r>
            <a:r>
              <a:rPr lang="ko-KR" altLang="en-US" dirty="0">
                <a:latin typeface="+mj-ea"/>
                <a:ea typeface="+mj-ea"/>
              </a:rPr>
              <a:t>의 불이 들어오지 않지만 전류가 흐르는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 </a:t>
            </a:r>
            <a:r>
              <a:rPr lang="ko-KR" altLang="en-US" dirty="0">
                <a:latin typeface="+mj-ea"/>
                <a:ea typeface="+mj-ea"/>
              </a:rPr>
              <a:t>상태이며 전지가 소모됩니다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 </a:t>
            </a:r>
            <a:r>
              <a:rPr lang="ko-KR" altLang="en-US" dirty="0">
                <a:latin typeface="+mj-ea"/>
                <a:ea typeface="+mj-ea"/>
              </a:rPr>
              <a:t>오랜 시간 사용하지 않을 때에는 오른쪽 그림처럼 전선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 </a:t>
            </a:r>
            <a:r>
              <a:rPr lang="ko-KR" altLang="en-US" dirty="0">
                <a:latin typeface="+mj-ea"/>
                <a:ea typeface="+mj-ea"/>
              </a:rPr>
              <a:t>한 가닥을 뺀 후 다른 구멍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맨 끝</a:t>
            </a:r>
            <a:r>
              <a:rPr lang="en-US" altLang="ko-KR" dirty="0">
                <a:latin typeface="+mj-ea"/>
                <a:ea typeface="+mj-ea"/>
              </a:rPr>
              <a:t>)</a:t>
            </a:r>
            <a:r>
              <a:rPr lang="ko-KR" altLang="en-US" dirty="0">
                <a:latin typeface="+mj-ea"/>
                <a:ea typeface="+mj-ea"/>
              </a:rPr>
              <a:t>에 꽂아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 </a:t>
            </a:r>
            <a:r>
              <a:rPr lang="ko-KR" altLang="en-US" dirty="0">
                <a:latin typeface="+mj-ea"/>
                <a:ea typeface="+mj-ea"/>
              </a:rPr>
              <a:t>전류를 차단하여 보관합니다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r>
              <a:rPr lang="ko-KR" altLang="en-US" dirty="0">
                <a:latin typeface="+mj-ea"/>
                <a:ea typeface="+mj-ea"/>
              </a:rPr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557" y="4551183"/>
            <a:ext cx="2656527" cy="1341035"/>
          </a:xfrm>
          <a:prstGeom prst="rect">
            <a:avLst/>
          </a:prstGeom>
        </p:spPr>
      </p:pic>
      <p:pic>
        <p:nvPicPr>
          <p:cNvPr id="6" name="그림 5" descr="컴퓨터, 다른이(가) 표시된 사진&#10;&#10;자동 생성된 설명">
            <a:extLst>
              <a:ext uri="{FF2B5EF4-FFF2-40B4-BE49-F238E27FC236}">
                <a16:creationId xmlns:a16="http://schemas.microsoft.com/office/drawing/2014/main" id="{FD4B1AF1-CB6D-417B-9184-CD1E1075E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84" y="2853437"/>
            <a:ext cx="25050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1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7829" y="1928220"/>
            <a:ext cx="10963469" cy="75899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8A5500"/>
                </a:solidFill>
              </a:rPr>
              <a:t>확인학습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9" y="1427486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>
                <a:latin typeface="+mj-ea"/>
                <a:ea typeface="+mj-ea"/>
              </a:rPr>
              <a:t>“</a:t>
            </a:r>
            <a:r>
              <a:rPr lang="ko-KR" altLang="en-US" dirty="0">
                <a:latin typeface="+mj-ea"/>
                <a:ea typeface="+mj-ea"/>
              </a:rPr>
              <a:t>소리 감지 회로</a:t>
            </a:r>
            <a:r>
              <a:rPr lang="en-US" altLang="ko-KR" dirty="0">
                <a:latin typeface="+mj-ea"/>
                <a:ea typeface="+mj-ea"/>
              </a:rPr>
              <a:t>” </a:t>
            </a:r>
            <a:r>
              <a:rPr lang="ko-KR" altLang="en-US" dirty="0">
                <a:latin typeface="+mj-ea"/>
                <a:ea typeface="+mj-ea"/>
              </a:rPr>
              <a:t>에서 소리를 감지하는 역할을 한 부품은 무엇인가요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830" y="2984378"/>
            <a:ext cx="949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ea"/>
                <a:ea typeface="+mj-ea"/>
              </a:rPr>
              <a:t>2. “</a:t>
            </a:r>
            <a:r>
              <a:rPr lang="ko-KR" altLang="en-US" dirty="0">
                <a:latin typeface="+mj-ea"/>
                <a:ea typeface="+mj-ea"/>
              </a:rPr>
              <a:t>소리 감지 회로</a:t>
            </a:r>
            <a:r>
              <a:rPr lang="en-US" altLang="ko-KR" dirty="0">
                <a:latin typeface="+mj-ea"/>
                <a:ea typeface="+mj-ea"/>
              </a:rPr>
              <a:t>“ </a:t>
            </a:r>
            <a:r>
              <a:rPr lang="ko-KR" altLang="en-US" dirty="0">
                <a:latin typeface="+mj-ea"/>
                <a:ea typeface="+mj-ea"/>
              </a:rPr>
              <a:t>를 어디에 활용하면 좋을까요</a:t>
            </a:r>
            <a:r>
              <a:rPr lang="en-US" altLang="ko-KR" dirty="0">
                <a:latin typeface="+mj-ea"/>
                <a:ea typeface="+mj-ea"/>
              </a:rPr>
              <a:t>?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587829" y="3523755"/>
            <a:ext cx="10963469" cy="75899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70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실험목표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/>
              <a:t>     </a:t>
            </a:r>
            <a:r>
              <a:rPr lang="ko-KR" altLang="en-US" sz="2400" dirty="0" err="1"/>
              <a:t>브레드보드를</a:t>
            </a:r>
            <a:r>
              <a:rPr lang="ko-KR" altLang="en-US" sz="2400" dirty="0"/>
              <a:t> 이용한 간단한 전기회로에 대하여 </a:t>
            </a:r>
            <a:r>
              <a:rPr lang="en-US" altLang="ko-KR" sz="2400" dirty="0"/>
              <a:t> </a:t>
            </a:r>
            <a:r>
              <a:rPr lang="ko-KR" altLang="en-US" sz="2400" dirty="0"/>
              <a:t>알아 보고 </a:t>
            </a:r>
            <a:r>
              <a:rPr lang="en-US" altLang="ko-KR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  </a:t>
            </a:r>
            <a:r>
              <a:rPr lang="ko-KR" altLang="en-US" sz="2400" dirty="0"/>
              <a:t>소리를 감지하여 불이 켜지는 회로를</a:t>
            </a:r>
            <a:r>
              <a:rPr lang="en-US" altLang="ko-KR" sz="2400" dirty="0"/>
              <a:t> </a:t>
            </a:r>
            <a:r>
              <a:rPr lang="ko-KR" altLang="en-US" sz="2400" dirty="0"/>
              <a:t>직접 만들어</a:t>
            </a:r>
            <a:r>
              <a:rPr lang="en-US" altLang="ko-KR" sz="2400" dirty="0"/>
              <a:t> </a:t>
            </a:r>
            <a:r>
              <a:rPr lang="ko-KR" altLang="en-US" sz="2400" dirty="0"/>
              <a:t>봅시다</a:t>
            </a:r>
            <a:r>
              <a:rPr lang="en-US" altLang="ko-KR" sz="2400" dirty="0"/>
              <a:t>.</a:t>
            </a:r>
            <a:r>
              <a:rPr lang="ko-KR" altLang="en-US" sz="2400" dirty="0"/>
              <a:t>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실험 준비물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282752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/>
              <a:t>    </a:t>
            </a:r>
            <a:r>
              <a:rPr lang="ko-KR" altLang="en-US" sz="2400" dirty="0" err="1"/>
              <a:t>브레드보드</a:t>
            </a:r>
            <a:r>
              <a:rPr lang="en-US" altLang="ko-KR" sz="2400" dirty="0"/>
              <a:t> /  </a:t>
            </a:r>
            <a:r>
              <a:rPr lang="ko-KR" altLang="en-US" sz="2400" dirty="0"/>
              <a:t>트랜지스터 </a:t>
            </a:r>
            <a:r>
              <a:rPr lang="en-US" altLang="ko-KR" sz="2400" dirty="0"/>
              <a:t>/ </a:t>
            </a:r>
            <a:r>
              <a:rPr lang="ko-KR" altLang="en-US" sz="2400" dirty="0"/>
              <a:t>저항 </a:t>
            </a:r>
            <a:r>
              <a:rPr lang="en-US" altLang="ko-KR" sz="2400" dirty="0"/>
              <a:t>3</a:t>
            </a:r>
            <a:r>
              <a:rPr lang="ko-KR" altLang="en-US" sz="2400" dirty="0"/>
              <a:t>종</a:t>
            </a:r>
            <a:r>
              <a:rPr lang="en-US" altLang="ko-KR" sz="2400" dirty="0"/>
              <a:t> /  LED / </a:t>
            </a:r>
            <a:r>
              <a:rPr lang="ko-KR" altLang="en-US" sz="2400" dirty="0" err="1"/>
              <a:t>브레드보드용</a:t>
            </a:r>
            <a:r>
              <a:rPr lang="ko-KR" altLang="en-US" sz="2400" dirty="0"/>
              <a:t> 전선 </a:t>
            </a:r>
            <a:r>
              <a:rPr lang="en-US" altLang="ko-KR" sz="2400" dirty="0"/>
              <a:t>/</a:t>
            </a:r>
          </a:p>
          <a:p>
            <a:pPr>
              <a:lnSpc>
                <a:spcPct val="150000"/>
              </a:lnSpc>
            </a:pPr>
            <a:r>
              <a:rPr lang="en-US" altLang="ko-KR" sz="2400" dirty="0"/>
              <a:t>    </a:t>
            </a:r>
            <a:r>
              <a:rPr lang="ko-KR" altLang="en-US" sz="2400" dirty="0"/>
              <a:t>콘덴서마이크 </a:t>
            </a:r>
            <a:r>
              <a:rPr lang="en-US" altLang="ko-KR" sz="2400" dirty="0"/>
              <a:t>/  </a:t>
            </a:r>
            <a:r>
              <a:rPr lang="ko-KR" altLang="en-US" sz="2400" dirty="0"/>
              <a:t>전해콘덴서 </a:t>
            </a:r>
            <a:r>
              <a:rPr lang="en-US" altLang="ko-KR" sz="2400" dirty="0"/>
              <a:t>/  </a:t>
            </a:r>
            <a:r>
              <a:rPr lang="ko-KR" altLang="en-US" sz="2400" dirty="0"/>
              <a:t>동전전지 </a:t>
            </a:r>
            <a:r>
              <a:rPr lang="en-US" altLang="ko-KR" sz="2400" dirty="0"/>
              <a:t>+ </a:t>
            </a:r>
            <a:r>
              <a:rPr lang="ko-KR" altLang="en-US" sz="2400" dirty="0" err="1"/>
              <a:t>전지홀더</a:t>
            </a:r>
            <a:r>
              <a:rPr lang="ko-KR" altLang="en-US" sz="2400" dirty="0"/>
              <a:t>  </a:t>
            </a:r>
            <a:r>
              <a:rPr lang="en-US" altLang="ko-KR" sz="2400" dirty="0"/>
              <a:t>/ </a:t>
            </a:r>
            <a:r>
              <a:rPr lang="ko-KR" altLang="en-US" sz="2400" dirty="0"/>
              <a:t>도안</a:t>
            </a:r>
            <a:r>
              <a:rPr lang="en-US" altLang="ko-KR" sz="2400" dirty="0"/>
              <a:t> </a:t>
            </a:r>
            <a:endParaRPr lang="ko-KR" alt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>
                <a:solidFill>
                  <a:srgbClr val="8A5500"/>
                </a:solidFill>
              </a:rPr>
              <a:t>원리학습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j-ea"/>
                <a:ea typeface="+mj-ea"/>
              </a:rPr>
              <a:t>소리가 나면 </a:t>
            </a:r>
            <a:r>
              <a:rPr lang="en-US" altLang="ko-KR" dirty="0">
                <a:latin typeface="+mj-ea"/>
                <a:ea typeface="+mj-ea"/>
              </a:rPr>
              <a:t>LED</a:t>
            </a:r>
            <a:r>
              <a:rPr lang="ko-KR" altLang="en-US" dirty="0">
                <a:latin typeface="+mj-ea"/>
                <a:ea typeface="+mj-ea"/>
              </a:rPr>
              <a:t>가 켜지고 조용하면 </a:t>
            </a:r>
            <a:r>
              <a:rPr lang="en-US" altLang="ko-KR" dirty="0">
                <a:latin typeface="+mj-ea"/>
                <a:ea typeface="+mj-ea"/>
              </a:rPr>
              <a:t>LED</a:t>
            </a:r>
            <a:r>
              <a:rPr lang="ko-KR" altLang="en-US" dirty="0">
                <a:latin typeface="+mj-ea"/>
                <a:ea typeface="+mj-ea"/>
              </a:rPr>
              <a:t>가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꺼지는 이 회로는 스위치가 없습니다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ko-KR" altLang="en-US" dirty="0">
                <a:latin typeface="+mj-ea"/>
                <a:ea typeface="+mj-ea"/>
              </a:rPr>
              <a:t>어떤 부품이 스위치를 대신하여 켜고 꺼줄까요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방에 불을 켤 때 직접 손으로 누르는 스위치 말고도 스위치는 여러 종류가 있습니다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열에 의해 </a:t>
            </a:r>
            <a:r>
              <a:rPr lang="ko-KR" altLang="en-US" dirty="0" err="1">
                <a:latin typeface="+mj-ea"/>
                <a:ea typeface="+mj-ea"/>
              </a:rPr>
              <a:t>저항값을</a:t>
            </a:r>
            <a:r>
              <a:rPr lang="ko-KR" altLang="en-US" dirty="0">
                <a:latin typeface="+mj-ea"/>
                <a:ea typeface="+mj-ea"/>
              </a:rPr>
              <a:t> 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변화시켜 스위치 역할을 하는 부품도 있고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빛의 양에 따라 </a:t>
            </a:r>
            <a:r>
              <a:rPr lang="ko-KR" altLang="en-US" dirty="0" err="1">
                <a:latin typeface="+mj-ea"/>
                <a:ea typeface="+mj-ea"/>
              </a:rPr>
              <a:t>저항값이</a:t>
            </a:r>
            <a:r>
              <a:rPr lang="ko-KR" altLang="en-US" dirty="0">
                <a:latin typeface="+mj-ea"/>
                <a:ea typeface="+mj-ea"/>
              </a:rPr>
              <a:t> 변하여 스위치 역할을 하는 부품도 </a:t>
            </a:r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있습니다</a:t>
            </a:r>
            <a:r>
              <a:rPr lang="en-US" altLang="ko-KR" dirty="0">
                <a:latin typeface="+mj-ea"/>
                <a:ea typeface="+mj-ea"/>
              </a:rPr>
              <a:t>. 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>
                <a:latin typeface="+mj-ea"/>
                <a:ea typeface="+mj-ea"/>
              </a:rPr>
              <a:t>오늘 만든 소리감지회로는 </a:t>
            </a:r>
            <a:r>
              <a:rPr lang="ko-KR" altLang="en-US" b="1" dirty="0">
                <a:solidFill>
                  <a:srgbClr val="FF0000"/>
                </a:solidFill>
                <a:latin typeface="+mj-ea"/>
                <a:ea typeface="+mj-ea"/>
              </a:rPr>
              <a:t>콘덴서 마이크</a:t>
            </a:r>
            <a:r>
              <a:rPr lang="ko-KR" altLang="en-US" dirty="0">
                <a:latin typeface="+mj-ea"/>
                <a:ea typeface="+mj-ea"/>
              </a:rPr>
              <a:t>에 소리가 감지될 때 회로에 전류가 흘러 </a:t>
            </a:r>
            <a:r>
              <a:rPr lang="en-US" altLang="ko-KR" dirty="0">
                <a:latin typeface="+mj-ea"/>
                <a:ea typeface="+mj-ea"/>
              </a:rPr>
              <a:t>LED</a:t>
            </a:r>
            <a:r>
              <a:rPr lang="ko-KR" altLang="en-US" dirty="0">
                <a:latin typeface="+mj-ea"/>
                <a:ea typeface="+mj-ea"/>
              </a:rPr>
              <a:t>가 켜집니다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87829" y="3704139"/>
            <a:ext cx="10963469" cy="193164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15625" y="4041713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+mj-ea"/>
                <a:ea typeface="+mj-ea"/>
              </a:rPr>
              <a:t>콘덴서 마이크</a:t>
            </a:r>
            <a:endParaRPr lang="en-US" altLang="ko-KR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4861" y="4551862"/>
            <a:ext cx="745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j-ea"/>
                <a:ea typeface="+mj-ea"/>
              </a:rPr>
              <a:t>까만 필터부분으로 소리를 감지합니다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r>
              <a:rPr lang="ko-KR" altLang="en-US" dirty="0">
                <a:latin typeface="+mj-ea"/>
                <a:ea typeface="+mj-ea"/>
              </a:rPr>
              <a:t>전 방향의 소리를 모두 받아들인 후 전기신호로 바꾸는 역할을 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pic>
        <p:nvPicPr>
          <p:cNvPr id="4" name="그림 3" descr="테이블, 거울, 보조의자이(가) 표시된 사진&#10;&#10;자동 생성된 설명">
            <a:extLst>
              <a:ext uri="{FF2B5EF4-FFF2-40B4-BE49-F238E27FC236}">
                <a16:creationId xmlns:a16="http://schemas.microsoft.com/office/drawing/2014/main" id="{9F763AED-F658-4C53-9FAB-ED748B7CE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52" y="4200632"/>
            <a:ext cx="18859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74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8A5500"/>
                </a:solidFill>
              </a:rPr>
              <a:t>원리학습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+mj-ea"/>
                <a:ea typeface="+mj-ea"/>
              </a:rPr>
              <a:t>브레드보드</a:t>
            </a:r>
            <a:r>
              <a:rPr lang="en-US" altLang="ko-KR" dirty="0">
                <a:latin typeface="+mj-ea"/>
                <a:ea typeface="+mj-ea"/>
              </a:rPr>
              <a:t>-</a:t>
            </a:r>
            <a:r>
              <a:rPr lang="ko-KR" altLang="en-US" dirty="0">
                <a:latin typeface="+mj-ea"/>
                <a:ea typeface="+mj-ea"/>
              </a:rPr>
              <a:t>소리 감지 회로에 사용된 다른 부품들도 살펴 봅시다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87829" y="1765148"/>
            <a:ext cx="10963469" cy="466364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4646" y="1964824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latin typeface="+mj-ea"/>
                <a:ea typeface="+mj-ea"/>
              </a:rPr>
              <a:t>LED (Light Emitting Diode)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84646" y="2478586"/>
            <a:ext cx="72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다이오드는 전류를 한 쪽 방향으로만 흐르게 해주는 극성이 있는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장치입니다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그 중에서 빛을 내는 다이오드를 </a:t>
            </a:r>
            <a:r>
              <a:rPr lang="en-US" altLang="ko-KR" dirty="0">
                <a:latin typeface="+mj-ea"/>
                <a:ea typeface="+mj-ea"/>
              </a:rPr>
              <a:t>LED </a:t>
            </a:r>
            <a:r>
              <a:rPr lang="ko-KR" altLang="en-US" dirty="0">
                <a:latin typeface="+mj-ea"/>
                <a:ea typeface="+mj-ea"/>
              </a:rPr>
              <a:t>라고 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4646" y="3654403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+mj-ea"/>
                <a:ea typeface="+mj-ea"/>
              </a:rPr>
              <a:t>트랜지스터</a:t>
            </a:r>
            <a:endParaRPr lang="en-US" altLang="ko-KR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4646" y="4009292"/>
            <a:ext cx="7287208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트랜지스터는 스위치와 비슷한 역할을 합니다</a:t>
            </a:r>
            <a:r>
              <a:rPr lang="en-US" altLang="ko-KR" dirty="0">
                <a:latin typeface="+mj-ea"/>
                <a:ea typeface="+mj-ea"/>
              </a:rPr>
              <a:t>. </a:t>
            </a:r>
            <a:r>
              <a:rPr lang="ko-KR" altLang="en-US" dirty="0">
                <a:latin typeface="+mj-ea"/>
                <a:ea typeface="+mj-ea"/>
              </a:rPr>
              <a:t>외부의 전기자극에 의해 스위치를 누른 효과가 나오며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작은 전류를 크게 증폭하여 줍니다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59" y="1920893"/>
            <a:ext cx="1826982" cy="1450608"/>
          </a:xfrm>
          <a:prstGeom prst="rect">
            <a:avLst/>
          </a:prstGeom>
        </p:spPr>
      </p:pic>
      <p:cxnSp>
        <p:nvCxnSpPr>
          <p:cNvPr id="16" name="직선 연결선 15"/>
          <p:cNvCxnSpPr/>
          <p:nvPr/>
        </p:nvCxnSpPr>
        <p:spPr>
          <a:xfrm>
            <a:off x="750084" y="3454727"/>
            <a:ext cx="10539957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시계, 그리기이(가) 표시된 사진&#10;&#10;자동 생성된 설명">
            <a:extLst>
              <a:ext uri="{FF2B5EF4-FFF2-40B4-BE49-F238E27FC236}">
                <a16:creationId xmlns:a16="http://schemas.microsoft.com/office/drawing/2014/main" id="{AE24D0A2-F753-447B-BFDD-ED5F63643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46" y="3705998"/>
            <a:ext cx="2173397" cy="1173084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F4A9BDD4-90B2-466D-8076-BDBFF9781CF0}"/>
              </a:ext>
            </a:extLst>
          </p:cNvPr>
          <p:cNvCxnSpPr/>
          <p:nvPr/>
        </p:nvCxnSpPr>
        <p:spPr>
          <a:xfrm>
            <a:off x="750084" y="5001697"/>
            <a:ext cx="10539957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9246FBB-C901-47D3-B676-1F7607AFFC78}"/>
              </a:ext>
            </a:extLst>
          </p:cNvPr>
          <p:cNvSpPr txBox="1"/>
          <p:nvPr/>
        </p:nvSpPr>
        <p:spPr>
          <a:xfrm>
            <a:off x="3884646" y="5312248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+mj-ea"/>
                <a:ea typeface="+mj-ea"/>
              </a:rPr>
              <a:t>전해콘덴서</a:t>
            </a:r>
            <a:endParaRPr lang="en-US" altLang="ko-KR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A8040D-B6AD-4832-B360-9409837E65E8}"/>
              </a:ext>
            </a:extLst>
          </p:cNvPr>
          <p:cNvSpPr txBox="1"/>
          <p:nvPr/>
        </p:nvSpPr>
        <p:spPr>
          <a:xfrm>
            <a:off x="3884646" y="5705138"/>
            <a:ext cx="7287208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콘덴서는 전기를 모아두는 장치입니다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</p:txBody>
      </p:sp>
      <p:pic>
        <p:nvPicPr>
          <p:cNvPr id="14" name="그림 13" descr="테이블이(가) 표시된 사진&#10;&#10;자동 생성된 설명">
            <a:extLst>
              <a:ext uri="{FF2B5EF4-FFF2-40B4-BE49-F238E27FC236}">
                <a16:creationId xmlns:a16="http://schemas.microsoft.com/office/drawing/2014/main" id="{6FB4C508-DBC4-4CFD-962D-AC742A1FD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46" y="5119024"/>
            <a:ext cx="18859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29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8A5500"/>
                </a:solidFill>
              </a:rPr>
              <a:t>원리학습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829" y="1431869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+mj-ea"/>
                <a:ea typeface="+mj-ea"/>
              </a:rPr>
              <a:t>소리가 나면 작동하는 이 회로는 어디에 활용하면 좋을까요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87829" y="2438400"/>
            <a:ext cx="10963469" cy="26184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6B561B2-586A-4192-A783-4D86F418F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2592387"/>
            <a:ext cx="106775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44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4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= </a:t>
            </a:r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빵판</a:t>
            </a:r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?!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624675" y="2809735"/>
            <a:ext cx="5150499" cy="309154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3116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/>
              <a:t>브레드보드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(Bread Board)</a:t>
            </a:r>
            <a:r>
              <a:rPr lang="ko-KR" altLang="en-US" dirty="0"/>
              <a:t>는 빵을 썰 때</a:t>
            </a:r>
            <a:r>
              <a:rPr lang="en-US" altLang="ko-KR" dirty="0"/>
              <a:t> </a:t>
            </a:r>
            <a:r>
              <a:rPr lang="ko-KR" altLang="en-US" dirty="0"/>
              <a:t>사용하는 도마를 말합니다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전자회로를 다루는 시간에 왜 빵이</a:t>
            </a:r>
            <a:r>
              <a:rPr lang="ko-KR" altLang="en-US" sz="2400" dirty="0"/>
              <a:t> </a:t>
            </a:r>
            <a:r>
              <a:rPr lang="ko-KR" altLang="en-US" dirty="0"/>
              <a:t>나왔을까요</a:t>
            </a:r>
            <a:r>
              <a:rPr lang="en-US" altLang="ko-KR" dirty="0"/>
              <a:t>?</a:t>
            </a:r>
            <a:endParaRPr lang="en-US" altLang="ko-KR" sz="2400" dirty="0"/>
          </a:p>
          <a:p>
            <a:r>
              <a:rPr lang="ko-KR" altLang="en-US" dirty="0"/>
              <a:t>전자부품을 서로 연결하여 회로를 만들려면 보통은 납땜을 하게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 완성된 회로가 아닌 테스트용 회로인 경우 </a:t>
            </a:r>
            <a:endParaRPr lang="en-US" altLang="ko-KR" dirty="0"/>
          </a:p>
          <a:p>
            <a:r>
              <a:rPr lang="ko-KR" altLang="en-US" dirty="0"/>
              <a:t>여러 가지 부품을 연결했다</a:t>
            </a:r>
            <a:r>
              <a:rPr lang="en-US" altLang="ko-KR" dirty="0"/>
              <a:t> </a:t>
            </a:r>
            <a:r>
              <a:rPr lang="ko-KR" altLang="en-US" dirty="0"/>
              <a:t>제거했다 하면서 실험해보게 </a:t>
            </a:r>
            <a:endParaRPr lang="en-US" altLang="ko-KR" dirty="0"/>
          </a:p>
          <a:p>
            <a:r>
              <a:rPr lang="ko-KR" altLang="en-US" dirty="0"/>
              <a:t>되는데</a:t>
            </a:r>
            <a:r>
              <a:rPr lang="en-US" altLang="ko-KR" dirty="0"/>
              <a:t>, </a:t>
            </a:r>
            <a:r>
              <a:rPr lang="ko-KR" altLang="en-US" dirty="0"/>
              <a:t>이럴 때에는 납땜 연결이 매우 불편합니다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이점을 보완하기 위하여 빵을 썰 때 사용하던 나무 도마 위에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규칙적으로 쇠못을 박아놓고 다양한 전선 및 부품을 쉽게 </a:t>
            </a:r>
            <a:endParaRPr lang="en-US" altLang="ko-KR" dirty="0"/>
          </a:p>
          <a:p>
            <a:r>
              <a:rPr lang="ko-KR" altLang="en-US" dirty="0"/>
              <a:t>연결하도록  했던 것이 발전하여 지금의 </a:t>
            </a:r>
            <a:r>
              <a:rPr lang="en-US" altLang="ko-KR" dirty="0"/>
              <a:t> </a:t>
            </a:r>
            <a:r>
              <a:rPr lang="ko-KR" altLang="en-US" sz="2000" b="1" dirty="0" err="1"/>
              <a:t>브레드보드</a:t>
            </a:r>
            <a:r>
              <a:rPr lang="ko-KR" altLang="en-US" dirty="0" err="1"/>
              <a:t>가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되었습니다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일정한 간격의 구멍이 있는 플라스틱 판 내부에 핀을 넣어</a:t>
            </a:r>
            <a:endParaRPr lang="en-US" altLang="ko-KR" dirty="0"/>
          </a:p>
          <a:p>
            <a:r>
              <a:rPr lang="ko-KR" altLang="en-US" dirty="0"/>
              <a:t>전류가 흐를 수 있어 여러 전자부품을 끼우고 제거하도록</a:t>
            </a:r>
            <a:endParaRPr lang="en-US" altLang="ko-KR" dirty="0"/>
          </a:p>
          <a:p>
            <a:r>
              <a:rPr lang="ko-KR" altLang="en-US" dirty="0"/>
              <a:t>고안되었으며</a:t>
            </a:r>
            <a:r>
              <a:rPr lang="en-US" altLang="ko-KR" dirty="0"/>
              <a:t>, </a:t>
            </a:r>
            <a:r>
              <a:rPr lang="ko-KR" altLang="en-US" dirty="0"/>
              <a:t>테스트회로 및 교육용으로 많이 이용되고</a:t>
            </a:r>
            <a:endParaRPr lang="en-US" altLang="ko-KR" dirty="0"/>
          </a:p>
          <a:p>
            <a:r>
              <a:rPr lang="ko-KR" altLang="en-US" dirty="0"/>
              <a:t>있습니다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62" y="2883688"/>
            <a:ext cx="5001323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6" y="685144"/>
            <a:ext cx="5068007" cy="53633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42" y="362583"/>
            <a:ext cx="5439746" cy="60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6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기초회로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71" y="1702149"/>
            <a:ext cx="8722044" cy="2613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596" y="1101013"/>
            <a:ext cx="75151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부품을 이용하여 </a:t>
            </a:r>
            <a:r>
              <a:rPr lang="en-US" altLang="ko-KR" dirty="0"/>
              <a:t>LED</a:t>
            </a:r>
            <a:r>
              <a:rPr lang="ko-KR" altLang="en-US" dirty="0"/>
              <a:t>에 불을  켜는 가장 단순한 전기회로를 만들어 봅시다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660" y="4194898"/>
            <a:ext cx="8955867" cy="241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기초회로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8306" y="3965498"/>
            <a:ext cx="3679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1) LED</a:t>
            </a:r>
            <a:r>
              <a:rPr lang="ko-KR" altLang="en-US" dirty="0"/>
              <a:t>를 </a:t>
            </a:r>
            <a:r>
              <a:rPr lang="ko-KR" altLang="en-US" dirty="0" err="1"/>
              <a:t>브레드보드</a:t>
            </a:r>
            <a:r>
              <a:rPr lang="ko-KR" altLang="en-US" dirty="0"/>
              <a:t> 에 꽂습니다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45" y="1102304"/>
            <a:ext cx="10320382" cy="2828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1572" y="4473329"/>
            <a:ext cx="435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LED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의 두 다리를 서로 다른 라인에 꽂아야 합니다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긴 다리가 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짧은 다리가 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-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2868" y="3965498"/>
            <a:ext cx="48173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2) </a:t>
            </a:r>
            <a:r>
              <a:rPr lang="ko-KR" altLang="en-US" dirty="0" err="1">
                <a:latin typeface="+mj-ea"/>
                <a:ea typeface="+mj-ea"/>
              </a:rPr>
              <a:t>전지홀더를</a:t>
            </a:r>
            <a:r>
              <a:rPr lang="ko-KR" altLang="en-US" dirty="0">
                <a:latin typeface="+mj-ea"/>
                <a:ea typeface="+mj-ea"/>
              </a:rPr>
              <a:t> 꽂은 후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동전전지를 끼웁니다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46134" y="4473329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각진 쪽이 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+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둥근 쪽이 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 -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입니다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036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64" y="1117214"/>
            <a:ext cx="10083750" cy="28136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기초회로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1945" y="3965498"/>
            <a:ext cx="53880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3) </a:t>
            </a:r>
            <a:r>
              <a:rPr lang="ko-KR" altLang="en-US" dirty="0">
                <a:latin typeface="+mj-ea"/>
                <a:ea typeface="+mj-ea"/>
              </a:rPr>
              <a:t>각 부품을 전선을 이용하여 연결할 차례입니다</a:t>
            </a:r>
            <a:r>
              <a:rPr lang="en-US" altLang="ko-KR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   전선을 서로 어느 구멍에 연결해야 각 부품들이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</a:t>
            </a:r>
            <a:r>
              <a:rPr lang="ko-KR" altLang="en-US" dirty="0">
                <a:latin typeface="+mj-ea"/>
                <a:ea typeface="+mj-ea"/>
              </a:rPr>
              <a:t>연결되어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>
                <a:latin typeface="+mj-ea"/>
                <a:ea typeface="+mj-ea"/>
              </a:rPr>
              <a:t>회로를 완성할 수 있을까요</a:t>
            </a:r>
            <a:r>
              <a:rPr lang="en-US" altLang="ko-KR" dirty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   그림 위에 연필로 전선을 그려봅시다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94207" y="5003815"/>
            <a:ext cx="4732386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▷ 계획한 대로 전선을 꽂고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회로가 잘 작동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  </a:t>
            </a:r>
            <a:r>
              <a:rPr lang="ko-KR" altLang="en-US" dirty="0">
                <a:latin typeface="+mj-ea"/>
                <a:ea typeface="+mj-ea"/>
              </a:rPr>
              <a:t>하는지 확인합니다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94207" y="3930852"/>
            <a:ext cx="45432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각 부품이 꽂혀있는 라인 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           ) 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어느 곳에 꽂아도</a:t>
            </a:r>
            <a:endParaRPr lang="en-US" altLang="ko-KR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부품은 서로 연결됩니다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 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위 계획도 는 전선 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3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개를 사용</a:t>
            </a:r>
            <a:endParaRPr lang="en-US" altLang="ko-KR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하였지만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전선 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2</a:t>
            </a:r>
            <a:r>
              <a:rPr lang="ko-KR" altLang="en-US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개로도 완성할 수 있습니다</a:t>
            </a:r>
            <a:r>
              <a:rPr lang="en-US" altLang="ko-KR" sz="1600" dirty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1945" y="5958362"/>
            <a:ext cx="57198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4) </a:t>
            </a:r>
            <a:r>
              <a:rPr lang="ko-KR" altLang="en-US" dirty="0" err="1">
                <a:latin typeface="+mj-ea"/>
                <a:ea typeface="+mj-ea"/>
              </a:rPr>
              <a:t>브레드보드</a:t>
            </a:r>
            <a:r>
              <a:rPr lang="ko-KR" altLang="en-US" dirty="0">
                <a:latin typeface="+mj-ea"/>
                <a:ea typeface="+mj-ea"/>
              </a:rPr>
              <a:t> 위에 다양한 전기회로를 표현해 봅시다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19671" y="406288"/>
            <a:ext cx="624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※ </a:t>
            </a:r>
            <a:r>
              <a:rPr lang="ko-KR" altLang="en-US" sz="1600" dirty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모든 부품의 단자는 여러 번 꺾이면 부러질 수 있으니 조심해서 다룹니다</a:t>
            </a:r>
            <a:r>
              <a:rPr lang="en-US" altLang="ko-KR" sz="1600" dirty="0">
                <a:solidFill>
                  <a:srgbClr val="FF00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FF000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9097347" y="4180113"/>
            <a:ext cx="550506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6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2722220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2000" b="1">
                <a:solidFill>
                  <a:srgbClr val="002060"/>
                </a:solidFill>
                <a:latin typeface="+mj-ea"/>
                <a:ea typeface="+mj-ea"/>
              </a:rPr>
              <a:t>.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콘덴서 마이크 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4958" y="1367110"/>
            <a:ext cx="1795684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  <a:latin typeface="+mj-ea"/>
                <a:ea typeface="+mj-ea"/>
              </a:rPr>
              <a:t>+,-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극 방향주의</a:t>
            </a:r>
            <a:r>
              <a:rPr lang="en-US" altLang="ko-KR" dirty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3161443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>
                <a:latin typeface="+mj-ea"/>
                <a:ea typeface="+mj-ea"/>
              </a:rPr>
              <a:t>●</a:t>
            </a:r>
            <a:r>
              <a:rPr lang="ko-KR" altLang="en-US">
                <a:latin typeface="+mj-ea"/>
                <a:ea typeface="+mj-ea"/>
              </a:rPr>
              <a:t> 극을 확인하고 연결합니다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3" name="그림 2" descr="전자기기이(가) 표시된 사진&#10;&#10;자동 생성된 설명">
            <a:extLst>
              <a:ext uri="{FF2B5EF4-FFF2-40B4-BE49-F238E27FC236}">
                <a16:creationId xmlns:a16="http://schemas.microsoft.com/office/drawing/2014/main" id="{322753D0-1727-4134-96BB-071177FFF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120" y="2319065"/>
            <a:ext cx="425767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581330" y="1126340"/>
            <a:ext cx="5999583" cy="5311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[ </a:t>
            </a:r>
            <a:r>
              <a:rPr lang="ko-KR" altLang="en-US" sz="2600" b="1" dirty="0" err="1">
                <a:solidFill>
                  <a:schemeClr val="accent3">
                    <a:lumMod val="50000"/>
                  </a:schemeClr>
                </a:solidFill>
              </a:rPr>
              <a:t>브레드보드에</a:t>
            </a:r>
            <a:r>
              <a:rPr lang="ko-KR" altLang="en-US" sz="2600" b="1" dirty="0">
                <a:solidFill>
                  <a:schemeClr val="accent3">
                    <a:lumMod val="50000"/>
                  </a:schemeClr>
                </a:solidFill>
              </a:rPr>
              <a:t> 부품 꽂아 연결하기 </a:t>
            </a:r>
            <a:r>
              <a:rPr lang="en-US" altLang="ko-KR" sz="2600" b="1" dirty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ko-KR" altLang="en-US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746" y="1380740"/>
            <a:ext cx="3062057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2.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트랜지스터 </a:t>
            </a:r>
            <a:r>
              <a:rPr lang="en-US" altLang="ko-KR" sz="2000" b="1" dirty="0">
                <a:solidFill>
                  <a:srgbClr val="002060"/>
                </a:solidFill>
                <a:latin typeface="+mj-ea"/>
                <a:ea typeface="+mj-ea"/>
              </a:rPr>
              <a:t>9013 </a:t>
            </a: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연결</a:t>
            </a:r>
            <a:endParaRPr lang="ko-KR" altLang="en-US" sz="20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2645" y="1716951"/>
            <a:ext cx="2262158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납작한 면 방향주의</a:t>
            </a:r>
            <a:r>
              <a:rPr lang="en-US" altLang="ko-KR" dirty="0">
                <a:solidFill>
                  <a:srgbClr val="FF0000"/>
                </a:solidFill>
                <a:latin typeface="+mj-ea"/>
                <a:ea typeface="+mj-ea"/>
              </a:rPr>
              <a:t>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380" y="1884532"/>
            <a:ext cx="3265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+mj-ea"/>
                <a:ea typeface="+mj-ea"/>
              </a:rPr>
              <a:t>●</a:t>
            </a:r>
            <a:r>
              <a:rPr lang="ko-KR" altLang="en-US" dirty="0">
                <a:latin typeface="+mj-ea"/>
                <a:ea typeface="+mj-ea"/>
              </a:rPr>
              <a:t> 글씨가 쓰여진 납작한 면이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j-ea"/>
                <a:ea typeface="+mj-ea"/>
              </a:rPr>
              <a:t>   왼쪽을 향하도록 꽂습니다</a:t>
            </a:r>
            <a:r>
              <a:rPr lang="en-US" altLang="ko-KR" dirty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82AD561-3805-4DC1-BBF8-1D9FDA9CF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83" y="2346197"/>
            <a:ext cx="50863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9210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4939</TotalTime>
  <Words>863</Words>
  <Application>Microsoft Office PowerPoint</Application>
  <PresentationFormat>와이드스크린</PresentationFormat>
  <Paragraphs>133</Paragraphs>
  <Slides>23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23</vt:i4>
      </vt:variant>
    </vt:vector>
  </HeadingPairs>
  <TitlesOfParts>
    <vt:vector size="35" baseType="lpstr">
      <vt:lpstr>123RF</vt:lpstr>
      <vt:lpstr>777별나라달님</vt:lpstr>
      <vt:lpstr>맑은 고딕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브레드보드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Silver</cp:lastModifiedBy>
  <cp:revision>87</cp:revision>
  <dcterms:created xsi:type="dcterms:W3CDTF">2020-01-07T08:23:28Z</dcterms:created>
  <dcterms:modified xsi:type="dcterms:W3CDTF">2020-05-04T09:12:21Z</dcterms:modified>
</cp:coreProperties>
</file>