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045" r:id="rId2"/>
  </p:sldMasterIdLst>
  <p:sldIdLst>
    <p:sldId id="256" r:id="rId3"/>
    <p:sldId id="258" r:id="rId4"/>
    <p:sldId id="284" r:id="rId5"/>
    <p:sldId id="285" r:id="rId6"/>
    <p:sldId id="286" r:id="rId7"/>
    <p:sldId id="295" r:id="rId8"/>
    <p:sldId id="296" r:id="rId9"/>
    <p:sldId id="288" r:id="rId10"/>
    <p:sldId id="290" r:id="rId11"/>
    <p:sldId id="291" r:id="rId12"/>
    <p:sldId id="292" r:id="rId13"/>
    <p:sldId id="293" r:id="rId14"/>
    <p:sldId id="283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862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1197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4264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3375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8490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1533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887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247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5544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0028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7736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99981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20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49841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95890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2177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655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67939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  <p:sldLayoutId id="2147484058" r:id="rId13"/>
    <p:sldLayoutId id="2147484059" r:id="rId14"/>
    <p:sldLayoutId id="2147484060" r:id="rId15"/>
    <p:sldLayoutId id="2147484061" r:id="rId16"/>
    <p:sldLayoutId id="214748406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28000">
              <a:schemeClr val="accent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707502" y="2743200"/>
            <a:ext cx="8658808" cy="2508379"/>
          </a:xfrm>
        </p:spPr>
        <p:txBody>
          <a:bodyPr wrap="square">
            <a:spAutoFit/>
          </a:bodyPr>
          <a:lstStyle/>
          <a:p>
            <a:r>
              <a:rPr lang="en-US" altLang="ko-KR" sz="8000" b="1" cap="none" spc="5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</a:t>
            </a:r>
            <a:r>
              <a:rPr lang="en-US" altLang="ko-KR" sz="8000" b="1" cap="none" spc="5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7000"/>
                    </a:srgbClr>
                  </a:outerShdw>
                </a:effectLst>
              </a:rPr>
              <a:t>A</a:t>
            </a:r>
            <a:r>
              <a:rPr lang="en-US" altLang="ko-KR" sz="8000" b="1" cap="none" spc="5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8000" b="1" cap="none" spc="5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추출 </a:t>
            </a:r>
            <a:r>
              <a:rPr lang="en-US" altLang="ko-KR" sz="8000" b="1" cap="none" spc="5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Ⅰ</a:t>
            </a:r>
          </a:p>
          <a:p>
            <a:r>
              <a:rPr lang="en-US" altLang="ko-KR" sz="6000" b="1" cap="none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ko-KR" altLang="en-US" sz="6000" b="1" cap="none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식물세포 </a:t>
            </a:r>
            <a:r>
              <a:rPr lang="en-US" altLang="ko-KR" sz="6000" b="1" cap="none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ko-KR" altLang="en-US" sz="6000" b="1" cap="none" dirty="0">
              <a:ln/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10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원리학습</a:t>
            </a:r>
            <a:endParaRPr lang="ko-KR" altLang="en-US" sz="26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79200"/>
            <a:ext cx="10882800" cy="508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1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원리학습</a:t>
            </a:r>
            <a:endParaRPr lang="ko-KR" altLang="en-US" sz="26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79200"/>
            <a:ext cx="10882800" cy="55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6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원리학습</a:t>
            </a:r>
            <a:endParaRPr lang="ko-KR" altLang="en-US" sz="26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79200"/>
            <a:ext cx="10882800" cy="217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4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0">
              <a:schemeClr val="accent1">
                <a:lumMod val="45000"/>
                <a:lumOff val="55000"/>
              </a:schemeClr>
            </a:gs>
            <a:gs pos="34000">
              <a:schemeClr val="accent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282" y="2889331"/>
            <a:ext cx="3937686" cy="1293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실험목표</a:t>
            </a:r>
            <a:endParaRPr lang="ko-KR" altLang="en-US" sz="2600" dirty="0">
              <a:solidFill>
                <a:schemeClr val="accent3">
                  <a:lumMod val="50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684000" y="979200"/>
            <a:ext cx="10882800" cy="2127379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400" dirty="0" smtClean="0"/>
              <a:t>세포의 핵 속에서 유전 정보를 담고 있는 </a:t>
            </a:r>
            <a:r>
              <a:rPr lang="en-US" altLang="ko-KR" sz="2400" dirty="0" smtClean="0"/>
              <a:t>DNA</a:t>
            </a:r>
            <a:r>
              <a:rPr lang="ko-KR" altLang="en-US" sz="2400" dirty="0" smtClean="0"/>
              <a:t>에 대하여 알아보고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식물 세포 속 </a:t>
            </a:r>
            <a:r>
              <a:rPr lang="en-US" altLang="ko-KR" sz="2400" dirty="0" smtClean="0"/>
              <a:t>DNA</a:t>
            </a:r>
            <a:r>
              <a:rPr lang="ko-KR" altLang="en-US" sz="2400" dirty="0" smtClean="0"/>
              <a:t>를 추출하여 관찰해 봅시다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 </a:t>
            </a:r>
            <a:endParaRPr lang="ko-KR" altLang="en-US" sz="2400" dirty="0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831945" y="3623388"/>
            <a:ext cx="21071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실험 준비물</a:t>
            </a:r>
            <a:endParaRPr lang="ko-KR" altLang="en-US" sz="2600" dirty="0">
              <a:solidFill>
                <a:schemeClr val="accent3">
                  <a:lumMod val="50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684000" y="4320074"/>
            <a:ext cx="10882800" cy="2127379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solidFill>
                  <a:schemeClr val="bg1"/>
                </a:solidFill>
              </a:rPr>
              <a:t>세제 </a:t>
            </a:r>
            <a:r>
              <a:rPr lang="ko-KR" altLang="en-US" sz="900" dirty="0" smtClean="0">
                <a:solidFill>
                  <a:schemeClr val="bg1"/>
                </a:solidFill>
              </a:rPr>
              <a:t>●</a:t>
            </a:r>
            <a:r>
              <a:rPr lang="ko-KR" altLang="en-US" sz="2000" dirty="0" smtClean="0">
                <a:solidFill>
                  <a:schemeClr val="bg1"/>
                </a:solidFill>
              </a:rPr>
              <a:t> </a:t>
            </a:r>
            <a:r>
              <a:rPr lang="ko-KR" altLang="en-US" sz="2000" dirty="0" err="1" smtClean="0">
                <a:solidFill>
                  <a:schemeClr val="bg1"/>
                </a:solidFill>
              </a:rPr>
              <a:t>염화</a:t>
            </a:r>
            <a:r>
              <a:rPr lang="ko-KR" altLang="en-US" sz="2000" dirty="0" smtClean="0">
                <a:solidFill>
                  <a:schemeClr val="bg1"/>
                </a:solidFill>
              </a:rPr>
              <a:t> 나트륨이 들어있는 </a:t>
            </a:r>
            <a:r>
              <a:rPr lang="ko-KR" altLang="en-US" sz="2000" dirty="0" err="1" smtClean="0">
                <a:solidFill>
                  <a:schemeClr val="bg1"/>
                </a:solidFill>
              </a:rPr>
              <a:t>물약병</a:t>
            </a:r>
            <a:r>
              <a:rPr lang="en-US" altLang="ko-KR" sz="2000" dirty="0" smtClean="0">
                <a:solidFill>
                  <a:schemeClr val="bg1"/>
                </a:solidFill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</a:rPr>
              <a:t>플라스틱비커</a:t>
            </a:r>
            <a:r>
              <a:rPr lang="en-US" altLang="ko-KR" sz="2000" dirty="0" smtClean="0">
                <a:solidFill>
                  <a:schemeClr val="bg1"/>
                </a:solidFill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</a:rPr>
              <a:t>거즈</a:t>
            </a:r>
            <a:r>
              <a:rPr lang="en-US" altLang="ko-KR" sz="2000" dirty="0" smtClean="0">
                <a:solidFill>
                  <a:schemeClr val="bg1"/>
                </a:solidFill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</a:rPr>
              <a:t>고무줄</a:t>
            </a:r>
            <a:r>
              <a:rPr lang="en-US" altLang="ko-KR" sz="2000" dirty="0" smtClean="0">
                <a:solidFill>
                  <a:schemeClr val="bg1"/>
                </a:solidFill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</a:rPr>
              <a:t>플라스틱 스포이트</a:t>
            </a:r>
            <a:r>
              <a:rPr lang="en-US" altLang="ko-KR" sz="2000" dirty="0" smtClean="0">
                <a:solidFill>
                  <a:schemeClr val="bg1"/>
                </a:solidFill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</a:rPr>
              <a:t>에탄올</a:t>
            </a:r>
            <a:r>
              <a:rPr lang="en-US" altLang="ko-KR" sz="2000" dirty="0" smtClean="0">
                <a:solidFill>
                  <a:schemeClr val="bg1"/>
                </a:solidFill>
              </a:rPr>
              <a:t>, </a:t>
            </a:r>
            <a:r>
              <a:rPr lang="ko-KR" altLang="en-US" sz="2000" dirty="0" err="1" smtClean="0">
                <a:solidFill>
                  <a:schemeClr val="bg1"/>
                </a:solidFill>
              </a:rPr>
              <a:t>나무스틱</a:t>
            </a:r>
            <a:r>
              <a:rPr lang="en-US" altLang="ko-KR" sz="2000" dirty="0" smtClean="0">
                <a:solidFill>
                  <a:schemeClr val="bg1"/>
                </a:solidFill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</a:rPr>
              <a:t>시험관대</a:t>
            </a:r>
            <a:r>
              <a:rPr lang="en-US" altLang="ko-KR" sz="2000" dirty="0" smtClean="0">
                <a:solidFill>
                  <a:schemeClr val="bg1"/>
                </a:solidFill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</a:rPr>
              <a:t>개인용 시험관</a:t>
            </a:r>
            <a:r>
              <a:rPr lang="en-US" altLang="ko-KR" sz="2000" dirty="0" smtClean="0">
                <a:solidFill>
                  <a:schemeClr val="bg1"/>
                </a:solidFill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</a:rPr>
              <a:t>개인용 </a:t>
            </a:r>
            <a:r>
              <a:rPr lang="ko-KR" altLang="en-US" sz="2000" dirty="0" err="1" smtClean="0">
                <a:solidFill>
                  <a:schemeClr val="bg1"/>
                </a:solidFill>
              </a:rPr>
              <a:t>샘플병</a:t>
            </a:r>
            <a:r>
              <a:rPr lang="en-US" altLang="ko-KR" sz="2000" dirty="0" smtClean="0">
                <a:solidFill>
                  <a:schemeClr val="bg1"/>
                </a:solidFill>
              </a:rPr>
              <a:t>, DNA</a:t>
            </a:r>
            <a:r>
              <a:rPr lang="ko-KR" altLang="en-US" sz="2000" dirty="0" err="1" smtClean="0">
                <a:solidFill>
                  <a:schemeClr val="bg1"/>
                </a:solidFill>
              </a:rPr>
              <a:t>샘플북</a:t>
            </a:r>
            <a:r>
              <a:rPr lang="ko-KR" altLang="en-US" sz="2000" dirty="0" smtClean="0">
                <a:solidFill>
                  <a:schemeClr val="bg1"/>
                </a:solidFill>
              </a:rPr>
              <a:t> </a:t>
            </a:r>
            <a:r>
              <a:rPr lang="en-US" altLang="ko-KR" sz="2000" dirty="0" smtClean="0">
                <a:solidFill>
                  <a:schemeClr val="bg1"/>
                </a:solidFill>
              </a:rPr>
              <a:t/>
            </a:r>
            <a:br>
              <a:rPr lang="en-US" altLang="ko-KR" sz="2000" dirty="0" smtClean="0">
                <a:solidFill>
                  <a:schemeClr val="bg1"/>
                </a:solidFill>
              </a:rPr>
            </a:b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     ***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과일이나 식물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브로콜리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바나나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토마토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딸기 등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),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중탕할 비커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컵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와 뜨거운 물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가능하면 온도계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생각해보기</a:t>
            </a:r>
            <a:r>
              <a:rPr lang="ko-KR" altLang="en-US" sz="2600" dirty="0" smtClean="0"/>
              <a:t> </a:t>
            </a:r>
            <a:endParaRPr lang="ko-KR" altLang="en-US" sz="2600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684000" y="979200"/>
            <a:ext cx="10882800" cy="5641521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>
              <a:lnSpc>
                <a:spcPct val="150000"/>
              </a:lnSpc>
            </a:pPr>
            <a:r>
              <a:rPr lang="ko-KR" altLang="en-US" b="1" dirty="0" smtClean="0">
                <a:latin typeface="+mn-ea"/>
              </a:rPr>
              <a:t>만약 자신이 식물세포의 </a:t>
            </a:r>
            <a:r>
              <a:rPr lang="en-US" altLang="ko-KR" b="1" dirty="0" smtClean="0">
                <a:latin typeface="+mn-ea"/>
              </a:rPr>
              <a:t>DNA</a:t>
            </a:r>
            <a:r>
              <a:rPr lang="ko-KR" altLang="en-US" b="1" dirty="0" smtClean="0">
                <a:latin typeface="+mn-ea"/>
              </a:rPr>
              <a:t>를 마음대로 바꿀 수 있다면</a:t>
            </a:r>
            <a:r>
              <a:rPr lang="en-US" altLang="ko-KR" b="1" dirty="0" smtClean="0">
                <a:latin typeface="+mn-ea"/>
              </a:rPr>
              <a:t>, </a:t>
            </a:r>
            <a:r>
              <a:rPr lang="ko-KR" altLang="en-US" b="1" dirty="0" smtClean="0">
                <a:latin typeface="+mn-ea"/>
              </a:rPr>
              <a:t>제일 하고 싶은 연구는 무엇인가요</a:t>
            </a:r>
            <a:r>
              <a:rPr lang="en-US" altLang="ko-KR" b="1" dirty="0" smtClean="0">
                <a:latin typeface="+mn-ea"/>
              </a:rPr>
              <a:t>? </a:t>
            </a:r>
            <a:r>
              <a:rPr lang="ko-KR" altLang="en-US" b="1" dirty="0" smtClean="0">
                <a:latin typeface="+mn-ea"/>
              </a:rPr>
              <a:t> </a:t>
            </a:r>
            <a:endParaRPr lang="ko-KR" altLang="en-US" b="1" dirty="0">
              <a:latin typeface="+mn-ea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1025529" y="1740953"/>
            <a:ext cx="10086975" cy="9525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4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실험 방법 </a:t>
            </a:r>
            <a:r>
              <a:rPr lang="en-US" altLang="ko-KR" sz="2600" dirty="0" smtClean="0"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1. </a:t>
            </a:r>
            <a:r>
              <a:rPr lang="ko-KR" altLang="en-US" sz="2600" dirty="0" smtClean="0"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추출용액 준비하기             </a:t>
            </a:r>
            <a:r>
              <a:rPr lang="ko-KR" altLang="en-US" sz="1800" b="1" dirty="0" smtClean="0"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조별활동 </a:t>
            </a:r>
            <a:r>
              <a:rPr lang="ko-KR" altLang="en-US" sz="2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ko-KR" altLang="en-US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684000" y="979200"/>
            <a:ext cx="10882800" cy="3326100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>
              <a:lnSpc>
                <a:spcPct val="150000"/>
              </a:lnSpc>
            </a:pPr>
            <a:r>
              <a:rPr lang="en-US" altLang="ko-KR" b="1" dirty="0" smtClean="0">
                <a:latin typeface="+mn-ea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altLang="ko-KR" b="1" dirty="0" smtClean="0">
                <a:latin typeface="+mn-ea"/>
              </a:rPr>
              <a:t>                           : </a:t>
            </a:r>
            <a:r>
              <a:rPr lang="ko-KR" altLang="en-US" b="1" dirty="0" smtClean="0">
                <a:latin typeface="+mn-ea"/>
              </a:rPr>
              <a:t>세제가 들어있는 </a:t>
            </a:r>
            <a:r>
              <a:rPr lang="ko-KR" altLang="en-US" b="1" dirty="0" err="1" smtClean="0">
                <a:latin typeface="+mn-ea"/>
              </a:rPr>
              <a:t>물약병에</a:t>
            </a:r>
            <a:r>
              <a:rPr lang="ko-KR" altLang="en-US" b="1" dirty="0" smtClean="0">
                <a:latin typeface="+mn-ea"/>
              </a:rPr>
              <a:t> 물을 </a:t>
            </a:r>
            <a:r>
              <a:rPr lang="en-US" altLang="ko-KR" b="1" dirty="0" smtClean="0">
                <a:latin typeface="+mn-ea"/>
              </a:rPr>
              <a:t>10ml</a:t>
            </a:r>
            <a:r>
              <a:rPr lang="ko-KR" altLang="en-US" b="1" dirty="0" smtClean="0">
                <a:latin typeface="+mn-ea"/>
              </a:rPr>
              <a:t>가 되도록 부어 흔들어 녹입니다</a:t>
            </a:r>
            <a:r>
              <a:rPr lang="en-US" altLang="ko-KR" b="1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+mn-ea"/>
              </a:rPr>
              <a:t>                        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+mn-ea"/>
              </a:rPr>
              <a:t>                         : </a:t>
            </a:r>
            <a:r>
              <a:rPr lang="ko-KR" altLang="en-US" b="1" dirty="0" err="1" smtClean="0">
                <a:latin typeface="+mn-ea"/>
              </a:rPr>
              <a:t>염화나트륨이</a:t>
            </a:r>
            <a:r>
              <a:rPr lang="ko-KR" altLang="en-US" b="1" dirty="0" smtClean="0">
                <a:latin typeface="+mn-ea"/>
              </a:rPr>
              <a:t> 들어있는 </a:t>
            </a:r>
            <a:r>
              <a:rPr lang="ko-KR" altLang="en-US" b="1" dirty="0" err="1" smtClean="0">
                <a:latin typeface="+mn-ea"/>
              </a:rPr>
              <a:t>물약병에</a:t>
            </a:r>
            <a:r>
              <a:rPr lang="ko-KR" altLang="en-US" b="1" dirty="0" smtClean="0">
                <a:latin typeface="+mn-ea"/>
              </a:rPr>
              <a:t> 물을 </a:t>
            </a:r>
            <a:r>
              <a:rPr lang="en-US" altLang="ko-KR" b="1" dirty="0">
                <a:latin typeface="+mn-ea"/>
              </a:rPr>
              <a:t>1</a:t>
            </a:r>
            <a:r>
              <a:rPr lang="en-US" altLang="ko-KR" b="1" dirty="0" smtClean="0">
                <a:latin typeface="+mn-ea"/>
              </a:rPr>
              <a:t>0ml</a:t>
            </a:r>
            <a:r>
              <a:rPr lang="ko-KR" altLang="en-US" b="1" dirty="0" smtClean="0">
                <a:latin typeface="+mn-ea"/>
              </a:rPr>
              <a:t>가 되도록 부어 흔들어 녹입니다</a:t>
            </a:r>
            <a:r>
              <a:rPr lang="en-US" altLang="ko-KR" b="1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latin typeface="+mn-ea"/>
              </a:rPr>
              <a:t> </a:t>
            </a:r>
            <a:r>
              <a:rPr lang="en-US" altLang="ko-KR" sz="2000" b="1" dirty="0" smtClean="0">
                <a:latin typeface="+mn-ea"/>
              </a:rPr>
              <a:t>              </a:t>
            </a:r>
            <a:r>
              <a:rPr lang="ko-KR" altLang="en-US" sz="2000" b="1" dirty="0" smtClean="0">
                <a:latin typeface="+mn-ea"/>
              </a:rPr>
              <a:t> </a:t>
            </a:r>
            <a:endParaRPr lang="en-US" altLang="ko-KR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+mn-ea"/>
              </a:rPr>
              <a:t> </a:t>
            </a:r>
            <a:r>
              <a:rPr lang="en-US" altLang="ko-KR" b="1" dirty="0" smtClean="0">
                <a:latin typeface="+mn-ea"/>
              </a:rPr>
              <a:t>                                  </a:t>
            </a:r>
            <a:endParaRPr lang="ko-KR" altLang="en-US" b="1" dirty="0">
              <a:latin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394" y="32478"/>
            <a:ext cx="1008112" cy="965772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1038223" y="1569877"/>
            <a:ext cx="2009777" cy="78279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</a:rPr>
              <a:t>세  제    용  액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036800" y="2817652"/>
            <a:ext cx="2008800" cy="7812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err="1" smtClean="0">
                <a:solidFill>
                  <a:schemeClr val="bg1"/>
                </a:solidFill>
              </a:rPr>
              <a:t>염화나트륨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 수용액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2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실험 방법 </a:t>
            </a:r>
            <a:r>
              <a:rPr lang="en-US" altLang="ko-KR" sz="2600" dirty="0" smtClean="0"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2. 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식</a:t>
            </a:r>
            <a:r>
              <a:rPr lang="ko-KR" altLang="en-US" sz="2600" dirty="0" smtClean="0"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물세포의 </a:t>
            </a:r>
            <a:r>
              <a:rPr lang="en-US" altLang="ko-KR" sz="2600" dirty="0" smtClean="0"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DNA </a:t>
            </a:r>
            <a:r>
              <a:rPr lang="ko-KR" altLang="en-US" sz="2600" dirty="0" smtClean="0"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추출 </a:t>
            </a:r>
            <a:endParaRPr lang="ko-KR" altLang="en-US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681748" y="987123"/>
            <a:ext cx="10882800" cy="5793075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altLang="ko-KR" sz="1300" dirty="0">
                <a:latin typeface="+mn-ea"/>
              </a:rPr>
              <a:t> </a:t>
            </a:r>
            <a:r>
              <a:rPr lang="en-US" altLang="ko-KR" sz="1300" dirty="0" smtClean="0">
                <a:latin typeface="+mn-ea"/>
              </a:rPr>
              <a:t>            </a:t>
            </a:r>
            <a:r>
              <a:rPr lang="ko-KR" altLang="en-US" sz="1300" dirty="0" smtClean="0">
                <a:latin typeface="+mn-ea"/>
              </a:rPr>
              <a:t>조별활동 </a:t>
            </a:r>
            <a:r>
              <a:rPr lang="en-US" altLang="ko-KR" sz="1300" dirty="0" smtClean="0">
                <a:latin typeface="+mn-ea"/>
              </a:rPr>
              <a:t>1. </a:t>
            </a:r>
            <a:r>
              <a:rPr lang="ko-KR" altLang="en-US" sz="1300" dirty="0" smtClean="0">
                <a:latin typeface="+mn-ea"/>
              </a:rPr>
              <a:t>막자 사발</a:t>
            </a:r>
            <a:r>
              <a:rPr lang="en-US" altLang="ko-KR" sz="1300" dirty="0" smtClean="0">
                <a:latin typeface="+mn-ea"/>
              </a:rPr>
              <a:t>(</a:t>
            </a:r>
            <a:r>
              <a:rPr lang="ko-KR" altLang="en-US" sz="1300" dirty="0" smtClean="0">
                <a:latin typeface="+mn-ea"/>
              </a:rPr>
              <a:t>또는 가정용 절구</a:t>
            </a:r>
            <a:r>
              <a:rPr lang="en-US" altLang="ko-KR" sz="1300" dirty="0" smtClean="0">
                <a:latin typeface="+mn-ea"/>
              </a:rPr>
              <a:t>, </a:t>
            </a:r>
            <a:r>
              <a:rPr lang="ko-KR" altLang="en-US" sz="1300" dirty="0" smtClean="0">
                <a:latin typeface="+mn-ea"/>
              </a:rPr>
              <a:t>믹서기</a:t>
            </a:r>
            <a:r>
              <a:rPr lang="en-US" altLang="ko-KR" sz="1300" dirty="0" smtClean="0">
                <a:latin typeface="+mn-ea"/>
              </a:rPr>
              <a:t>)</a:t>
            </a:r>
            <a:r>
              <a:rPr lang="ko-KR" altLang="en-US" sz="1300" dirty="0" smtClean="0">
                <a:latin typeface="+mn-ea"/>
              </a:rPr>
              <a:t>에 과일 또는 </a:t>
            </a:r>
            <a:endParaRPr lang="en-US" altLang="ko-KR" sz="13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+mn-ea"/>
              </a:rPr>
              <a:t> </a:t>
            </a:r>
            <a:r>
              <a:rPr lang="en-US" altLang="ko-KR" sz="1300" dirty="0" smtClean="0">
                <a:latin typeface="+mn-ea"/>
              </a:rPr>
              <a:t>                </a:t>
            </a:r>
            <a:r>
              <a:rPr lang="ko-KR" altLang="en-US" sz="1300" dirty="0" smtClean="0">
                <a:latin typeface="+mn-ea"/>
              </a:rPr>
              <a:t>식물을 넣고 곱게 갈아줍니다</a:t>
            </a:r>
            <a:r>
              <a:rPr lang="en-US" altLang="ko-KR" sz="1300" dirty="0" smtClean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</a:t>
            </a:r>
            <a:r>
              <a:rPr lang="en-US" altLang="ko-KR" sz="12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                </a:t>
            </a: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준비할 과일 또는 식물의 양은 큰 딸기 </a:t>
            </a: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2</a:t>
            </a: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알 크기면 충분합니다</a:t>
            </a: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 (20g </a:t>
            </a: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정도</a:t>
            </a:r>
            <a:r>
              <a:rPr lang="en-US" altLang="ko-KR" sz="12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</a:t>
            </a: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                </a:t>
            </a: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바나나</a:t>
            </a: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, </a:t>
            </a: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딸기와 같이 무른 과일은 손으로 주물러주어도 좋지만 곱게 갈아주는 </a:t>
            </a:r>
            <a:endParaRPr lang="en-US" altLang="ko-KR" sz="1200" b="1" dirty="0" smtClean="0"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</a:t>
            </a: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                </a:t>
            </a: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것이 가장 실험결과가 잘 나옵니다</a:t>
            </a: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100" b="1" dirty="0" smtClean="0">
              <a:latin typeface="1훈시나몬베이글 R" panose="02020603020101020101" pitchFamily="18" charset="-127"/>
              <a:ea typeface="1훈시나몬베이글 R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+mn-ea"/>
              </a:rPr>
              <a:t>2. </a:t>
            </a:r>
            <a:r>
              <a:rPr lang="ko-KR" altLang="en-US" sz="1300" dirty="0" smtClean="0">
                <a:latin typeface="+mn-ea"/>
              </a:rPr>
              <a:t>플라스틱비커에 갈아놓은 식물을 </a:t>
            </a:r>
            <a:r>
              <a:rPr lang="en-US" altLang="ko-KR" sz="1300" dirty="0" smtClean="0">
                <a:latin typeface="+mn-ea"/>
              </a:rPr>
              <a:t>20ml </a:t>
            </a:r>
            <a:r>
              <a:rPr lang="ko-KR" altLang="en-US" sz="1300" dirty="0" smtClean="0">
                <a:latin typeface="+mn-ea"/>
              </a:rPr>
              <a:t>넣고 세제용액 </a:t>
            </a:r>
            <a:r>
              <a:rPr lang="en-US" altLang="ko-KR" sz="1300" dirty="0" smtClean="0">
                <a:latin typeface="+mn-ea"/>
              </a:rPr>
              <a:t>10ml</a:t>
            </a:r>
            <a:r>
              <a:rPr lang="ko-KR" altLang="en-US" sz="1300" dirty="0" smtClean="0">
                <a:latin typeface="+mn-ea"/>
              </a:rPr>
              <a:t>와 </a:t>
            </a:r>
            <a:r>
              <a:rPr lang="ko-KR" altLang="en-US" sz="1300" dirty="0" err="1" smtClean="0">
                <a:latin typeface="+mn-ea"/>
              </a:rPr>
              <a:t>염화</a:t>
            </a:r>
            <a:r>
              <a:rPr lang="ko-KR" altLang="en-US" sz="1300" dirty="0" smtClean="0">
                <a:latin typeface="+mn-ea"/>
              </a:rPr>
              <a:t> </a:t>
            </a:r>
            <a:endParaRPr lang="en-US" altLang="ko-KR" sz="13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나트륨수용액 </a:t>
            </a:r>
            <a:r>
              <a:rPr lang="en-US" altLang="ko-KR" sz="1300" dirty="0" smtClean="0">
                <a:latin typeface="+mn-ea"/>
              </a:rPr>
              <a:t>10ml</a:t>
            </a:r>
            <a:r>
              <a:rPr lang="ko-KR" altLang="en-US" sz="1300" dirty="0" smtClean="0">
                <a:latin typeface="+mn-ea"/>
              </a:rPr>
              <a:t>를 넣어 천천히 저어줍니다</a:t>
            </a:r>
            <a:r>
              <a:rPr lang="en-US" altLang="ko-KR" sz="1300" dirty="0" smtClean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latin typeface="1훈시나몬베이글 R" panose="02020603020101020101" pitchFamily="18" charset="-127"/>
                <a:ea typeface="1훈시나몬베이글 R" panose="02020603020101020101" pitchFamily="18" charset="-127"/>
              </a:rPr>
              <a:t>      </a:t>
            </a: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세게 저으면 거품이 생겨서 실험이 어렵습니다</a:t>
            </a: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 </a:t>
            </a: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천천히 섞이도록 저어주세요</a:t>
            </a: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</a:t>
            </a: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    </a:t>
            </a: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생긴 거품은 </a:t>
            </a:r>
            <a:r>
              <a:rPr lang="ko-KR" altLang="en-US" sz="1200" b="1" dirty="0" err="1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스틱</a:t>
            </a: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으로 걷어냅니다</a:t>
            </a: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100" b="1" dirty="0" smtClean="0">
              <a:latin typeface="1훈시나몬베이글 R" panose="02020603020101020101" pitchFamily="18" charset="-127"/>
              <a:ea typeface="1훈시나몬베이글 R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 smtClean="0">
                <a:latin typeface="+mn-ea"/>
              </a:rPr>
              <a:t>3. </a:t>
            </a:r>
            <a:r>
              <a:rPr lang="ko-KR" altLang="en-US" sz="1300" dirty="0" smtClean="0">
                <a:latin typeface="+mn-ea"/>
              </a:rPr>
              <a:t>위 플라스틱비커를 </a:t>
            </a:r>
            <a:r>
              <a:rPr lang="en-US" altLang="ko-KR" sz="1300" dirty="0" smtClean="0">
                <a:latin typeface="+mn-ea"/>
              </a:rPr>
              <a:t>10</a:t>
            </a:r>
            <a:r>
              <a:rPr lang="ko-KR" altLang="en-US" sz="1300" dirty="0" smtClean="0">
                <a:latin typeface="+mn-ea"/>
              </a:rPr>
              <a:t>분간 따뜻한 물 </a:t>
            </a:r>
            <a:r>
              <a:rPr lang="en-US" altLang="ko-KR" sz="1300" dirty="0" smtClean="0">
                <a:latin typeface="+mn-ea"/>
              </a:rPr>
              <a:t>(60~70</a:t>
            </a:r>
            <a:r>
              <a:rPr lang="ko-KR" altLang="en-US" sz="1300" dirty="0" smtClean="0">
                <a:latin typeface="+mn-ea"/>
              </a:rPr>
              <a:t>℃</a:t>
            </a:r>
            <a:r>
              <a:rPr lang="en-US" altLang="ko-KR" sz="1300" dirty="0" smtClean="0">
                <a:latin typeface="+mn-ea"/>
              </a:rPr>
              <a:t> </a:t>
            </a:r>
            <a:r>
              <a:rPr lang="ko-KR" altLang="en-US" sz="1300" dirty="0" smtClean="0">
                <a:latin typeface="+mn-ea"/>
              </a:rPr>
              <a:t>정도</a:t>
            </a:r>
            <a:r>
              <a:rPr lang="en-US" altLang="ko-KR" sz="1300" dirty="0" smtClean="0">
                <a:latin typeface="+mn-ea"/>
              </a:rPr>
              <a:t>)</a:t>
            </a:r>
            <a:r>
              <a:rPr lang="ko-KR" altLang="en-US" sz="1300" dirty="0" smtClean="0">
                <a:latin typeface="+mn-ea"/>
              </a:rPr>
              <a:t>에 담가 둡니다</a:t>
            </a:r>
            <a:r>
              <a:rPr lang="en-US" altLang="ko-KR" sz="1300" dirty="0" smtClean="0">
                <a:latin typeface="+mn-ea"/>
              </a:rPr>
              <a:t>.</a:t>
            </a:r>
            <a:r>
              <a:rPr lang="en-US" altLang="ko-KR" sz="1100" b="1" dirty="0" smtClean="0">
                <a:latin typeface="1훈시나몬베이글 R" panose="02020603020101020101" pitchFamily="18" charset="-127"/>
                <a:ea typeface="1훈시나몬베이글 R" panose="02020603020101020101" pitchFamily="18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latin typeface="1훈시나몬베이글 R" panose="02020603020101020101" pitchFamily="18" charset="-127"/>
                <a:ea typeface="1훈시나몬베이글 R" panose="02020603020101020101" pitchFamily="18" charset="-127"/>
              </a:rPr>
              <a:t> </a:t>
            </a:r>
            <a:r>
              <a:rPr lang="en-US" altLang="ko-KR" sz="1100" b="1" dirty="0" smtClean="0">
                <a:latin typeface="1훈시나몬베이글 R" panose="02020603020101020101" pitchFamily="18" charset="-127"/>
                <a:ea typeface="1훈시나몬베이글 R" panose="02020603020101020101" pitchFamily="18" charset="-127"/>
              </a:rPr>
              <a:t>      </a:t>
            </a: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80</a:t>
            </a:r>
            <a:r>
              <a:rPr lang="ko-KR" altLang="en-US" sz="1200" b="1" dirty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</a:t>
            </a: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℃를 넘으면 </a:t>
            </a: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DNA</a:t>
            </a: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가 변성되므로 주의하세요</a:t>
            </a: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+mn-ea"/>
              </a:rPr>
              <a:t>4. </a:t>
            </a:r>
            <a:r>
              <a:rPr lang="ko-KR" altLang="en-US" sz="1300" dirty="0" smtClean="0">
                <a:latin typeface="+mn-ea"/>
              </a:rPr>
              <a:t>거즈와 고무줄을 사용하여 또 다른 플라스틱 비커에 거름장치를 만듭니다</a:t>
            </a:r>
            <a:r>
              <a:rPr lang="en-US" altLang="ko-KR" sz="1300" dirty="0" smtClean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+mn-ea"/>
              </a:rPr>
              <a:t>  </a:t>
            </a:r>
            <a:r>
              <a:rPr lang="en-US" altLang="ko-KR" sz="12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  </a:t>
            </a: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2</a:t>
            </a: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장의 거지를 펴서 반으로 접어 </a:t>
            </a: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4</a:t>
            </a: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겹 정도의 거름망이 되도록 합니다</a:t>
            </a: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100" b="1" dirty="0" smtClean="0">
              <a:latin typeface="1훈시나몬베이글 R" panose="02020603020101020101" pitchFamily="18" charset="-127"/>
              <a:ea typeface="1훈시나몬베이글 R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+mn-ea"/>
              </a:rPr>
              <a:t>5. </a:t>
            </a:r>
            <a:r>
              <a:rPr lang="ko-KR" altLang="en-US" sz="1300" dirty="0" smtClean="0">
                <a:latin typeface="+mn-ea"/>
              </a:rPr>
              <a:t>세포막이 분해된 식물 용액을 거름망에 걸러줍니다</a:t>
            </a:r>
            <a:r>
              <a:rPr lang="en-US" altLang="ko-KR" sz="1300" dirty="0" smtClean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</a:t>
            </a: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    </a:t>
            </a: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거즈를 오목하게  하고</a:t>
            </a: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,  </a:t>
            </a: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식물용액을 천천히 조금씩 붓습니다</a:t>
            </a: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     </a:t>
            </a: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거른 용액이 모두 </a:t>
            </a: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15ml~20ml </a:t>
            </a: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정도면 충분합니다</a:t>
            </a: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200" b="1" dirty="0" smtClean="0">
              <a:latin typeface="1훈시나몬베이글 R" panose="02020603020101020101" pitchFamily="18" charset="-127"/>
              <a:ea typeface="1훈시나몬베이글 R" panose="02020603020101020101" pitchFamily="18" charset="-127"/>
            </a:endParaRPr>
          </a:p>
          <a:p>
            <a:pPr>
              <a:lnSpc>
                <a:spcPct val="150000"/>
              </a:lnSpc>
            </a:pPr>
            <a:endParaRPr lang="ko-KR" altLang="en-US" sz="1300" dirty="0">
              <a:latin typeface="+mn-ea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70" y="1130330"/>
            <a:ext cx="684207" cy="655471"/>
          </a:xfrm>
          <a:prstGeom prst="rect">
            <a:avLst/>
          </a:prstGeom>
        </p:spPr>
      </p:pic>
      <p:cxnSp>
        <p:nvCxnSpPr>
          <p:cNvPr id="20" name="직선 화살표 연결선 19"/>
          <p:cNvCxnSpPr/>
          <p:nvPr/>
        </p:nvCxnSpPr>
        <p:spPr>
          <a:xfrm>
            <a:off x="1000781" y="6075906"/>
            <a:ext cx="275430" cy="19859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/>
          <p:cNvCxnSpPr/>
          <p:nvPr/>
        </p:nvCxnSpPr>
        <p:spPr>
          <a:xfrm>
            <a:off x="1000781" y="3580770"/>
            <a:ext cx="275430" cy="19859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/>
          <p:nvPr/>
        </p:nvCxnSpPr>
        <p:spPr>
          <a:xfrm>
            <a:off x="1000781" y="3872877"/>
            <a:ext cx="275430" cy="19859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>
            <a:off x="1000781" y="5301492"/>
            <a:ext cx="275430" cy="19859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>
            <a:off x="1438273" y="1892615"/>
            <a:ext cx="275430" cy="19859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>
            <a:off x="1438273" y="2130953"/>
            <a:ext cx="275430" cy="19859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>
            <a:off x="996277" y="6369222"/>
            <a:ext cx="275430" cy="19859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>
            <a:off x="1000781" y="4696457"/>
            <a:ext cx="275430" cy="19859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7131050" y="1179280"/>
            <a:ext cx="3419475" cy="3015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식물세포의 </a:t>
            </a:r>
            <a:r>
              <a:rPr lang="ko-KR" altLang="en-US" sz="1300" b="1" dirty="0" err="1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의벽인</a:t>
            </a:r>
            <a:r>
              <a:rPr lang="ko-KR" altLang="en-US" sz="13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세포벽을 </a:t>
            </a:r>
            <a:r>
              <a:rPr lang="en-US" altLang="ko-KR" sz="13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1</a:t>
            </a:r>
            <a:r>
              <a:rPr lang="ko-KR" altLang="en-US" sz="13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차적으로 부수는 작업입니다</a:t>
            </a:r>
            <a:r>
              <a:rPr lang="en-US" altLang="ko-KR" sz="13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 </a:t>
            </a:r>
            <a:endParaRPr lang="ko-KR" altLang="en-US" sz="1300" b="1" dirty="0">
              <a:solidFill>
                <a:schemeClr val="bg1"/>
              </a:solidFill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932" y="3680065"/>
            <a:ext cx="3562349" cy="3033370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7128932" y="1580146"/>
            <a:ext cx="3419475" cy="11464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ko-KR" altLang="en-US" sz="13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세제용액은 인지질로 이루어진 세포막과 핵막을 </a:t>
            </a:r>
            <a:r>
              <a:rPr lang="ko-KR" altLang="en-US" sz="1300" b="1" dirty="0" err="1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분해하ㅓ여</a:t>
            </a:r>
            <a:r>
              <a:rPr lang="ko-KR" altLang="en-US" sz="13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</a:t>
            </a:r>
            <a:r>
              <a:rPr lang="en-US" altLang="ko-KR" sz="13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DNA</a:t>
            </a:r>
            <a:r>
              <a:rPr lang="ko-KR" altLang="en-US" sz="13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가 빠져 나오게 합니다</a:t>
            </a:r>
            <a:r>
              <a:rPr lang="en-US" altLang="ko-KR" sz="13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 </a:t>
            </a:r>
          </a:p>
          <a:p>
            <a:r>
              <a:rPr lang="ko-KR" altLang="en-US" sz="1300" b="1" dirty="0" err="1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염과나트륨은</a:t>
            </a:r>
            <a:r>
              <a:rPr lang="ko-KR" altLang="en-US" sz="1300" b="1" dirty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</a:t>
            </a:r>
            <a:r>
              <a:rPr lang="ko-KR" altLang="en-US" sz="13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수용액은 </a:t>
            </a:r>
            <a:r>
              <a:rPr lang="en-US" altLang="ko-KR" sz="13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DNA</a:t>
            </a:r>
            <a:r>
              <a:rPr lang="ko-KR" altLang="en-US" sz="13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를 전기적 중성상태로 만들어 잘 뭉치게 하며</a:t>
            </a:r>
            <a:r>
              <a:rPr lang="en-US" altLang="ko-KR" sz="13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, </a:t>
            </a:r>
            <a:r>
              <a:rPr lang="ko-KR" altLang="en-US" sz="1300" b="1" dirty="0" err="1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히스톤단백질을</a:t>
            </a:r>
            <a:r>
              <a:rPr lang="ko-KR" altLang="en-US" sz="13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분리하여 순수한 </a:t>
            </a:r>
            <a:r>
              <a:rPr lang="en-US" altLang="ko-KR" sz="13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DNA</a:t>
            </a:r>
            <a:r>
              <a:rPr lang="ko-KR" altLang="en-US" sz="13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가 되도록 돕습니다</a:t>
            </a:r>
            <a:r>
              <a:rPr lang="en-US" altLang="ko-KR" sz="13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  </a:t>
            </a:r>
            <a:endParaRPr lang="ko-KR" altLang="en-US" sz="1300" b="1" dirty="0">
              <a:solidFill>
                <a:schemeClr val="bg1"/>
              </a:solidFill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7128932" y="2825863"/>
            <a:ext cx="3419475" cy="8070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ko-KR" altLang="en-US" sz="13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약 </a:t>
            </a:r>
            <a:r>
              <a:rPr lang="en-US" altLang="ko-KR" sz="13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50</a:t>
            </a:r>
            <a:r>
              <a:rPr lang="ko-KR" altLang="en-US" sz="1300" b="1" dirty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</a:t>
            </a:r>
            <a:r>
              <a:rPr lang="ko-KR" altLang="en-US" sz="13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℃에서 </a:t>
            </a:r>
            <a:r>
              <a:rPr lang="en-US" altLang="ko-KR" sz="13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DNA</a:t>
            </a:r>
            <a:r>
              <a:rPr lang="ko-KR" altLang="en-US" sz="13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분해효소가 </a:t>
            </a:r>
            <a:r>
              <a:rPr lang="ko-KR" altLang="en-US" sz="1300" b="1" dirty="0" err="1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변겅되어</a:t>
            </a:r>
            <a:r>
              <a:rPr lang="ko-KR" altLang="en-US" sz="13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</a:t>
            </a:r>
            <a:r>
              <a:rPr lang="en-US" altLang="ko-KR" sz="13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DNA</a:t>
            </a:r>
            <a:r>
              <a:rPr lang="ko-KR" altLang="en-US" sz="13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를 보호합니다</a:t>
            </a:r>
            <a:r>
              <a:rPr lang="en-US" altLang="ko-KR" sz="13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</a:t>
            </a:r>
          </a:p>
          <a:p>
            <a:r>
              <a:rPr lang="ko-KR" altLang="en-US" sz="13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★ </a:t>
            </a:r>
            <a:r>
              <a:rPr lang="en-US" altLang="ko-KR" sz="13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DNA</a:t>
            </a:r>
            <a:r>
              <a:rPr lang="ko-KR" altLang="en-US" sz="13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의 변성온도는</a:t>
            </a:r>
            <a:r>
              <a:rPr lang="en-US" altLang="ko-KR" sz="13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? </a:t>
            </a:r>
            <a:r>
              <a:rPr lang="ko-KR" altLang="en-US" sz="13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약 </a:t>
            </a:r>
            <a:r>
              <a:rPr lang="en-US" altLang="ko-KR" sz="13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80</a:t>
            </a:r>
            <a:r>
              <a:rPr lang="ko-KR" altLang="en-US" sz="1300" b="1" dirty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℃</a:t>
            </a:r>
          </a:p>
        </p:txBody>
      </p:sp>
    </p:spTree>
    <p:extLst>
      <p:ext uri="{BB962C8B-B14F-4D97-AF65-F5344CB8AC3E}">
        <p14:creationId xmlns:p14="http://schemas.microsoft.com/office/powerpoint/2010/main" val="53115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실험 방법 </a:t>
            </a:r>
            <a:r>
              <a:rPr lang="en-US" altLang="ko-KR" sz="2600" dirty="0" smtClean="0"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2. 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식</a:t>
            </a:r>
            <a:r>
              <a:rPr lang="ko-KR" altLang="en-US" sz="2600" dirty="0" smtClean="0"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물세포의 </a:t>
            </a:r>
            <a:r>
              <a:rPr lang="en-US" altLang="ko-KR" sz="2600" dirty="0" smtClean="0"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DNA </a:t>
            </a:r>
            <a:r>
              <a:rPr lang="ko-KR" altLang="en-US" sz="2600" dirty="0" smtClean="0"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추출 </a:t>
            </a:r>
            <a:endParaRPr lang="ko-KR" altLang="en-US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681748" y="987123"/>
            <a:ext cx="10882800" cy="5793075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+mn-ea"/>
              </a:rPr>
              <a:t>6. </a:t>
            </a:r>
            <a:r>
              <a:rPr lang="ko-KR" altLang="en-US" sz="1300" dirty="0" smtClean="0">
                <a:latin typeface="+mn-ea"/>
              </a:rPr>
              <a:t>스포이트로 걸러진 식물용액 </a:t>
            </a:r>
            <a:r>
              <a:rPr lang="en-US" altLang="ko-KR" sz="1300" dirty="0" smtClean="0">
                <a:latin typeface="+mn-ea"/>
              </a:rPr>
              <a:t>3ml</a:t>
            </a:r>
            <a:r>
              <a:rPr lang="ko-KR" altLang="en-US" sz="1300" dirty="0" smtClean="0">
                <a:latin typeface="+mn-ea"/>
              </a:rPr>
              <a:t>를 각자 시험관에 담습니다</a:t>
            </a:r>
            <a:r>
              <a:rPr lang="en-US" altLang="ko-KR" sz="1300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+mn-ea"/>
              </a:rPr>
              <a:t> </a:t>
            </a:r>
            <a:r>
              <a:rPr lang="en-US" altLang="ko-KR" sz="1300" dirty="0" smtClean="0">
                <a:latin typeface="+mn-ea"/>
              </a:rPr>
              <a:t>           </a:t>
            </a: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스포이트 조별 </a:t>
            </a: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1</a:t>
            </a: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개 사용 </a:t>
            </a:r>
            <a:endParaRPr lang="en-US" altLang="ko-KR" sz="1200" b="1" dirty="0" smtClean="0"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3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+mn-ea"/>
              </a:rPr>
              <a:t>7. </a:t>
            </a:r>
            <a:r>
              <a:rPr lang="ko-KR" altLang="en-US" sz="1300" dirty="0" smtClean="0">
                <a:latin typeface="+mn-ea"/>
              </a:rPr>
              <a:t>이 시험관에 스포이트를 사용하여 에탄올 </a:t>
            </a:r>
            <a:r>
              <a:rPr lang="en-US" altLang="ko-KR" sz="1300" dirty="0" smtClean="0">
                <a:latin typeface="+mn-ea"/>
              </a:rPr>
              <a:t>6ml</a:t>
            </a:r>
            <a:r>
              <a:rPr lang="ko-KR" altLang="en-US" sz="1300" dirty="0" smtClean="0">
                <a:latin typeface="+mn-ea"/>
              </a:rPr>
              <a:t>를 천천히</a:t>
            </a:r>
            <a:endParaRPr lang="en-US" altLang="ko-KR" sz="13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흘려 넣어 층을 만듭니다</a:t>
            </a:r>
            <a:r>
              <a:rPr lang="en-US" altLang="ko-KR" sz="1300" dirty="0" smtClean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+mn-ea"/>
              </a:rPr>
              <a:t> </a:t>
            </a:r>
            <a:r>
              <a:rPr lang="en-US" altLang="ko-KR" sz="1300" dirty="0" smtClean="0">
                <a:latin typeface="+mn-ea"/>
              </a:rPr>
              <a:t>    </a:t>
            </a: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시험관을 약간 기울여 흘려 넣으면 층이 잘 형성됩니다</a:t>
            </a: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       </a:t>
            </a: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이 때 에탄올을 차가울수록 좋습니다</a:t>
            </a: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</a:t>
            </a: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      (</a:t>
            </a: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냉장보관 또는 찬물에 병째로 담가두기 등</a:t>
            </a: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        </a:t>
            </a: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스포이트 각자 </a:t>
            </a: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1</a:t>
            </a: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개 사용 </a:t>
            </a:r>
            <a:endParaRPr lang="en-US" altLang="ko-KR" sz="1200" b="1" dirty="0" smtClean="0"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3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+mn-ea"/>
              </a:rPr>
              <a:t>8. 5~10</a:t>
            </a:r>
            <a:r>
              <a:rPr lang="ko-KR" altLang="en-US" sz="1300" dirty="0" smtClean="0">
                <a:latin typeface="+mn-ea"/>
              </a:rPr>
              <a:t>분간 가만히 두고 에탄올 층에서 일어나는 현상을 관찰합니다</a:t>
            </a:r>
            <a:r>
              <a:rPr lang="en-US" altLang="ko-KR" sz="1300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3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300" dirty="0" smtClean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3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3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+mn-ea"/>
              </a:rPr>
              <a:t> </a:t>
            </a:r>
          </a:p>
          <a:p>
            <a:pPr>
              <a:lnSpc>
                <a:spcPct val="150000"/>
              </a:lnSpc>
            </a:pPr>
            <a:endParaRPr lang="en-US" altLang="ko-KR" sz="13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+mn-ea"/>
              </a:rPr>
              <a:t> </a:t>
            </a:r>
            <a:endParaRPr lang="ko-KR" altLang="en-US" sz="1300" dirty="0">
              <a:latin typeface="+mn-ea"/>
            </a:endParaRPr>
          </a:p>
        </p:txBody>
      </p:sp>
      <p:cxnSp>
        <p:nvCxnSpPr>
          <p:cNvPr id="19" name="직선 화살표 연결선 18"/>
          <p:cNvCxnSpPr/>
          <p:nvPr/>
        </p:nvCxnSpPr>
        <p:spPr>
          <a:xfrm>
            <a:off x="1412662" y="1666428"/>
            <a:ext cx="275430" cy="19859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>
            <a:off x="1050712" y="2872628"/>
            <a:ext cx="275430" cy="19859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>
            <a:off x="1062404" y="3359004"/>
            <a:ext cx="275430" cy="19859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>
            <a:off x="1075686" y="3665161"/>
            <a:ext cx="275430" cy="19859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1326142" y="4755237"/>
            <a:ext cx="4073738" cy="1331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ko-KR" altLang="en-US" sz="1200" b="1" dirty="0" smtClean="0">
                <a:solidFill>
                  <a:schemeClr val="bg1"/>
                </a:solidFill>
              </a:rPr>
              <a:t>관찰 내용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914" y="1176427"/>
            <a:ext cx="4928589" cy="4977468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148" y="4905375"/>
            <a:ext cx="4572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1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실험 방법 </a:t>
            </a:r>
            <a:r>
              <a:rPr lang="en-US" altLang="ko-KR" sz="2600" dirty="0" smtClean="0"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2. 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식</a:t>
            </a:r>
            <a:r>
              <a:rPr lang="ko-KR" altLang="en-US" sz="2600" dirty="0" smtClean="0"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물세포의 </a:t>
            </a:r>
            <a:r>
              <a:rPr lang="en-US" altLang="ko-KR" sz="2600" dirty="0" smtClean="0"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DNA </a:t>
            </a:r>
            <a:r>
              <a:rPr lang="ko-KR" altLang="en-US" sz="2600" dirty="0" smtClean="0"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추출 </a:t>
            </a:r>
            <a:endParaRPr lang="ko-KR" altLang="en-US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681748" y="987123"/>
            <a:ext cx="10882800" cy="5793075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+mn-ea"/>
              </a:rPr>
              <a:t>9. </a:t>
            </a:r>
            <a:r>
              <a:rPr lang="ko-KR" altLang="en-US" sz="1300" dirty="0" smtClean="0">
                <a:latin typeface="+mn-ea"/>
              </a:rPr>
              <a:t>시험관의 에탄올 층에 거미줄과 같이 </a:t>
            </a:r>
            <a:r>
              <a:rPr lang="en-US" altLang="ko-KR" sz="1300" dirty="0" smtClean="0">
                <a:latin typeface="+mn-ea"/>
              </a:rPr>
              <a:t>DNA</a:t>
            </a:r>
            <a:r>
              <a:rPr lang="ko-KR" altLang="en-US" sz="1300" dirty="0" smtClean="0">
                <a:latin typeface="+mn-ea"/>
              </a:rPr>
              <a:t>가 응고되어 나타나면 </a:t>
            </a:r>
            <a:endParaRPr lang="en-US" altLang="ko-KR" sz="13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스포이트로 빨아당겨 건져서 </a:t>
            </a:r>
            <a:r>
              <a:rPr lang="ko-KR" altLang="en-US" sz="1300" dirty="0" err="1" smtClean="0">
                <a:latin typeface="+mn-ea"/>
              </a:rPr>
              <a:t>샘플병에</a:t>
            </a:r>
            <a:r>
              <a:rPr lang="ko-KR" altLang="en-US" sz="1300" dirty="0" smtClean="0">
                <a:latin typeface="+mn-ea"/>
              </a:rPr>
              <a:t> 옮기고 에탄올을 채워 넣은 </a:t>
            </a:r>
            <a:endParaRPr lang="en-US" altLang="ko-KR" sz="13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후 뚜껑을 닫습니다</a:t>
            </a:r>
            <a:r>
              <a:rPr lang="en-US" altLang="ko-KR" sz="1300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+mn-ea"/>
              </a:rPr>
              <a:t> </a:t>
            </a:r>
            <a:r>
              <a:rPr lang="en-US" altLang="ko-KR" sz="1300" dirty="0" smtClean="0">
                <a:latin typeface="+mn-ea"/>
              </a:rPr>
              <a:t>        </a:t>
            </a: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시험관에든 에탄올을 </a:t>
            </a:r>
            <a:r>
              <a:rPr lang="ko-KR" altLang="en-US" sz="1200" b="1" dirty="0" err="1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샘플병에</a:t>
            </a: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채우면 됩니다</a:t>
            </a: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3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3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+mn-ea"/>
              </a:rPr>
              <a:t>10. DNA </a:t>
            </a:r>
            <a:r>
              <a:rPr lang="ko-KR" altLang="en-US" sz="1300" dirty="0" err="1" smtClean="0">
                <a:latin typeface="+mn-ea"/>
              </a:rPr>
              <a:t>샘플북에</a:t>
            </a:r>
            <a:r>
              <a:rPr lang="ko-KR" altLang="en-US" sz="1300" dirty="0" smtClean="0">
                <a:latin typeface="+mn-ea"/>
              </a:rPr>
              <a:t> 그림과 같이 잘 끼우고 실험 날짜</a:t>
            </a:r>
            <a:r>
              <a:rPr lang="en-US" altLang="ko-KR" sz="1300" dirty="0" smtClean="0">
                <a:latin typeface="+mn-ea"/>
              </a:rPr>
              <a:t>, </a:t>
            </a:r>
            <a:r>
              <a:rPr lang="ko-KR" altLang="en-US" sz="1300" dirty="0" smtClean="0">
                <a:latin typeface="+mn-ea"/>
              </a:rPr>
              <a:t>이름 등을 </a:t>
            </a:r>
            <a:endParaRPr lang="en-US" altLang="ko-KR" sz="13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기록합니다</a:t>
            </a:r>
            <a:r>
              <a:rPr lang="en-US" altLang="ko-KR" sz="1300" dirty="0" smtClean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+mn-ea"/>
              </a:rPr>
              <a:t>         </a:t>
            </a: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①</a:t>
            </a: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,</a:t>
            </a: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②번을  세우고 </a:t>
            </a:r>
            <a:r>
              <a:rPr lang="ko-KR" altLang="en-US" sz="1200" b="1" dirty="0" err="1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샘플병을</a:t>
            </a: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넣은 후 ③번을 세우면 고정됩니다</a:t>
            </a: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        </a:t>
            </a: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+mn-ea"/>
              </a:rPr>
              <a:t> </a:t>
            </a:r>
            <a:endParaRPr lang="ko-KR" altLang="en-US" sz="1300" dirty="0">
              <a:latin typeface="+mn-ea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148" y="4905375"/>
            <a:ext cx="457200" cy="1181100"/>
          </a:xfrm>
          <a:prstGeom prst="rect">
            <a:avLst/>
          </a:prstGeom>
        </p:spPr>
      </p:pic>
      <p:cxnSp>
        <p:nvCxnSpPr>
          <p:cNvPr id="11" name="직선 화살표 연결선 10"/>
          <p:cNvCxnSpPr/>
          <p:nvPr/>
        </p:nvCxnSpPr>
        <p:spPr>
          <a:xfrm>
            <a:off x="1248149" y="2249335"/>
            <a:ext cx="275430" cy="19859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>
            <a:off x="1248149" y="3710137"/>
            <a:ext cx="275430" cy="19859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148" y="1435528"/>
            <a:ext cx="513397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1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err="1" smtClean="0"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실험시</a:t>
            </a:r>
            <a:r>
              <a:rPr lang="ko-KR" altLang="en-US" sz="2600" dirty="0" smtClean="0"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 주의사항 </a:t>
            </a:r>
            <a:r>
              <a:rPr lang="ko-KR" altLang="en-US" sz="2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ko-KR" altLang="en-US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684000" y="979200"/>
            <a:ext cx="10882800" cy="1259175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000" b="1" dirty="0" smtClean="0">
                <a:latin typeface="+mn-ea"/>
              </a:rPr>
              <a:t>식물은 막자 사발 또는 절구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smtClean="0">
                <a:latin typeface="+mn-ea"/>
              </a:rPr>
              <a:t>믹서기 등을 사용하여 잘 으깨어 사용합니다</a:t>
            </a:r>
            <a:r>
              <a:rPr lang="en-US" altLang="ko-KR" sz="2000" b="1" dirty="0" smtClean="0">
                <a:latin typeface="+mn-ea"/>
              </a:rPr>
              <a:t>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000" b="1" dirty="0" smtClean="0">
                <a:latin typeface="+mn-ea"/>
              </a:rPr>
              <a:t>시험관에 에탄올을 흘려 넣을 때 층이 잘 생기도록 천천히 넣습니다</a:t>
            </a:r>
            <a:r>
              <a:rPr lang="en-US" altLang="ko-KR" sz="2000" b="1" dirty="0" smtClean="0">
                <a:latin typeface="+mn-ea"/>
              </a:rPr>
              <a:t>. </a:t>
            </a:r>
            <a:endParaRPr lang="ko-KR" altLang="en-US" sz="20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3908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확인학습</a:t>
            </a:r>
            <a:r>
              <a:rPr lang="ko-KR" altLang="en-US" sz="2600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  </a:t>
            </a:r>
            <a:r>
              <a:rPr lang="ko-KR" altLang="en-US" sz="2600" dirty="0" smtClean="0"/>
              <a:t> </a:t>
            </a:r>
            <a:endParaRPr lang="ko-KR" altLang="en-US" sz="2600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684000" y="979200"/>
            <a:ext cx="10882800" cy="5783550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600" b="1" dirty="0" smtClean="0">
                <a:solidFill>
                  <a:schemeClr val="accent3">
                    <a:lumMod val="50000"/>
                  </a:schemeClr>
                </a:solidFill>
                <a:latin typeface="+mn-ea"/>
              </a:rPr>
              <a:t>오늘 추출한 </a:t>
            </a:r>
            <a:r>
              <a:rPr lang="en-US" altLang="ko-KR" sz="1600" b="1" dirty="0" smtClean="0">
                <a:solidFill>
                  <a:schemeClr val="accent3">
                    <a:lumMod val="50000"/>
                  </a:schemeClr>
                </a:solidFill>
                <a:latin typeface="+mn-ea"/>
              </a:rPr>
              <a:t>DNA</a:t>
            </a:r>
            <a:r>
              <a:rPr lang="ko-KR" altLang="en-US" sz="1600" b="1" dirty="0" smtClean="0">
                <a:solidFill>
                  <a:schemeClr val="accent3">
                    <a:lumMod val="50000"/>
                  </a:schemeClr>
                </a:solidFill>
                <a:latin typeface="+mn-ea"/>
              </a:rPr>
              <a:t>는 생명체 내에서 어떤 역할을 합니까</a:t>
            </a:r>
            <a:r>
              <a:rPr lang="en-US" altLang="ko-KR" sz="1600" b="1" dirty="0" smtClean="0">
                <a:solidFill>
                  <a:schemeClr val="accent3">
                    <a:lumMod val="50000"/>
                  </a:schemeClr>
                </a:solidFill>
                <a:latin typeface="+mn-ea"/>
              </a:rPr>
              <a:t>?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2000" b="1" dirty="0">
              <a:solidFill>
                <a:schemeClr val="accent3">
                  <a:lumMod val="50000"/>
                </a:schemeClr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2000" b="1" dirty="0" smtClean="0">
              <a:solidFill>
                <a:schemeClr val="accent3">
                  <a:lumMod val="50000"/>
                </a:schemeClr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1600" b="1" dirty="0">
              <a:solidFill>
                <a:schemeClr val="accent3">
                  <a:lumMod val="50000"/>
                </a:schemeClr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600" b="1" dirty="0" smtClean="0">
                <a:solidFill>
                  <a:schemeClr val="accent3">
                    <a:lumMod val="50000"/>
                  </a:schemeClr>
                </a:solidFill>
                <a:latin typeface="+mn-ea"/>
              </a:rPr>
              <a:t>DNA</a:t>
            </a:r>
            <a:r>
              <a:rPr lang="ko-KR" altLang="en-US" sz="1600" b="1" dirty="0" smtClean="0">
                <a:solidFill>
                  <a:schemeClr val="accent3">
                    <a:lumMod val="50000"/>
                  </a:schemeClr>
                </a:solidFill>
                <a:latin typeface="+mn-ea"/>
              </a:rPr>
              <a:t>가 세포 내 핵막 안에서는 어떤 형태로 존재합니까</a:t>
            </a:r>
            <a:r>
              <a:rPr lang="en-US" altLang="ko-KR" sz="1600" b="1" dirty="0" smtClean="0">
                <a:solidFill>
                  <a:schemeClr val="accent3">
                    <a:lumMod val="50000"/>
                  </a:schemeClr>
                </a:solidFill>
                <a:latin typeface="+mn-ea"/>
              </a:rPr>
              <a:t>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2000" b="1" dirty="0">
              <a:solidFill>
                <a:schemeClr val="accent3">
                  <a:lumMod val="50000"/>
                </a:schemeClr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2000" b="1" dirty="0" smtClean="0">
              <a:solidFill>
                <a:schemeClr val="accent3">
                  <a:lumMod val="50000"/>
                </a:schemeClr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b="1" dirty="0">
              <a:solidFill>
                <a:schemeClr val="accent3">
                  <a:lumMod val="50000"/>
                </a:schemeClr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600" b="1" dirty="0" smtClean="0">
                <a:solidFill>
                  <a:schemeClr val="accent3">
                    <a:lumMod val="50000"/>
                  </a:schemeClr>
                </a:solidFill>
                <a:latin typeface="+mn-ea"/>
              </a:rPr>
              <a:t>DNA</a:t>
            </a:r>
            <a:r>
              <a:rPr lang="ko-KR" altLang="en-US" sz="1600" b="1" dirty="0" smtClean="0">
                <a:solidFill>
                  <a:schemeClr val="accent3">
                    <a:lumMod val="50000"/>
                  </a:schemeClr>
                </a:solidFill>
                <a:latin typeface="+mn-ea"/>
              </a:rPr>
              <a:t>의 추출 과정에서 사용된 </a:t>
            </a:r>
            <a:r>
              <a:rPr lang="ko-KR" altLang="en-US" sz="1600" b="1" dirty="0" err="1" smtClean="0">
                <a:solidFill>
                  <a:schemeClr val="accent3">
                    <a:lumMod val="50000"/>
                  </a:schemeClr>
                </a:solidFill>
                <a:latin typeface="+mn-ea"/>
              </a:rPr>
              <a:t>염화</a:t>
            </a:r>
            <a:r>
              <a:rPr lang="ko-KR" altLang="en-US" sz="1600" b="1" dirty="0" smtClean="0">
                <a:solidFill>
                  <a:schemeClr val="accent3">
                    <a:lumMod val="50000"/>
                  </a:schemeClr>
                </a:solidFill>
                <a:latin typeface="+mn-ea"/>
              </a:rPr>
              <a:t> 나트륨 수용액</a:t>
            </a:r>
            <a:r>
              <a:rPr lang="en-US" altLang="ko-KR" sz="1600" b="1" dirty="0" smtClean="0">
                <a:solidFill>
                  <a:schemeClr val="accent3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600" b="1" dirty="0" smtClean="0">
                <a:solidFill>
                  <a:schemeClr val="accent3">
                    <a:lumMod val="50000"/>
                  </a:schemeClr>
                </a:solidFill>
                <a:latin typeface="+mn-ea"/>
              </a:rPr>
              <a:t>세제용액</a:t>
            </a:r>
            <a:r>
              <a:rPr lang="en-US" altLang="ko-KR" sz="1600" b="1" dirty="0" smtClean="0">
                <a:solidFill>
                  <a:schemeClr val="accent3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600" b="1" dirty="0" smtClean="0">
                <a:solidFill>
                  <a:schemeClr val="accent3">
                    <a:lumMod val="50000"/>
                  </a:schemeClr>
                </a:solidFill>
                <a:latin typeface="+mn-ea"/>
              </a:rPr>
              <a:t>에탄올 각각의 역할을 정리해 봅시다</a:t>
            </a:r>
            <a:r>
              <a:rPr lang="en-US" altLang="ko-KR" sz="1600" b="1" dirty="0" smtClean="0">
                <a:solidFill>
                  <a:schemeClr val="accent3">
                    <a:lumMod val="50000"/>
                  </a:schemeClr>
                </a:solidFill>
                <a:latin typeface="+mn-ea"/>
              </a:rPr>
              <a:t>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ko-KR" altLang="en-US" sz="1600" b="1" dirty="0">
              <a:solidFill>
                <a:schemeClr val="accent3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228725" y="1847850"/>
            <a:ext cx="9810750" cy="876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228725" y="3533775"/>
            <a:ext cx="9810750" cy="876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1295400" y="5219700"/>
            <a:ext cx="2762250" cy="14287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ko-KR" altLang="en-US" sz="1400" b="1" dirty="0" err="1" smtClean="0">
                <a:solidFill>
                  <a:schemeClr val="bg1"/>
                </a:solidFill>
              </a:rPr>
              <a:t>염화나트륨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 수용액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763325" y="5219700"/>
            <a:ext cx="2762250" cy="14287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ko-KR" altLang="en-US" sz="1400" b="1" dirty="0" smtClean="0">
                <a:solidFill>
                  <a:schemeClr val="bg1"/>
                </a:solidFill>
              </a:rPr>
              <a:t>세제용액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8174587" y="5200650"/>
            <a:ext cx="2762250" cy="14287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ko-KR" altLang="en-US" sz="1400" b="1" dirty="0" smtClean="0">
                <a:solidFill>
                  <a:schemeClr val="bg1"/>
                </a:solidFill>
              </a:rPr>
              <a:t>에탄올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38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그물">
  <a:themeElements>
    <a:clrScheme name="그물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그물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그물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3227</TotalTime>
  <Words>586</Words>
  <Application>Microsoft Office PowerPoint</Application>
  <PresentationFormat>와이드스크린</PresentationFormat>
  <Paragraphs>94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13</vt:i4>
      </vt:variant>
    </vt:vector>
  </HeadingPairs>
  <TitlesOfParts>
    <vt:vector size="23" baseType="lpstr">
      <vt:lpstr>1훈시나몬베이글 R</vt:lpstr>
      <vt:lpstr>210 하얀분필 L</vt:lpstr>
      <vt:lpstr>맑은 고딕</vt:lpstr>
      <vt:lpstr>Arial</vt:lpstr>
      <vt:lpstr>Calibri</vt:lpstr>
      <vt:lpstr>Calibri Light</vt:lpstr>
      <vt:lpstr>Century Gothic</vt:lpstr>
      <vt:lpstr>Wingdings 2</vt:lpstr>
      <vt:lpstr>HDOfficeLightV0</vt:lpstr>
      <vt:lpstr>그물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과학수사대</dc:title>
  <dc:creator>MK</dc:creator>
  <cp:lastModifiedBy>키트</cp:lastModifiedBy>
  <cp:revision>74</cp:revision>
  <dcterms:created xsi:type="dcterms:W3CDTF">2020-01-07T08:23:28Z</dcterms:created>
  <dcterms:modified xsi:type="dcterms:W3CDTF">2020-01-21T04:40:33Z</dcterms:modified>
</cp:coreProperties>
</file>