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45" r:id="rId2"/>
  </p:sldMasterIdLst>
  <p:sldIdLst>
    <p:sldId id="256" r:id="rId3"/>
    <p:sldId id="258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93" r:id="rId13"/>
    <p:sldId id="283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86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19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26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37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49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53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887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54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028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73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998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2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984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589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7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55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793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28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07502" y="2743200"/>
            <a:ext cx="8658808" cy="2508379"/>
          </a:xfrm>
        </p:spPr>
        <p:txBody>
          <a:bodyPr wrap="square">
            <a:spAutoFit/>
          </a:bodyPr>
          <a:lstStyle/>
          <a:p>
            <a:r>
              <a:rPr lang="en-US" altLang="ko-KR" sz="8000" b="1" cap="none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en-US" altLang="ko-KR" sz="8000" b="1" cap="none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7000"/>
                    </a:srgbClr>
                  </a:outerShdw>
                </a:effectLst>
              </a:rPr>
              <a:t>A</a:t>
            </a:r>
            <a:r>
              <a:rPr lang="en-US" altLang="ko-KR" sz="8000" b="1" cap="none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8000" b="1" cap="none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추출 </a:t>
            </a:r>
            <a:r>
              <a:rPr lang="en-US" altLang="ko-KR" sz="8000" b="1" cap="none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Ⅱ</a:t>
            </a:r>
          </a:p>
          <a:p>
            <a:r>
              <a:rPr lang="en-US" altLang="ko-KR" sz="6000" b="1" cap="none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6000" b="1" cap="none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동물세포 </a:t>
            </a:r>
            <a:r>
              <a:rPr lang="en-US" altLang="ko-KR" sz="6000" b="1" cap="none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ko-KR" altLang="en-US" sz="6000" b="1" cap="none" dirty="0">
              <a:ln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54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21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34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실험목표</a:t>
            </a:r>
            <a:endParaRPr lang="ko-KR" altLang="en-US" sz="2600" dirty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세포의 핵 속에서 유전 정보를 담고 있는 </a:t>
            </a:r>
            <a:r>
              <a:rPr lang="en-US" altLang="ko-KR" sz="2400" dirty="0" smtClean="0"/>
              <a:t>DNA</a:t>
            </a:r>
            <a:r>
              <a:rPr lang="ko-KR" altLang="en-US" sz="2400" dirty="0" smtClean="0"/>
              <a:t>에 대하여 알아보고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동물 세포 속 </a:t>
            </a:r>
            <a:r>
              <a:rPr lang="en-US" altLang="ko-KR" sz="2400" dirty="0" smtClean="0"/>
              <a:t>DNA</a:t>
            </a:r>
            <a:r>
              <a:rPr lang="ko-KR" altLang="en-US" sz="2400" dirty="0" smtClean="0"/>
              <a:t>를 추출하여 관찰해 봅시다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 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준비물</a:t>
            </a:r>
            <a:endParaRPr lang="ko-KR" altLang="en-US" sz="2600" dirty="0">
              <a:solidFill>
                <a:srgbClr val="00206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320074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</a:rPr>
              <a:t>세제 </a:t>
            </a:r>
            <a:r>
              <a:rPr lang="ko-KR" altLang="en-US" sz="900" dirty="0" smtClean="0">
                <a:solidFill>
                  <a:schemeClr val="bg1"/>
                </a:solidFill>
              </a:rPr>
              <a:t>●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염화</a:t>
            </a:r>
            <a:r>
              <a:rPr lang="ko-KR" altLang="en-US" sz="2000" dirty="0" smtClean="0">
                <a:solidFill>
                  <a:schemeClr val="bg1"/>
                </a:solidFill>
              </a:rPr>
              <a:t> 나트륨이 들어있는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물약병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플라스틱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스틱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종이컵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거즈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고무줄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플라스틱 스포이트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에탄올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개인용 시험관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개인용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샘플병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시험관대</a:t>
            </a:r>
            <a:r>
              <a:rPr lang="en-US" altLang="ko-KR" sz="2000" dirty="0" smtClean="0">
                <a:solidFill>
                  <a:schemeClr val="bg1"/>
                </a:solidFill>
              </a:rPr>
              <a:t>, DNA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샘플북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      ***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중탕할 비커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컵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와 뜨거운 물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가능하면 온도계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생각해보기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641521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만약 자신이 동물세포의 </a:t>
            </a:r>
            <a:r>
              <a:rPr lang="en-US" altLang="ko-KR" b="1" dirty="0" smtClean="0">
                <a:latin typeface="+mn-ea"/>
              </a:rPr>
              <a:t>DNA</a:t>
            </a:r>
            <a:r>
              <a:rPr lang="ko-KR" altLang="en-US" b="1" dirty="0" smtClean="0">
                <a:latin typeface="+mn-ea"/>
              </a:rPr>
              <a:t>를 마음대로 바꿀 수 있다면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제일 하고 싶은 연구는 무엇인가요</a:t>
            </a:r>
            <a:r>
              <a:rPr lang="en-US" altLang="ko-KR" b="1" dirty="0" smtClean="0">
                <a:latin typeface="+mn-ea"/>
              </a:rPr>
              <a:t>? </a:t>
            </a:r>
            <a:r>
              <a:rPr lang="ko-KR" altLang="en-US" b="1" dirty="0" smtClean="0">
                <a:latin typeface="+mn-ea"/>
              </a:rPr>
              <a:t> </a:t>
            </a:r>
            <a:endParaRPr lang="ko-KR" altLang="en-US" b="1" dirty="0">
              <a:latin typeface="+mn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042463" y="1749420"/>
            <a:ext cx="10086975" cy="952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r>
              <a:rPr lang="en-US" altLang="ko-KR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1. </a:t>
            </a:r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추출용액 준비하기             </a:t>
            </a:r>
            <a:r>
              <a:rPr lang="ko-KR" altLang="en-US" sz="1800" b="1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조별활동 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3326100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                           : </a:t>
            </a:r>
            <a:r>
              <a:rPr lang="ko-KR" altLang="en-US" b="1" dirty="0" smtClean="0">
                <a:latin typeface="+mn-ea"/>
              </a:rPr>
              <a:t>세제가 들어있는 </a:t>
            </a:r>
            <a:r>
              <a:rPr lang="ko-KR" altLang="en-US" b="1" dirty="0" err="1" smtClean="0">
                <a:latin typeface="+mn-ea"/>
              </a:rPr>
              <a:t>물약병에</a:t>
            </a:r>
            <a:r>
              <a:rPr lang="ko-KR" altLang="en-US" b="1" dirty="0" smtClean="0">
                <a:latin typeface="+mn-ea"/>
              </a:rPr>
              <a:t> 물을 </a:t>
            </a:r>
            <a:r>
              <a:rPr lang="en-US" altLang="ko-KR" b="1" dirty="0" smtClean="0">
                <a:latin typeface="+mn-ea"/>
              </a:rPr>
              <a:t>10ml</a:t>
            </a:r>
            <a:r>
              <a:rPr lang="ko-KR" altLang="en-US" b="1" dirty="0" smtClean="0">
                <a:latin typeface="+mn-ea"/>
              </a:rPr>
              <a:t>가 되도록 부어 흔들어 녹입니다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                        : </a:t>
            </a:r>
            <a:r>
              <a:rPr lang="ko-KR" altLang="en-US" b="1" dirty="0" err="1" smtClean="0">
                <a:latin typeface="+mn-ea"/>
              </a:rPr>
              <a:t>염화나트륨이</a:t>
            </a:r>
            <a:r>
              <a:rPr lang="ko-KR" altLang="en-US" b="1" dirty="0" smtClean="0">
                <a:latin typeface="+mn-ea"/>
              </a:rPr>
              <a:t> 들어있는 </a:t>
            </a:r>
            <a:r>
              <a:rPr lang="ko-KR" altLang="en-US" b="1" dirty="0" err="1" smtClean="0">
                <a:latin typeface="+mn-ea"/>
              </a:rPr>
              <a:t>물약병에</a:t>
            </a:r>
            <a:r>
              <a:rPr lang="ko-KR" altLang="en-US" b="1" dirty="0" smtClean="0">
                <a:latin typeface="+mn-ea"/>
              </a:rPr>
              <a:t> 물을 </a:t>
            </a:r>
            <a:r>
              <a:rPr lang="en-US" altLang="ko-KR" b="1" dirty="0" smtClean="0">
                <a:latin typeface="+mn-ea"/>
              </a:rPr>
              <a:t>60ml</a:t>
            </a:r>
            <a:r>
              <a:rPr lang="ko-KR" altLang="en-US" b="1" dirty="0" smtClean="0">
                <a:latin typeface="+mn-ea"/>
              </a:rPr>
              <a:t>가 되도록 부어 흔들어 녹입니다</a:t>
            </a:r>
            <a:r>
              <a:rPr lang="en-US" altLang="ko-KR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          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                                  </a:t>
            </a:r>
            <a:endParaRPr lang="ko-KR" altLang="en-US" b="1" dirty="0"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94" y="32478"/>
            <a:ext cx="1008112" cy="96577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038223" y="1488597"/>
            <a:ext cx="2009777" cy="78279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세  제    용  액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36800" y="2760502"/>
            <a:ext cx="2008800" cy="781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>
                <a:solidFill>
                  <a:schemeClr val="bg1"/>
                </a:solidFill>
              </a:rPr>
              <a:t>염화나트륨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 수용액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r>
              <a:rPr lang="en-US" altLang="ko-KR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2. </a:t>
            </a:r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동물세포의 </a:t>
            </a:r>
            <a:r>
              <a:rPr lang="en-US" altLang="ko-KR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DNA </a:t>
            </a:r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추출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199"/>
            <a:ext cx="10882800" cy="5793075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        </a:t>
            </a:r>
            <a:r>
              <a:rPr lang="ko-KR" altLang="en-US" sz="1400" b="1" dirty="0" smtClean="0">
                <a:latin typeface="+mn-ea"/>
              </a:rPr>
              <a:t>개별활동</a:t>
            </a:r>
            <a:r>
              <a:rPr lang="en-US" altLang="ko-KR" sz="1300" b="1" dirty="0" smtClean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1. </a:t>
            </a:r>
            <a:r>
              <a:rPr lang="ko-KR" altLang="en-US" sz="1300" dirty="0" err="1" smtClean="0">
                <a:latin typeface="+mn-ea"/>
              </a:rPr>
              <a:t>염화나트륨</a:t>
            </a:r>
            <a:r>
              <a:rPr lang="ko-KR" altLang="en-US" sz="1300" dirty="0" smtClean="0">
                <a:latin typeface="+mn-ea"/>
              </a:rPr>
              <a:t> 수용액 </a:t>
            </a:r>
            <a:r>
              <a:rPr lang="en-US" altLang="ko-KR" sz="1300" dirty="0" smtClean="0">
                <a:latin typeface="+mn-ea"/>
              </a:rPr>
              <a:t>15ml(</a:t>
            </a:r>
            <a:r>
              <a:rPr lang="ko-KR" altLang="en-US" sz="1300" dirty="0" smtClean="0">
                <a:latin typeface="+mn-ea"/>
              </a:rPr>
              <a:t>작은 종이컵 </a:t>
            </a:r>
            <a:r>
              <a:rPr lang="en-US" altLang="ko-KR" sz="1300" dirty="0" smtClean="0">
                <a:latin typeface="+mn-ea"/>
              </a:rPr>
              <a:t>1/4)</a:t>
            </a:r>
            <a:r>
              <a:rPr lang="ko-KR" altLang="en-US" sz="1300" dirty="0" smtClean="0">
                <a:latin typeface="+mn-ea"/>
              </a:rPr>
              <a:t>를 입안에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                      </a:t>
            </a:r>
            <a:r>
              <a:rPr lang="ko-KR" altLang="en-US" sz="1300" dirty="0" smtClean="0">
                <a:latin typeface="+mn-ea"/>
              </a:rPr>
              <a:t>   넣고 강하게 헹구어 냅니다</a:t>
            </a:r>
            <a:r>
              <a:rPr lang="en-US" altLang="ko-KR" sz="13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        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최대한 아무것도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(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물도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) 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먹지 않는 상태에서 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5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분 동안 입안에 침을 모았다가 하는 것이 좋습니다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2. </a:t>
            </a:r>
            <a:r>
              <a:rPr lang="ko-KR" altLang="en-US" sz="1300" dirty="0" smtClean="0">
                <a:latin typeface="+mn-ea"/>
              </a:rPr>
              <a:t>작은 종이컵에 </a:t>
            </a:r>
            <a:r>
              <a:rPr lang="en-US" altLang="ko-KR" sz="1300" dirty="0" smtClean="0">
                <a:latin typeface="+mn-ea"/>
              </a:rPr>
              <a:t>1</a:t>
            </a:r>
            <a:r>
              <a:rPr lang="ko-KR" altLang="en-US" sz="1300" dirty="0" smtClean="0">
                <a:latin typeface="+mn-ea"/>
              </a:rPr>
              <a:t>장의 거즈를 펴서 반으로 접어 </a:t>
            </a:r>
            <a:r>
              <a:rPr lang="en-US" altLang="ko-KR" sz="1300" dirty="0" smtClean="0">
                <a:latin typeface="+mn-ea"/>
              </a:rPr>
              <a:t>2</a:t>
            </a:r>
            <a:r>
              <a:rPr lang="ko-KR" altLang="en-US" sz="1300" dirty="0" smtClean="0">
                <a:latin typeface="+mn-ea"/>
              </a:rPr>
              <a:t>겹이 된 거름망을 덮고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고무줄로 고정시킨 다음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입 속을 헹군 </a:t>
            </a:r>
            <a:r>
              <a:rPr lang="ko-KR" altLang="en-US" sz="1300" dirty="0" err="1" smtClean="0">
                <a:latin typeface="+mn-ea"/>
              </a:rPr>
              <a:t>염화나트륨</a:t>
            </a:r>
            <a:r>
              <a:rPr lang="ko-KR" altLang="en-US" sz="1300" dirty="0" smtClean="0">
                <a:latin typeface="+mn-ea"/>
              </a:rPr>
              <a:t> 수용액을 뱉어 담습니다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3. </a:t>
            </a:r>
            <a:r>
              <a:rPr lang="ko-KR" altLang="en-US" sz="1300" dirty="0" smtClean="0">
                <a:latin typeface="+mn-ea"/>
              </a:rPr>
              <a:t>입 속을 헹군 </a:t>
            </a:r>
            <a:r>
              <a:rPr lang="ko-KR" altLang="en-US" sz="1300" dirty="0" err="1" smtClean="0">
                <a:latin typeface="+mn-ea"/>
              </a:rPr>
              <a:t>염화나트륨</a:t>
            </a:r>
            <a:r>
              <a:rPr lang="ko-KR" altLang="en-US" sz="1300" dirty="0" smtClean="0">
                <a:latin typeface="+mn-ea"/>
              </a:rPr>
              <a:t> 수용액이 다 걸러지면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이 용액을 시험관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바닥에서부터</a:t>
            </a:r>
            <a:r>
              <a:rPr lang="en-US" altLang="ko-KR" sz="1300" dirty="0" smtClean="0">
                <a:latin typeface="+mn-ea"/>
              </a:rPr>
              <a:t> 2cm</a:t>
            </a:r>
            <a:r>
              <a:rPr lang="ko-KR" altLang="en-US" sz="1300" dirty="0" smtClean="0">
                <a:latin typeface="+mn-ea"/>
              </a:rPr>
              <a:t>  높이가 되도록 넣습니다 </a:t>
            </a:r>
            <a:r>
              <a:rPr lang="en-US" altLang="ko-KR" sz="1300" dirty="0" smtClean="0">
                <a:latin typeface="+mn-ea"/>
              </a:rPr>
              <a:t>(</a:t>
            </a:r>
            <a:r>
              <a:rPr lang="ko-KR" altLang="en-US" sz="1300" dirty="0" smtClean="0">
                <a:latin typeface="+mn-ea"/>
              </a:rPr>
              <a:t>약 </a:t>
            </a:r>
            <a:r>
              <a:rPr lang="en-US" altLang="ko-KR" sz="1300" dirty="0" smtClean="0">
                <a:latin typeface="+mn-ea"/>
              </a:rPr>
              <a:t>2ml </a:t>
            </a:r>
            <a:r>
              <a:rPr lang="ko-KR" altLang="en-US" sz="1300" dirty="0" smtClean="0">
                <a:latin typeface="+mn-ea"/>
              </a:rPr>
              <a:t>입니다</a:t>
            </a:r>
            <a:r>
              <a:rPr lang="en-US" altLang="ko-KR" sz="1300" dirty="0" smtClean="0">
                <a:latin typeface="+mn-ea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    </a:t>
            </a:r>
            <a:r>
              <a:rPr lang="ko-KR" altLang="en-US" sz="1200" b="1" dirty="0" smtClean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미리 시험관에 표시해두면 편리합니다</a:t>
            </a:r>
            <a:r>
              <a:rPr lang="en-US" altLang="ko-KR" sz="1200" b="1" dirty="0" smtClean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.  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/>
              </a:solidFill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bg1"/>
                </a:solidFill>
                <a:latin typeface="+mn-ea"/>
              </a:rPr>
              <a:t>4. </a:t>
            </a:r>
            <a:r>
              <a:rPr lang="ko-KR" altLang="en-US" sz="1300" dirty="0" smtClean="0">
                <a:solidFill>
                  <a:schemeClr val="bg1"/>
                </a:solidFill>
                <a:latin typeface="+mn-ea"/>
              </a:rPr>
              <a:t>이 시험관에 세제 용액 </a:t>
            </a:r>
            <a:r>
              <a:rPr lang="en-US" altLang="ko-KR" sz="1300" dirty="0" smtClean="0">
                <a:solidFill>
                  <a:schemeClr val="bg1"/>
                </a:solidFill>
                <a:latin typeface="+mn-ea"/>
              </a:rPr>
              <a:t>1ml</a:t>
            </a:r>
            <a:r>
              <a:rPr lang="ko-KR" altLang="en-US" sz="1300" dirty="0" smtClean="0">
                <a:solidFill>
                  <a:schemeClr val="bg1"/>
                </a:solidFill>
                <a:latin typeface="+mn-ea"/>
              </a:rPr>
              <a:t>를 넣은 후 </a:t>
            </a:r>
            <a:r>
              <a:rPr lang="ko-KR" altLang="en-US" sz="1300" dirty="0" err="1" smtClean="0">
                <a:solidFill>
                  <a:schemeClr val="bg1"/>
                </a:solidFill>
                <a:latin typeface="+mn-ea"/>
              </a:rPr>
              <a:t>스틱</a:t>
            </a:r>
            <a:r>
              <a:rPr lang="ko-KR" altLang="en-US" sz="1300" dirty="0" smtClean="0">
                <a:solidFill>
                  <a:schemeClr val="bg1"/>
                </a:solidFill>
                <a:latin typeface="+mn-ea"/>
              </a:rPr>
              <a:t> 으로 </a:t>
            </a:r>
            <a:endParaRPr lang="en-US" altLang="ko-KR" sz="13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bg1"/>
                </a:solidFill>
                <a:latin typeface="+mn-ea"/>
              </a:rPr>
              <a:t>      천천히 저어 섞어줍니다</a:t>
            </a:r>
            <a:r>
              <a:rPr lang="en-US" altLang="ko-KR" sz="1300" dirty="0" smtClean="0">
                <a:solidFill>
                  <a:schemeClr val="bg1"/>
                </a:solidFill>
                <a:latin typeface="+mn-ea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   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세제를 넣는 스포이트는 조별 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1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개 사용합니다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       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세게 저으면 거품이 생겨서 실험이 어렵습니다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. 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천천히 섞이도록 저어주세요 </a:t>
            </a:r>
            <a:endParaRPr lang="en-US" altLang="ko-KR" sz="1200" b="1" dirty="0"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5. </a:t>
            </a:r>
            <a:r>
              <a:rPr lang="ko-KR" altLang="en-US" sz="1300" dirty="0" smtClean="0">
                <a:latin typeface="+mn-ea"/>
              </a:rPr>
              <a:t>위 시험관을 </a:t>
            </a:r>
            <a:r>
              <a:rPr lang="en-US" altLang="ko-KR" sz="1300" dirty="0" smtClean="0">
                <a:latin typeface="+mn-ea"/>
              </a:rPr>
              <a:t>10</a:t>
            </a:r>
            <a:r>
              <a:rPr lang="ko-KR" altLang="en-US" sz="1300" dirty="0" smtClean="0">
                <a:latin typeface="+mn-ea"/>
              </a:rPr>
              <a:t>분간 따뜻한 물 </a:t>
            </a:r>
            <a:r>
              <a:rPr lang="en-US" altLang="ko-KR" sz="1300" dirty="0" smtClean="0">
                <a:latin typeface="+mn-ea"/>
              </a:rPr>
              <a:t>(60~70</a:t>
            </a:r>
            <a:r>
              <a:rPr lang="ko-KR" altLang="en-US" sz="1300" dirty="0" smtClean="0">
                <a:latin typeface="+mn-ea"/>
              </a:rPr>
              <a:t>℃</a:t>
            </a:r>
            <a:r>
              <a:rPr lang="ko-KR" altLang="en-US" sz="1300" dirty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정도</a:t>
            </a:r>
            <a:r>
              <a:rPr lang="en-US" altLang="ko-KR" sz="1300" dirty="0" smtClean="0">
                <a:latin typeface="+mn-ea"/>
              </a:rPr>
              <a:t>)</a:t>
            </a:r>
            <a:r>
              <a:rPr lang="ko-KR" altLang="en-US" sz="1300" dirty="0" smtClean="0">
                <a:latin typeface="+mn-ea"/>
              </a:rPr>
              <a:t>에 담가둡니다</a:t>
            </a:r>
            <a:r>
              <a:rPr lang="en-US" altLang="ko-KR" sz="1300" dirty="0" smtClean="0">
                <a:latin typeface="+mn-ea"/>
              </a:rPr>
              <a:t>. </a:t>
            </a:r>
            <a:endParaRPr lang="ko-KR" altLang="en-US" sz="1300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87" y="1232761"/>
            <a:ext cx="381000" cy="491613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>
            <a:off x="1276350" y="1807331"/>
            <a:ext cx="323850" cy="35242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1200149" y="4146246"/>
            <a:ext cx="238125" cy="1848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1200149" y="5398120"/>
            <a:ext cx="238125" cy="1848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1222162" y="5728948"/>
            <a:ext cx="238125" cy="1848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79" y="3875736"/>
            <a:ext cx="1404022" cy="286310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1" y="1765819"/>
            <a:ext cx="3052877" cy="232503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8010521" y="4132304"/>
            <a:ext cx="2992210" cy="1596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세제용액은 인지질로 이루어진 세포막과 핵막을 분해하여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가 빠져 나오게 합니다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소금물은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를 전기적 중성상태로 만들며 잘 뭉치게 하며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히스톤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단백질을 분리하여 순수한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가 되도록 돕습니다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endParaRPr lang="ko-KR" altLang="en-US" sz="1600" b="1" dirty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010524" y="1130330"/>
            <a:ext cx="2992209" cy="594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소금물을 입 속에 넣고 강하게 헹구면 입 속의 상피세포가 떨어져 나오게 됩니다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010522" y="5811839"/>
            <a:ext cx="2992209" cy="839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약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50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℃에서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분해효소가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변겅되어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를 보호합니다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★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DNA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의 변성온도는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? </a:t>
            </a:r>
            <a:r>
              <a:rPr lang="ko-KR" altLang="en-US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약 </a:t>
            </a:r>
            <a:r>
              <a:rPr lang="en-US" altLang="ko-KR" sz="1600" b="1" dirty="0" smtClean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80</a:t>
            </a:r>
            <a:r>
              <a:rPr lang="en-US" altLang="ko-KR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50</a:t>
            </a:r>
            <a:r>
              <a:rPr lang="ko-KR" altLang="en-US" sz="1600" b="1" dirty="0">
                <a:solidFill>
                  <a:schemeClr val="bg1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5311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r>
              <a:rPr lang="en-US" altLang="ko-KR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2. </a:t>
            </a:r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동물세포의 </a:t>
            </a:r>
            <a:r>
              <a:rPr lang="en-US" altLang="ko-KR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DNA </a:t>
            </a:r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추출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199"/>
            <a:ext cx="10882800" cy="5793075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6. </a:t>
            </a:r>
            <a:r>
              <a:rPr lang="ko-KR" altLang="en-US" sz="1300" dirty="0" smtClean="0">
                <a:latin typeface="+mn-ea"/>
              </a:rPr>
              <a:t>이 시험관에 스포이트를 사용하여 에탄올을 </a:t>
            </a:r>
            <a:r>
              <a:rPr lang="en-US" altLang="ko-KR" sz="1300" dirty="0" smtClean="0">
                <a:latin typeface="+mn-ea"/>
              </a:rPr>
              <a:t>6ml </a:t>
            </a:r>
            <a:r>
              <a:rPr lang="ko-KR" altLang="en-US" sz="1300" dirty="0" smtClean="0">
                <a:latin typeface="+mn-ea"/>
              </a:rPr>
              <a:t>천천히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</a:t>
            </a:r>
            <a:r>
              <a:rPr lang="ko-KR" altLang="en-US" sz="1300" dirty="0" smtClean="0">
                <a:latin typeface="+mn-ea"/>
              </a:rPr>
              <a:t>흘려 넣어 층을 만듭니다</a:t>
            </a:r>
            <a:r>
              <a:rPr lang="en-US" altLang="ko-KR" sz="1300" dirty="0" smtClean="0">
                <a:latin typeface="+mn-ea"/>
              </a:rPr>
              <a:t>. </a:t>
            </a:r>
            <a:r>
              <a:rPr lang="ko-KR" altLang="en-US" sz="1300" dirty="0" smtClean="0">
                <a:latin typeface="+mn-ea"/>
              </a:rPr>
              <a:t>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     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시험관을 약간 기울여 흘려 넣으면 층이 잘 형성됩니다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      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스포이트 각자 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1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개 사용 </a:t>
            </a:r>
            <a:endParaRPr lang="en-US" altLang="ko-KR" sz="1200" b="1" dirty="0" smtClean="0"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7. 5~10</a:t>
            </a:r>
            <a:r>
              <a:rPr lang="ko-KR" altLang="en-US" sz="1300" dirty="0" smtClean="0">
                <a:latin typeface="+mn-ea"/>
              </a:rPr>
              <a:t>분간 가만히 두고 에탄올 층에서 일어나는 현상을 관찰합니다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8. </a:t>
            </a:r>
            <a:r>
              <a:rPr lang="ko-KR" altLang="en-US" sz="1300" dirty="0" smtClean="0">
                <a:latin typeface="+mn-ea"/>
              </a:rPr>
              <a:t>시험관의 에탄올 층에 거미줄과 같이 </a:t>
            </a:r>
            <a:r>
              <a:rPr lang="en-US" altLang="ko-KR" sz="1300" dirty="0" smtClean="0">
                <a:latin typeface="+mn-ea"/>
              </a:rPr>
              <a:t>DNA</a:t>
            </a:r>
            <a:r>
              <a:rPr lang="ko-KR" altLang="en-US" sz="1300" dirty="0" smtClean="0">
                <a:latin typeface="+mn-ea"/>
              </a:rPr>
              <a:t>가 응고되어 나타난다면 </a:t>
            </a:r>
            <a:endParaRPr lang="en-US" altLang="ko-KR" sz="13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스포이트로 빨아당겨 건져서 </a:t>
            </a:r>
            <a:r>
              <a:rPr lang="ko-KR" altLang="en-US" sz="1300" dirty="0" err="1" smtClean="0">
                <a:latin typeface="+mn-ea"/>
              </a:rPr>
              <a:t>샘플병에</a:t>
            </a:r>
            <a:r>
              <a:rPr lang="ko-KR" altLang="en-US" sz="1300" dirty="0" smtClean="0">
                <a:latin typeface="+mn-ea"/>
              </a:rPr>
              <a:t> 옮기고 에탄올을 채워 넣은 후</a:t>
            </a:r>
            <a:endParaRPr lang="en-US" altLang="ko-KR" sz="13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+mn-ea"/>
              </a:rPr>
              <a:t>뚜껑을 닫습니다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 </a:t>
            </a:r>
            <a:r>
              <a:rPr lang="en-US" altLang="ko-KR" sz="1300" dirty="0" smtClean="0">
                <a:latin typeface="+mn-ea"/>
              </a:rPr>
              <a:t>   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시험관에 든 에탄올을 </a:t>
            </a:r>
            <a:r>
              <a:rPr lang="ko-KR" altLang="en-US" sz="1200" b="1" dirty="0" err="1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샘플병에</a:t>
            </a:r>
            <a:r>
              <a:rPr lang="ko-KR" altLang="en-US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채우면 됩니다</a:t>
            </a:r>
            <a:r>
              <a:rPr lang="en-US" altLang="ko-KR" sz="1200" b="1" dirty="0" smtClean="0"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9. DNA </a:t>
            </a:r>
            <a:r>
              <a:rPr lang="ko-KR" altLang="en-US" sz="1300" dirty="0" err="1" smtClean="0">
                <a:latin typeface="+mn-ea"/>
              </a:rPr>
              <a:t>샘플북에</a:t>
            </a:r>
            <a:r>
              <a:rPr lang="ko-KR" altLang="en-US" sz="1300" dirty="0" smtClean="0">
                <a:latin typeface="+mn-ea"/>
              </a:rPr>
              <a:t> 그림과 같이 잘 끼우고 실험날짜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이름 등을 기록합니다</a:t>
            </a:r>
            <a:r>
              <a:rPr lang="en-US" altLang="ko-KR" sz="13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</a:t>
            </a:r>
            <a:r>
              <a:rPr lang="en-US" altLang="ko-KR" sz="1200" b="1" dirty="0" smtClean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    </a:t>
            </a:r>
            <a:r>
              <a:rPr lang="ko-KR" altLang="en-US" sz="1200" b="1" dirty="0" smtClean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①</a:t>
            </a:r>
            <a:r>
              <a:rPr lang="en-US" altLang="ko-KR" sz="1200" b="1" dirty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,</a:t>
            </a:r>
            <a:r>
              <a:rPr lang="ko-KR" altLang="en-US" sz="1200" b="1" dirty="0" smtClean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②번을 세우고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샘플병을</a:t>
            </a:r>
            <a:r>
              <a:rPr lang="ko-KR" altLang="en-US" sz="1200" b="1" dirty="0" smtClean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 넣은 후 ③번을 세우면 고정됩니다</a:t>
            </a:r>
            <a:r>
              <a:rPr lang="en-US" altLang="ko-KR" sz="1200" b="1" dirty="0" smtClean="0">
                <a:solidFill>
                  <a:schemeClr val="bg1"/>
                </a:solidFill>
                <a:latin typeface="1훈시나몬베이글 R" panose="02020603020101020101" pitchFamily="18" charset="-127"/>
                <a:ea typeface="1훈시나몬베이글 R" panose="02020603020101020101" pitchFamily="18" charset="-127"/>
              </a:rPr>
              <a:t>.    </a:t>
            </a:r>
            <a:endParaRPr lang="ko-KR" altLang="en-US" sz="1200" b="1" dirty="0">
              <a:solidFill>
                <a:schemeClr val="bg1"/>
              </a:solidFill>
              <a:latin typeface="1훈시나몬베이글 R" panose="02020603020101020101" pitchFamily="18" charset="-127"/>
              <a:ea typeface="1훈시나몬베이글 R" panose="02020603020101020101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1033461" y="1924633"/>
            <a:ext cx="238125" cy="1848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1033461" y="2203146"/>
            <a:ext cx="238125" cy="1848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343025" y="3114675"/>
            <a:ext cx="4429125" cy="9810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관찰 내용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1052511" y="5155896"/>
            <a:ext cx="238125" cy="1848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1052511" y="5973610"/>
            <a:ext cx="238125" cy="1848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787" y="1019175"/>
            <a:ext cx="3529013" cy="318824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786" y="4247392"/>
            <a:ext cx="3410014" cy="24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실험시</a:t>
            </a:r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주의사항 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1764000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err="1" smtClean="0">
                <a:latin typeface="+mn-ea"/>
              </a:rPr>
              <a:t>염화나트륨</a:t>
            </a:r>
            <a:r>
              <a:rPr lang="ko-KR" altLang="en-US" sz="2000" b="1" dirty="0" smtClean="0">
                <a:latin typeface="+mn-ea"/>
              </a:rPr>
              <a:t> 수용액으로 입 속을 헹구기 전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최소 </a:t>
            </a:r>
            <a:r>
              <a:rPr lang="en-US" altLang="ko-KR" sz="2000" b="1" dirty="0" smtClean="0">
                <a:latin typeface="+mn-ea"/>
              </a:rPr>
              <a:t>5</a:t>
            </a:r>
            <a:r>
              <a:rPr lang="ko-KR" altLang="en-US" sz="2000" b="1" dirty="0" smtClean="0">
                <a:latin typeface="+mn-ea"/>
              </a:rPr>
              <a:t>분 정도 입 속에 점을 모읍니다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이 과정이 실험 결과를 좌우하며 침 속 상피세포가 많을수록 결과가 좋습니다</a:t>
            </a:r>
            <a:r>
              <a:rPr lang="en-US" altLang="ko-KR" sz="2000" b="1" dirty="0" smtClean="0">
                <a:latin typeface="+mn-ea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시험관에 에탄올을 흘려 넣을 때 층이 잘 생기도록 천천히 넣습니다</a:t>
            </a:r>
            <a:r>
              <a:rPr lang="en-US" altLang="ko-KR" sz="2000" b="1" dirty="0" smtClean="0">
                <a:latin typeface="+mn-ea"/>
              </a:rPr>
              <a:t>.  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ko-KR" altLang="en-US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90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확인학습  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783550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 smtClean="0">
                <a:latin typeface="+mn-ea"/>
              </a:rPr>
              <a:t>오늘 추출한 </a:t>
            </a:r>
            <a:r>
              <a:rPr lang="en-US" altLang="ko-KR" sz="1600" b="1" dirty="0" smtClean="0">
                <a:latin typeface="+mn-ea"/>
              </a:rPr>
              <a:t>DNA</a:t>
            </a:r>
            <a:r>
              <a:rPr lang="ko-KR" altLang="en-US" sz="1600" b="1" dirty="0" smtClean="0">
                <a:latin typeface="+mn-ea"/>
              </a:rPr>
              <a:t>는 생명체 내에서 어떤 역할을 합니까</a:t>
            </a:r>
            <a:r>
              <a:rPr lang="en-US" altLang="ko-KR" sz="1600" b="1" dirty="0" smtClean="0">
                <a:latin typeface="+mn-ea"/>
              </a:rPr>
              <a:t>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6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b="1" dirty="0" smtClean="0">
                <a:latin typeface="+mn-ea"/>
              </a:rPr>
              <a:t>DNA</a:t>
            </a:r>
            <a:r>
              <a:rPr lang="ko-KR" altLang="en-US" sz="1600" b="1" dirty="0" smtClean="0">
                <a:latin typeface="+mn-ea"/>
              </a:rPr>
              <a:t>가 세포 내 핵막 안에서는 어떤 형태로 존재합니까</a:t>
            </a:r>
            <a:r>
              <a:rPr lang="en-US" altLang="ko-KR" sz="1600" b="1" dirty="0" smtClean="0">
                <a:latin typeface="+mn-ea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b="1" dirty="0" smtClean="0">
                <a:latin typeface="+mn-ea"/>
              </a:rPr>
              <a:t>DNA</a:t>
            </a:r>
            <a:r>
              <a:rPr lang="ko-KR" altLang="en-US" sz="1600" b="1" dirty="0" smtClean="0">
                <a:latin typeface="+mn-ea"/>
              </a:rPr>
              <a:t>의 추출 과정에서 사용된 </a:t>
            </a:r>
            <a:r>
              <a:rPr lang="ko-KR" altLang="en-US" sz="1600" b="1" dirty="0" err="1" smtClean="0">
                <a:latin typeface="+mn-ea"/>
              </a:rPr>
              <a:t>염화</a:t>
            </a:r>
            <a:r>
              <a:rPr lang="ko-KR" altLang="en-US" sz="1600" b="1" dirty="0" smtClean="0">
                <a:latin typeface="+mn-ea"/>
              </a:rPr>
              <a:t> 나트륨 수용액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세제용액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에탄올 각각의 역할을 정리해 봅시다</a:t>
            </a:r>
            <a:r>
              <a:rPr lang="en-US" altLang="ko-KR" sz="1600" b="1" dirty="0" smtClean="0">
                <a:latin typeface="+mn-ea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ko-KR" altLang="en-US" sz="1600" b="1" dirty="0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8725" y="1847850"/>
            <a:ext cx="9810750" cy="876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28725" y="3533775"/>
            <a:ext cx="9810750" cy="876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295400" y="5219700"/>
            <a:ext cx="2762250" cy="1428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b="1" dirty="0" err="1" smtClean="0">
                <a:solidFill>
                  <a:schemeClr val="bg1"/>
                </a:solidFill>
              </a:rPr>
              <a:t>염화나트륨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수용액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63325" y="5219700"/>
            <a:ext cx="2762250" cy="1428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b="1" dirty="0" smtClean="0">
                <a:solidFill>
                  <a:schemeClr val="bg1"/>
                </a:solidFill>
              </a:rPr>
              <a:t>세제용액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174587" y="5200650"/>
            <a:ext cx="2762250" cy="1428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b="1" dirty="0" smtClean="0">
                <a:solidFill>
                  <a:schemeClr val="bg1"/>
                </a:solidFill>
              </a:rPr>
              <a:t>에탄올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50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539</Words>
  <Application>Microsoft Office PowerPoint</Application>
  <PresentationFormat>와이드스크린</PresentationFormat>
  <Paragraphs>79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1훈시나몬베이글 R</vt:lpstr>
      <vt:lpstr>210 하얀분필 L</vt:lpstr>
      <vt:lpstr>맑은 고딕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50</cp:revision>
  <dcterms:created xsi:type="dcterms:W3CDTF">2020-01-07T08:23:28Z</dcterms:created>
  <dcterms:modified xsi:type="dcterms:W3CDTF">2020-01-21T02:55:23Z</dcterms:modified>
</cp:coreProperties>
</file>