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027" r:id="rId2"/>
  </p:sldMasterIdLst>
  <p:sldIdLst>
    <p:sldId id="256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84" r:id="rId11"/>
    <p:sldId id="268" r:id="rId12"/>
    <p:sldId id="267" r:id="rId13"/>
    <p:sldId id="269" r:id="rId14"/>
    <p:sldId id="274" r:id="rId15"/>
    <p:sldId id="276" r:id="rId16"/>
    <p:sldId id="278" r:id="rId17"/>
    <p:sldId id="277" r:id="rId18"/>
    <p:sldId id="279" r:id="rId19"/>
    <p:sldId id="283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1" d="100"/>
          <a:sy n="101" d="100"/>
        </p:scale>
        <p:origin x="138" y="366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252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924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45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40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445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807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093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4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00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595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022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125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845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751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322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915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06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008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51217" y="895738"/>
            <a:ext cx="5293599" cy="905069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>
                <a:solidFill>
                  <a:srgbClr val="FFC000"/>
                </a:solidFill>
                <a:latin typeface="+mj-ea"/>
              </a:rPr>
              <a:t>[ CSI</a:t>
            </a:r>
            <a:r>
              <a:rPr lang="en-US" altLang="ko-KR" b="1" dirty="0" smtClean="0">
                <a:solidFill>
                  <a:srgbClr val="FFC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b="1" dirty="0" smtClean="0">
                <a:solidFill>
                  <a:srgbClr val="FFC000"/>
                </a:solidFill>
                <a:latin typeface="+mj-ea"/>
              </a:rPr>
              <a:t>과학수사대</a:t>
            </a:r>
            <a:r>
              <a:rPr lang="en-US" altLang="ko-KR" b="1" dirty="0" smtClean="0">
                <a:solidFill>
                  <a:srgbClr val="FFC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]</a:t>
            </a:r>
            <a:endParaRPr lang="ko-KR" altLang="en-US" b="1" dirty="0">
              <a:solidFill>
                <a:srgbClr val="FFC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07502" y="2743200"/>
            <a:ext cx="8658808" cy="2397579"/>
          </a:xfrm>
        </p:spPr>
        <p:txBody>
          <a:bodyPr wrap="square">
            <a:spAutoFit/>
          </a:bodyPr>
          <a:lstStyle/>
          <a:p>
            <a:r>
              <a:rPr lang="ko-KR" altLang="en-US" sz="8000" b="1" dirty="0" smtClean="0"/>
              <a:t>혈흔감식</a:t>
            </a:r>
            <a:r>
              <a:rPr lang="ko-KR" altLang="en-US" sz="8000" dirty="0" smtClean="0"/>
              <a:t> </a:t>
            </a:r>
            <a:endParaRPr lang="en-US" altLang="ko-KR" sz="8000" dirty="0"/>
          </a:p>
          <a:p>
            <a:r>
              <a:rPr lang="en-US" altLang="ko-KR" sz="5400" b="1" dirty="0" smtClean="0"/>
              <a:t>-</a:t>
            </a:r>
            <a:r>
              <a:rPr lang="ko-KR" altLang="en-US" sz="5400" b="1" dirty="0" smtClean="0"/>
              <a:t> </a:t>
            </a:r>
            <a:r>
              <a:rPr lang="en-US" altLang="ko-KR" sz="5400" b="1" dirty="0" err="1" smtClean="0">
                <a:effectLst/>
              </a:rPr>
              <a:t>Kastle</a:t>
            </a:r>
            <a:r>
              <a:rPr lang="en-US" altLang="ko-KR" sz="5400" b="1" dirty="0" smtClean="0">
                <a:effectLst/>
              </a:rPr>
              <a:t>-Meyer(KM</a:t>
            </a:r>
            <a:r>
              <a:rPr lang="en-US" altLang="ko-KR" sz="5400" b="1" dirty="0">
                <a:effectLst/>
              </a:rPr>
              <a:t>) </a:t>
            </a:r>
            <a:r>
              <a:rPr lang="ko-KR" altLang="en-US" sz="5400" b="1" dirty="0">
                <a:effectLst/>
              </a:rPr>
              <a:t>검사 </a:t>
            </a:r>
            <a:r>
              <a:rPr lang="en-US" altLang="ko-KR" sz="5400" b="1" dirty="0" smtClean="0"/>
              <a:t>-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55" y="980728"/>
            <a:ext cx="10882800" cy="320976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55" y="4149080"/>
            <a:ext cx="10882800" cy="170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561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188641"/>
            <a:ext cx="10882800" cy="416195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4349329"/>
            <a:ext cx="10882800" cy="231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831946" y="357673"/>
            <a:ext cx="343214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err="1" smtClean="0"/>
              <a:t>실험시</a:t>
            </a:r>
            <a:r>
              <a:rPr lang="ko-KR" altLang="en-US" sz="2600" dirty="0" smtClean="0"/>
              <a:t> 주의사항</a:t>
            </a:r>
            <a:endParaRPr lang="ko-KR" altLang="en-US" sz="26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84000" y="979201"/>
            <a:ext cx="10882800" cy="3241887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가열 </a:t>
            </a:r>
            <a:r>
              <a:rPr lang="ko-KR" altLang="en-US" sz="2400" dirty="0" smtClean="0"/>
              <a:t>시 화재 및 화상에 주의하고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반드시 면장갑을 끼고 실험합니다</a:t>
            </a:r>
            <a:r>
              <a:rPr lang="en-US" altLang="ko-KR" sz="2400" dirty="0" smtClean="0"/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err="1" smtClean="0"/>
              <a:t>Kastle</a:t>
            </a:r>
            <a:r>
              <a:rPr lang="en-US" altLang="ko-KR" sz="2400" dirty="0" smtClean="0"/>
              <a:t>-Meyer </a:t>
            </a:r>
            <a:r>
              <a:rPr lang="ko-KR" altLang="en-US" sz="2400" dirty="0" smtClean="0"/>
              <a:t>시약을 만들기 위해 가열하는 과정에서는 반드시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   </a:t>
            </a:r>
            <a:r>
              <a:rPr lang="ko-KR" altLang="en-US" sz="2400" dirty="0" smtClean="0"/>
              <a:t>환기장치를 작동시킵니다</a:t>
            </a:r>
            <a:r>
              <a:rPr lang="en-US" altLang="ko-KR" sz="2400" dirty="0" smtClean="0"/>
              <a:t>. (</a:t>
            </a:r>
            <a:r>
              <a:rPr lang="ko-KR" altLang="en-US" sz="2400" dirty="0" smtClean="0"/>
              <a:t>환기주의</a:t>
            </a:r>
            <a:r>
              <a:rPr lang="en-US" altLang="ko-KR" sz="2400" dirty="0" smtClean="0"/>
              <a:t>!!)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혈흔을 감식할 때 시약을 반드시 순서대로 긴 면봉에 떨어드립니다</a:t>
            </a:r>
            <a:r>
              <a:rPr lang="en-US" altLang="ko-KR" sz="2400" dirty="0" smtClean="0"/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샘플을 채취한 긴 면봉이 바뀌지 않도록 주의합니다</a:t>
            </a:r>
            <a:r>
              <a:rPr lang="en-US" altLang="ko-KR" sz="2400" dirty="0" smtClean="0"/>
              <a:t>. 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478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831946" y="357673"/>
            <a:ext cx="343214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확인학습</a:t>
            </a:r>
            <a:endParaRPr lang="ko-KR" altLang="en-US" sz="2600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684000" y="979200"/>
            <a:ext cx="10882800" cy="1541173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400" dirty="0" smtClean="0"/>
              <a:t>1. </a:t>
            </a:r>
            <a:r>
              <a:rPr lang="ko-KR" altLang="en-US" sz="2400" dirty="0" smtClean="0">
                <a:latin typeface="+mj-ea"/>
                <a:ea typeface="+mj-ea"/>
              </a:rPr>
              <a:t>범죄 현장에서 증거가 될 수 있는 것을 생각해 보고 </a:t>
            </a:r>
            <a:r>
              <a:rPr lang="en-US" altLang="ko-KR" sz="2400" dirty="0" smtClean="0">
                <a:latin typeface="+mj-ea"/>
                <a:ea typeface="+mj-ea"/>
              </a:rPr>
              <a:t>3</a:t>
            </a:r>
            <a:r>
              <a:rPr lang="ko-KR" altLang="en-US" sz="2400" dirty="0" smtClean="0">
                <a:latin typeface="+mj-ea"/>
                <a:ea typeface="+mj-ea"/>
              </a:rPr>
              <a:t>개 이상 쓰세요</a:t>
            </a:r>
            <a:r>
              <a:rPr lang="en-US" altLang="ko-KR" sz="2400" dirty="0">
                <a:latin typeface="+mj-ea"/>
                <a:ea typeface="+mj-ea"/>
              </a:rPr>
              <a:t>.</a:t>
            </a:r>
            <a:r>
              <a:rPr lang="ko-KR" altLang="en-US" sz="2400" dirty="0" smtClean="0">
                <a:latin typeface="+mj-ea"/>
                <a:ea typeface="+mj-ea"/>
              </a:rPr>
              <a:t> </a:t>
            </a:r>
            <a:endParaRPr lang="en-US" altLang="ko-KR" sz="2400" dirty="0" smtClean="0">
              <a:latin typeface="+mj-ea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2841671"/>
            <a:ext cx="10882800" cy="1540800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latin typeface="+mj-ea"/>
              </a:rPr>
              <a:t>2. </a:t>
            </a:r>
            <a:r>
              <a:rPr lang="ko-KR" altLang="en-US" sz="2400" dirty="0" smtClean="0">
                <a:latin typeface="+mj-ea"/>
              </a:rPr>
              <a:t>혈흔을 채취한 긴 면봉에 에탄올을 떨어뜨리는 이유는 무엇일까요</a:t>
            </a:r>
            <a:r>
              <a:rPr lang="en-US" altLang="ko-KR" sz="2400" dirty="0" smtClean="0">
                <a:latin typeface="+mj-ea"/>
              </a:rPr>
              <a:t>? </a:t>
            </a:r>
            <a:r>
              <a:rPr lang="ko-KR" altLang="en-US" sz="2400" dirty="0" smtClean="0">
                <a:latin typeface="+mj-ea"/>
              </a:rPr>
              <a:t>                                   </a:t>
            </a:r>
            <a:endParaRPr lang="en-US" altLang="ko-KR" sz="2400" dirty="0" smtClean="0">
              <a:latin typeface="+mj-ea"/>
              <a:ea typeface="+mj-ea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4000" y="4731246"/>
            <a:ext cx="10882800" cy="1540800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+mj-ea"/>
              </a:rPr>
              <a:t>3. </a:t>
            </a:r>
            <a:r>
              <a:rPr lang="ko-KR" altLang="en-US" sz="2400" dirty="0" smtClean="0">
                <a:latin typeface="+mj-ea"/>
              </a:rPr>
              <a:t>혈액이 묽게 보이는 이유는 무엇일까요</a:t>
            </a:r>
            <a:r>
              <a:rPr lang="en-US" altLang="ko-KR" sz="2400" dirty="0" smtClean="0">
                <a:latin typeface="+mj-ea"/>
              </a:rPr>
              <a:t>? </a:t>
            </a:r>
            <a:r>
              <a:rPr lang="ko-KR" altLang="en-US" sz="2400" dirty="0" smtClean="0">
                <a:latin typeface="+mj-ea"/>
              </a:rPr>
              <a:t>                                   </a:t>
            </a:r>
            <a:endParaRPr lang="en-US" altLang="ko-KR" sz="24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011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831946" y="357673"/>
            <a:ext cx="343214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확인학습</a:t>
            </a:r>
            <a:endParaRPr lang="ko-KR" altLang="en-US" sz="2600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684000" y="979200"/>
            <a:ext cx="10882800" cy="2740646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400" dirty="0" smtClean="0"/>
              <a:t>4. </a:t>
            </a:r>
            <a:r>
              <a:rPr lang="ko-KR" altLang="en-US" sz="2400" dirty="0" smtClean="0"/>
              <a:t>다음 문장의 빈 칸에 들어갈 알맞은 단어들을 각각 넣으세요</a:t>
            </a:r>
            <a:r>
              <a:rPr lang="en-US" altLang="ko-KR" sz="2400" dirty="0" smtClean="0"/>
              <a:t>. </a:t>
            </a:r>
            <a:endParaRPr lang="en-US" altLang="ko-KR" sz="2400" dirty="0" smtClean="0">
              <a:latin typeface="+mj-ea"/>
              <a:ea typeface="+mj-ea"/>
            </a:endParaRPr>
          </a:p>
          <a:p>
            <a:endParaRPr lang="en-US" altLang="ko-KR" sz="2400" dirty="0" smtClean="0">
              <a:latin typeface="+mj-ea"/>
              <a:ea typeface="+mj-ea"/>
            </a:endParaRPr>
          </a:p>
          <a:p>
            <a:r>
              <a:rPr lang="ko-KR" altLang="en-US" sz="2000" dirty="0" smtClean="0">
                <a:latin typeface="+mn-ea"/>
              </a:rPr>
              <a:t>헤모글로빈 속의       는</a:t>
            </a:r>
            <a:r>
              <a:rPr lang="en-US" altLang="ko-KR" sz="2000" dirty="0" smtClean="0">
                <a:latin typeface="+mn-ea"/>
              </a:rPr>
              <a:t>(</a:t>
            </a:r>
            <a:r>
              <a:rPr lang="ko-KR" altLang="en-US" sz="2000" dirty="0" smtClean="0">
                <a:latin typeface="+mn-ea"/>
              </a:rPr>
              <a:t>은</a:t>
            </a:r>
            <a:r>
              <a:rPr lang="en-US" altLang="ko-KR" sz="2000" dirty="0" smtClean="0">
                <a:latin typeface="+mn-ea"/>
              </a:rPr>
              <a:t>) </a:t>
            </a:r>
            <a:r>
              <a:rPr lang="ko-KR" altLang="en-US" sz="2000" dirty="0" smtClean="0">
                <a:latin typeface="+mn-ea"/>
              </a:rPr>
              <a:t>과산화수소가 물과 산소로 분해되는 반응을 빠르게 하는</a:t>
            </a:r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/>
            </a:r>
            <a:br>
              <a:rPr lang="en-US" altLang="ko-KR" sz="2000" dirty="0" smtClean="0">
                <a:latin typeface="+mn-ea"/>
              </a:rPr>
            </a:br>
            <a:r>
              <a:rPr lang="ko-KR" altLang="en-US" sz="2000" dirty="0" smtClean="0">
                <a:latin typeface="+mn-ea"/>
              </a:rPr>
              <a:t>촉매 역할입니다</a:t>
            </a:r>
            <a:r>
              <a:rPr lang="en-US" altLang="ko-KR" sz="2000" dirty="0" smtClean="0">
                <a:latin typeface="+mn-ea"/>
              </a:rPr>
              <a:t>. </a:t>
            </a:r>
            <a:r>
              <a:rPr lang="ko-KR" altLang="en-US" sz="2000" dirty="0" smtClean="0">
                <a:latin typeface="+mn-ea"/>
              </a:rPr>
              <a:t>이때 발생하는 산소에 의해 무색의 </a:t>
            </a:r>
            <a:r>
              <a:rPr lang="en-US" altLang="ko-KR" sz="2000" dirty="0" err="1" smtClean="0">
                <a:latin typeface="+mn-ea"/>
              </a:rPr>
              <a:t>Kastle</a:t>
            </a:r>
            <a:r>
              <a:rPr lang="en-US" altLang="ko-KR" sz="2000" dirty="0" smtClean="0">
                <a:latin typeface="+mn-ea"/>
              </a:rPr>
              <a:t>-Meyer </a:t>
            </a:r>
            <a:r>
              <a:rPr lang="ko-KR" altLang="en-US" sz="2000" dirty="0" smtClean="0">
                <a:latin typeface="+mn-ea"/>
              </a:rPr>
              <a:t>시약이 산화되어 </a:t>
            </a:r>
            <a:r>
              <a:rPr lang="en-US" altLang="ko-KR" sz="2000" dirty="0" smtClean="0">
                <a:latin typeface="+mn-ea"/>
              </a:rPr>
              <a:t/>
            </a:r>
            <a:br>
              <a:rPr lang="en-US" altLang="ko-KR" sz="2000" dirty="0" smtClean="0">
                <a:latin typeface="+mn-ea"/>
              </a:rPr>
            </a:br>
            <a:r>
              <a:rPr lang="ko-KR" altLang="en-US" sz="2000" dirty="0" smtClean="0">
                <a:latin typeface="+mn-ea"/>
              </a:rPr>
              <a:t>붉은색으로 변합니다</a:t>
            </a:r>
            <a:r>
              <a:rPr lang="en-US" altLang="ko-KR" sz="2000" dirty="0" smtClean="0">
                <a:latin typeface="+mn-ea"/>
              </a:rPr>
              <a:t>.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783632" y="2303960"/>
            <a:ext cx="576064" cy="1791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400" dirty="0" smtClean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3861048"/>
            <a:ext cx="10882800" cy="2852936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400" dirty="0" smtClean="0"/>
              <a:t>4. </a:t>
            </a:r>
            <a:r>
              <a:rPr lang="ko-KR" altLang="en-US" sz="2400" dirty="0" smtClean="0"/>
              <a:t>다음 문장이 옳으면 </a:t>
            </a:r>
            <a:r>
              <a:rPr lang="en-US" altLang="ko-KR" sz="2400" dirty="0" smtClean="0"/>
              <a:t>O, </a:t>
            </a:r>
            <a:r>
              <a:rPr lang="ko-KR" altLang="en-US" sz="2400" dirty="0" smtClean="0"/>
              <a:t>틀리면 </a:t>
            </a:r>
            <a:r>
              <a:rPr lang="en-US" altLang="ko-KR" sz="2400" dirty="0" smtClean="0"/>
              <a:t>X </a:t>
            </a:r>
            <a:r>
              <a:rPr lang="ko-KR" altLang="en-US" sz="2400" dirty="0" smtClean="0"/>
              <a:t>표시하세요</a:t>
            </a:r>
            <a:r>
              <a:rPr lang="en-US" altLang="ko-KR" sz="2400" dirty="0" smtClean="0"/>
              <a:t>. </a:t>
            </a:r>
          </a:p>
          <a:p>
            <a:endParaRPr lang="en-US" altLang="ko-KR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000" dirty="0" err="1" smtClean="0">
                <a:latin typeface="+mn-ea"/>
              </a:rPr>
              <a:t>Kastle</a:t>
            </a:r>
            <a:r>
              <a:rPr lang="en-US" altLang="ko-KR" sz="2000" dirty="0" smtClean="0">
                <a:latin typeface="+mn-ea"/>
              </a:rPr>
              <a:t>-Meyer </a:t>
            </a:r>
            <a:r>
              <a:rPr lang="ko-KR" altLang="en-US" sz="2000" dirty="0" smtClean="0">
                <a:latin typeface="+mn-ea"/>
              </a:rPr>
              <a:t>검사결과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붉은색으로 변하는 물질은 </a:t>
            </a:r>
            <a:r>
              <a:rPr lang="en-US" altLang="ko-KR" sz="2000" dirty="0" smtClean="0">
                <a:latin typeface="+mn-ea"/>
              </a:rPr>
              <a:t>100% </a:t>
            </a:r>
            <a:r>
              <a:rPr lang="ko-KR" altLang="en-US" sz="2000" dirty="0" smtClean="0">
                <a:latin typeface="+mn-ea"/>
              </a:rPr>
              <a:t>혈흔입니다</a:t>
            </a:r>
            <a:r>
              <a:rPr lang="en-US" altLang="ko-KR" sz="2000" dirty="0" smtClean="0">
                <a:latin typeface="+mn-ea"/>
              </a:rPr>
              <a:t>.    (     )                      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000" dirty="0" err="1" smtClean="0">
                <a:latin typeface="+mn-ea"/>
              </a:rPr>
              <a:t>Kastle</a:t>
            </a:r>
            <a:r>
              <a:rPr lang="en-US" altLang="ko-KR" sz="2000" dirty="0" smtClean="0">
                <a:latin typeface="+mn-ea"/>
              </a:rPr>
              <a:t>-Meyer </a:t>
            </a:r>
            <a:r>
              <a:rPr lang="ko-KR" altLang="en-US" sz="2000" dirty="0" smtClean="0">
                <a:latin typeface="+mn-ea"/>
              </a:rPr>
              <a:t>검사는 사람의 혈흔</a:t>
            </a:r>
            <a:r>
              <a:rPr lang="en-US" altLang="ko-KR" sz="2000" dirty="0" smtClean="0">
                <a:latin typeface="+mn-ea"/>
              </a:rPr>
              <a:t>(</a:t>
            </a:r>
            <a:r>
              <a:rPr lang="ko-KR" altLang="en-US" sz="2000" dirty="0" smtClean="0">
                <a:latin typeface="+mn-ea"/>
              </a:rPr>
              <a:t>혈액</a:t>
            </a:r>
            <a:r>
              <a:rPr lang="en-US" altLang="ko-KR" sz="2000" dirty="0" smtClean="0">
                <a:latin typeface="+mn-ea"/>
              </a:rPr>
              <a:t>)</a:t>
            </a:r>
            <a:r>
              <a:rPr lang="ko-KR" altLang="en-US" sz="2000" dirty="0" smtClean="0">
                <a:latin typeface="+mn-ea"/>
              </a:rPr>
              <a:t>인지 아닌지를 확인 할 수 없습니다</a:t>
            </a:r>
            <a:r>
              <a:rPr lang="en-US" altLang="ko-KR" sz="2000" dirty="0" smtClean="0">
                <a:latin typeface="+mn-ea"/>
              </a:rPr>
              <a:t>.    (     )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000" dirty="0" err="1" smtClean="0">
                <a:latin typeface="+mn-ea"/>
              </a:rPr>
              <a:t>Kastle</a:t>
            </a:r>
            <a:r>
              <a:rPr lang="en-US" altLang="ko-KR" sz="2000" dirty="0" smtClean="0">
                <a:latin typeface="+mn-ea"/>
              </a:rPr>
              <a:t>-Meyer </a:t>
            </a:r>
            <a:r>
              <a:rPr lang="ko-KR" altLang="en-US" sz="2000" dirty="0" smtClean="0">
                <a:latin typeface="+mn-ea"/>
              </a:rPr>
              <a:t>검사는 시간이 오래 걸려서 범죄 현장에서 잘 사용되지 않습니다</a:t>
            </a:r>
            <a:r>
              <a:rPr lang="en-US" altLang="ko-KR" sz="2000" dirty="0" smtClean="0">
                <a:latin typeface="+mn-ea"/>
              </a:rPr>
              <a:t>.    (     )  </a:t>
            </a:r>
          </a:p>
        </p:txBody>
      </p:sp>
    </p:spTree>
    <p:extLst>
      <p:ext uri="{BB962C8B-B14F-4D97-AF65-F5344CB8AC3E}">
        <p14:creationId xmlns:p14="http://schemas.microsoft.com/office/powerpoint/2010/main" val="21158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원리학습</a:t>
            </a:r>
            <a:endParaRPr lang="ko-KR" altLang="en-US" sz="2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410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원리학습</a:t>
            </a:r>
            <a:endParaRPr lang="ko-KR" altLang="en-US" sz="2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55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82" y="2889331"/>
            <a:ext cx="3937686" cy="129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실험목표</a:t>
            </a:r>
            <a:endParaRPr lang="ko-KR" altLang="en-US" sz="26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979200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+mn-ea"/>
              </a:rPr>
              <a:t>  혈흔감식에 사용되는 </a:t>
            </a:r>
            <a:r>
              <a:rPr lang="en-US" altLang="ko-KR" sz="2400" dirty="0" err="1" smtClean="0">
                <a:latin typeface="+mn-ea"/>
              </a:rPr>
              <a:t>Kastle</a:t>
            </a:r>
            <a:r>
              <a:rPr lang="en-US" altLang="ko-KR" sz="2400" dirty="0" smtClean="0">
                <a:latin typeface="+mn-ea"/>
              </a:rPr>
              <a:t>-Meyer </a:t>
            </a:r>
            <a:r>
              <a:rPr lang="ko-KR" altLang="en-US" sz="2400" dirty="0" smtClean="0">
                <a:latin typeface="+mn-ea"/>
              </a:rPr>
              <a:t>시약을 만들어보고</a:t>
            </a:r>
            <a:r>
              <a:rPr lang="en-US" altLang="ko-KR" sz="2400" dirty="0" smtClean="0">
                <a:latin typeface="+mn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+mn-ea"/>
              </a:rPr>
              <a:t> </a:t>
            </a:r>
            <a:r>
              <a:rPr lang="en-US" altLang="ko-KR" sz="2400" dirty="0" smtClean="0">
                <a:latin typeface="+mn-ea"/>
              </a:rPr>
              <a:t> CSI </a:t>
            </a:r>
            <a:r>
              <a:rPr lang="ko-KR" altLang="en-US" sz="2400" dirty="0" smtClean="0">
                <a:latin typeface="+mn-ea"/>
              </a:rPr>
              <a:t>과학수사대가 되어 혈흔을 찾아봅시다</a:t>
            </a:r>
            <a:r>
              <a:rPr lang="en-US" altLang="ko-KR" sz="2400" dirty="0" smtClean="0">
                <a:latin typeface="+mn-ea"/>
              </a:rPr>
              <a:t>. 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62338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 준비물</a:t>
            </a:r>
            <a:endParaRPr lang="ko-KR" altLang="en-US" sz="26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4000" y="4320074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300" dirty="0"/>
              <a:t> </a:t>
            </a:r>
            <a:r>
              <a:rPr lang="ko-KR" altLang="en-US" sz="2300" dirty="0" smtClean="0"/>
              <a:t>  가열도구 </a:t>
            </a:r>
            <a:r>
              <a:rPr lang="en-US" altLang="ko-KR" sz="2300" dirty="0" smtClean="0"/>
              <a:t>(</a:t>
            </a:r>
            <a:r>
              <a:rPr lang="ko-KR" altLang="en-US" sz="2300" dirty="0" smtClean="0"/>
              <a:t>알코올램프 또는 </a:t>
            </a:r>
            <a:r>
              <a:rPr lang="ko-KR" altLang="en-US" sz="2300" dirty="0" err="1" smtClean="0"/>
              <a:t>핫플레이트</a:t>
            </a:r>
            <a:r>
              <a:rPr lang="en-US" altLang="ko-KR" sz="2300" dirty="0" smtClean="0"/>
              <a:t>), </a:t>
            </a:r>
            <a:r>
              <a:rPr lang="ko-KR" altLang="en-US" sz="2300" dirty="0" smtClean="0"/>
              <a:t>면장갑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가위 유리비커 </a:t>
            </a:r>
            <a:r>
              <a:rPr lang="en-US" altLang="ko-KR" sz="2300" dirty="0" smtClean="0"/>
              <a:t>(50mL),</a:t>
            </a:r>
            <a:r>
              <a:rPr lang="ko-KR" altLang="en-US" sz="2300" dirty="0" smtClean="0"/>
              <a:t>증류수</a:t>
            </a:r>
            <a:endParaRPr lang="en-US" altLang="ko-KR" sz="23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ko-KR" sz="22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***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증류수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정수기 </a:t>
            </a:r>
            <a:r>
              <a:rPr lang="ko-KR" alt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물로대체가능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),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색칠도구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색연필 또는 사인펜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),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필기도구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과</a:t>
            </a:r>
            <a:r>
              <a:rPr lang="ko-KR" altLang="en-US" sz="2600" dirty="0" smtClean="0">
                <a:latin typeface="+mj-ea"/>
              </a:rPr>
              <a:t>학</a:t>
            </a:r>
            <a:r>
              <a:rPr lang="ko-KR" altLang="en-US" sz="2600" dirty="0" smtClean="0"/>
              <a:t>수사 </a:t>
            </a:r>
            <a:r>
              <a:rPr lang="en-US" altLang="ko-KR" sz="2600" dirty="0" smtClean="0"/>
              <a:t>– </a:t>
            </a:r>
            <a:r>
              <a:rPr lang="ko-KR" altLang="en-US" sz="2600" dirty="0" smtClean="0"/>
              <a:t>모든 범죄는 흔적을 남긴다</a:t>
            </a:r>
            <a:r>
              <a:rPr lang="en-US" altLang="ko-KR" sz="2600" dirty="0" smtClean="0"/>
              <a:t>.</a:t>
            </a:r>
            <a:endParaRPr lang="ko-KR" altLang="en-US" sz="26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3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과학수사 </a:t>
            </a:r>
            <a:r>
              <a:rPr lang="en-US" altLang="ko-KR" sz="2600" dirty="0" smtClean="0"/>
              <a:t>– </a:t>
            </a:r>
            <a:r>
              <a:rPr lang="ko-KR" altLang="en-US" sz="2600" dirty="0" smtClean="0"/>
              <a:t>모든 범죄는 흔적을 남긴다</a:t>
            </a:r>
            <a:r>
              <a:rPr lang="en-US" altLang="ko-KR" sz="2600" dirty="0" smtClean="0"/>
              <a:t>.</a:t>
            </a:r>
            <a:endParaRPr lang="ko-KR" altLang="en-US" sz="26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160272"/>
            <a:ext cx="10882800" cy="65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184" cy="563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5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436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332656"/>
            <a:ext cx="10882800" cy="536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116632"/>
            <a:ext cx="10882800" cy="663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그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>
          <a:lnSpc>
            <a:spcPct val="200000"/>
          </a:lnSpc>
          <a:defRPr sz="2400" dirty="0" smtClean="0"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3296</TotalTime>
  <Words>237</Words>
  <Application>Microsoft Office PowerPoint</Application>
  <PresentationFormat>와이드스크린</PresentationFormat>
  <Paragraphs>38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18</vt:i4>
      </vt:variant>
    </vt:vector>
  </HeadingPairs>
  <TitlesOfParts>
    <vt:vector size="28" baseType="lpstr">
      <vt:lpstr>Adobe 고딕 Std B</vt:lpstr>
      <vt:lpstr>맑은 고딕</vt:lpstr>
      <vt:lpstr>배달의민족 도현</vt:lpstr>
      <vt:lpstr>Arial</vt:lpstr>
      <vt:lpstr>Calibri</vt:lpstr>
      <vt:lpstr>Calibri Light</vt:lpstr>
      <vt:lpstr>Century Gothic</vt:lpstr>
      <vt:lpstr>Wingdings 2</vt:lpstr>
      <vt:lpstr>HDOfficeLightV0</vt:lpstr>
      <vt:lpstr>그물</vt:lpstr>
      <vt:lpstr>[ CSI 과학수사대 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키트</cp:lastModifiedBy>
  <cp:revision>55</cp:revision>
  <dcterms:created xsi:type="dcterms:W3CDTF">2020-01-07T08:23:28Z</dcterms:created>
  <dcterms:modified xsi:type="dcterms:W3CDTF">2020-01-16T02:47:46Z</dcterms:modified>
</cp:coreProperties>
</file>