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027" r:id="rId2"/>
  </p:sldMasterIdLst>
  <p:notesMasterIdLst>
    <p:notesMasterId r:id="rId22"/>
  </p:notesMasterIdLst>
  <p:sldIdLst>
    <p:sldId id="256" r:id="rId3"/>
    <p:sldId id="258" r:id="rId4"/>
    <p:sldId id="260" r:id="rId5"/>
    <p:sldId id="261" r:id="rId6"/>
    <p:sldId id="259" r:id="rId7"/>
    <p:sldId id="291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297" r:id="rId17"/>
    <p:sldId id="312" r:id="rId18"/>
    <p:sldId id="277" r:id="rId19"/>
    <p:sldId id="313" r:id="rId20"/>
    <p:sldId id="283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853" autoAdjust="0"/>
  </p:normalViewPr>
  <p:slideViewPr>
    <p:cSldViewPr>
      <p:cViewPr varScale="1">
        <p:scale>
          <a:sx n="108" d="100"/>
          <a:sy n="108" d="100"/>
        </p:scale>
        <p:origin x="57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3BC27-6793-4A7F-BADF-A5E9308D195C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CA469-4A02-4A9C-934A-84A742EC89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8362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13000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A469-4A02-4A9C-934A-84A742EC89F5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2399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0252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0924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5456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6401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2445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4807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0933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954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0007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8595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00224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0125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98459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2751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5322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3915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6063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66B40BF-20EC-4E2E-8B38-E086206B1DA6}" type="datetimeFigureOut">
              <a:rPr lang="ko-KR" altLang="en-US" smtClean="0"/>
              <a:t>2020-01-20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70081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  <p:sldLayoutId id="2147484040" r:id="rId13"/>
    <p:sldLayoutId id="2147484041" r:id="rId14"/>
    <p:sldLayoutId id="2147484042" r:id="rId15"/>
    <p:sldLayoutId id="2147484043" r:id="rId16"/>
    <p:sldLayoutId id="2147484044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51217" y="895738"/>
            <a:ext cx="5293599" cy="905069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 smtClean="0">
                <a:solidFill>
                  <a:srgbClr val="FFC000"/>
                </a:solidFill>
                <a:latin typeface="+mj-ea"/>
              </a:rPr>
              <a:t>[ CSI</a:t>
            </a:r>
            <a:r>
              <a:rPr lang="en-US" altLang="ko-KR" b="1" dirty="0" smtClean="0">
                <a:solidFill>
                  <a:srgbClr val="FFC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r>
              <a:rPr lang="ko-KR" altLang="en-US" b="1" dirty="0" smtClean="0">
                <a:solidFill>
                  <a:srgbClr val="FFC000"/>
                </a:solidFill>
                <a:latin typeface="+mj-ea"/>
              </a:rPr>
              <a:t>과학수사대</a:t>
            </a:r>
            <a:r>
              <a:rPr lang="en-US" altLang="ko-KR" b="1" dirty="0" smtClean="0">
                <a:solidFill>
                  <a:srgbClr val="FFC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]</a:t>
            </a:r>
            <a:endParaRPr lang="ko-KR" altLang="en-US" b="1" dirty="0">
              <a:solidFill>
                <a:srgbClr val="FFC000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6" name="부제목 2"/>
          <p:cNvSpPr txBox="1">
            <a:spLocks/>
          </p:cNvSpPr>
          <p:nvPr/>
        </p:nvSpPr>
        <p:spPr>
          <a:xfrm>
            <a:off x="1707502" y="2743200"/>
            <a:ext cx="8658808" cy="250837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21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8000" b="1" dirty="0" smtClean="0"/>
              <a:t>문서 감식</a:t>
            </a:r>
            <a:r>
              <a:rPr lang="ko-KR" altLang="en-US" sz="8000" dirty="0" smtClean="0"/>
              <a:t> </a:t>
            </a:r>
            <a:endParaRPr lang="en-US" altLang="ko-KR" sz="8000" dirty="0" smtClean="0"/>
          </a:p>
          <a:p>
            <a:r>
              <a:rPr lang="en-US" altLang="ko-KR" sz="6000" b="1" dirty="0" smtClean="0"/>
              <a:t>-</a:t>
            </a:r>
            <a:r>
              <a:rPr lang="ko-KR" altLang="en-US" sz="6000" b="1" dirty="0" smtClean="0"/>
              <a:t> </a:t>
            </a:r>
            <a:r>
              <a:rPr lang="ko-KR" altLang="en-US" sz="6000" b="1" dirty="0" err="1" smtClean="0"/>
              <a:t>크로마토그래피</a:t>
            </a:r>
            <a:r>
              <a:rPr lang="ko-KR" altLang="en-US" sz="6000" b="1" dirty="0" smtClean="0"/>
              <a:t> </a:t>
            </a:r>
            <a:r>
              <a:rPr lang="en-US" altLang="ko-KR" sz="6000" b="1" dirty="0" smtClean="0"/>
              <a:t>-</a:t>
            </a:r>
            <a:endParaRPr lang="ko-KR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8810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684000" y="979200"/>
            <a:ext cx="10882800" cy="5762168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altLang="ko-KR" sz="1700" b="1" dirty="0" smtClean="0">
                <a:latin typeface="+mn-ea"/>
              </a:rPr>
              <a:t>10. </a:t>
            </a:r>
            <a:r>
              <a:rPr lang="ko-KR" altLang="en-US" sz="1700" dirty="0" smtClean="0">
                <a:latin typeface="+mn-ea"/>
              </a:rPr>
              <a:t>용매가 든 투명 용기에 협박 편지와 거름종이를    </a:t>
            </a:r>
            <a:r>
              <a:rPr lang="en-US" altLang="ko-KR" sz="1700" b="1" dirty="0" smtClean="0">
                <a:latin typeface="+mn-ea"/>
              </a:rPr>
              <a:t>11. </a:t>
            </a:r>
            <a:r>
              <a:rPr lang="ko-KR" altLang="en-US" sz="1700" dirty="0" smtClean="0">
                <a:latin typeface="+mn-ea"/>
              </a:rPr>
              <a:t>용매가 위 </a:t>
            </a:r>
            <a:r>
              <a:rPr lang="ko-KR" altLang="en-US" sz="1700" dirty="0" err="1" smtClean="0">
                <a:latin typeface="+mn-ea"/>
              </a:rPr>
              <a:t>연필선까지</a:t>
            </a:r>
            <a:r>
              <a:rPr lang="ko-KR" altLang="en-US" sz="1700" dirty="0" smtClean="0">
                <a:latin typeface="+mn-ea"/>
              </a:rPr>
              <a:t> 올라오면 꺼내서 </a:t>
            </a:r>
            <a:r>
              <a:rPr lang="ko-KR" altLang="en-US" sz="1700" dirty="0" err="1" smtClean="0">
                <a:latin typeface="+mn-ea"/>
              </a:rPr>
              <a:t>말립</a:t>
            </a:r>
            <a:r>
              <a:rPr lang="ko-KR" altLang="en-US" sz="1700" b="1" dirty="0" smtClean="0">
                <a:latin typeface="+mn-ea"/>
              </a:rPr>
              <a:t> </a:t>
            </a:r>
            <a:r>
              <a:rPr lang="en-US" altLang="ko-KR" sz="1700" dirty="0" smtClean="0">
                <a:latin typeface="+mn-ea"/>
              </a:rPr>
              <a:t/>
            </a:r>
            <a:br>
              <a:rPr lang="en-US" altLang="ko-KR" sz="1700" dirty="0" smtClean="0">
                <a:latin typeface="+mn-ea"/>
              </a:rPr>
            </a:br>
            <a:r>
              <a:rPr lang="en-US" altLang="ko-KR" sz="1700" dirty="0" smtClean="0">
                <a:latin typeface="+mn-ea"/>
              </a:rPr>
              <a:t>     </a:t>
            </a:r>
            <a:r>
              <a:rPr lang="ko-KR" altLang="en-US" sz="1700" dirty="0" smtClean="0">
                <a:latin typeface="+mn-ea"/>
              </a:rPr>
              <a:t>각각 세웁니다</a:t>
            </a:r>
            <a:r>
              <a:rPr lang="en-US" altLang="ko-KR" sz="1700" dirty="0" smtClean="0">
                <a:latin typeface="+mn-ea"/>
              </a:rPr>
              <a:t>.                                                   </a:t>
            </a:r>
            <a:r>
              <a:rPr lang="ko-KR" altLang="en-US" sz="1700" dirty="0" err="1" smtClean="0">
                <a:latin typeface="+mn-ea"/>
              </a:rPr>
              <a:t>니다</a:t>
            </a:r>
            <a:r>
              <a:rPr lang="en-US" altLang="ko-KR" sz="1700" dirty="0" smtClean="0">
                <a:latin typeface="+mn-ea"/>
              </a:rPr>
              <a:t>.  </a:t>
            </a:r>
          </a:p>
          <a:p>
            <a:pPr>
              <a:lnSpc>
                <a:spcPct val="150000"/>
              </a:lnSpc>
            </a:pPr>
            <a:r>
              <a:rPr lang="ko-KR" altLang="en-US" sz="1300" b="1" dirty="0" smtClean="0">
                <a:solidFill>
                  <a:srgbClr val="00B050"/>
                </a:solidFill>
                <a:latin typeface="+mn-ea"/>
              </a:rPr>
              <a:t>★</a:t>
            </a:r>
            <a:r>
              <a:rPr lang="ko-KR" altLang="en-US" sz="1300" b="1" dirty="0" smtClean="0">
                <a:latin typeface="+mn-ea"/>
              </a:rPr>
              <a:t> 협박편지의 글씨 부분과 거름종이의 펜으로 그린 선이                    </a:t>
            </a:r>
            <a:r>
              <a:rPr lang="ko-KR" altLang="en-US" sz="1300" b="1" dirty="0" smtClean="0">
                <a:solidFill>
                  <a:srgbClr val="00B050"/>
                </a:solidFill>
                <a:latin typeface="+mn-ea"/>
              </a:rPr>
              <a:t>★</a:t>
            </a:r>
            <a:r>
              <a:rPr lang="en-US" altLang="ko-KR" sz="1300" b="1" dirty="0">
                <a:latin typeface="+mn-ea"/>
              </a:rPr>
              <a:t> </a:t>
            </a:r>
            <a:r>
              <a:rPr lang="ko-KR" altLang="en-US" sz="1300" b="1" dirty="0" err="1" smtClean="0">
                <a:latin typeface="+mn-ea"/>
              </a:rPr>
              <a:t>연필선까지</a:t>
            </a:r>
            <a:r>
              <a:rPr lang="ko-KR" altLang="en-US" sz="1300" b="1" dirty="0" smtClean="0">
                <a:latin typeface="+mn-ea"/>
              </a:rPr>
              <a:t> 이동하는 걸리는 시간 </a:t>
            </a:r>
            <a:r>
              <a:rPr lang="en-US" altLang="ko-KR" sz="1300" b="1" dirty="0" smtClean="0">
                <a:latin typeface="+mn-ea"/>
              </a:rPr>
              <a:t>: </a:t>
            </a:r>
            <a:r>
              <a:rPr lang="ko-KR" altLang="en-US" sz="1300" b="1" dirty="0" smtClean="0">
                <a:latin typeface="+mn-ea"/>
              </a:rPr>
              <a:t>약 </a:t>
            </a:r>
            <a:r>
              <a:rPr lang="en-US" altLang="ko-KR" sz="1300" b="1" dirty="0" smtClean="0">
                <a:latin typeface="+mn-ea"/>
              </a:rPr>
              <a:t>10~26</a:t>
            </a:r>
            <a:r>
              <a:rPr lang="ko-KR" altLang="en-US" sz="1300" b="1" dirty="0" smtClean="0">
                <a:latin typeface="+mn-ea"/>
              </a:rPr>
              <a:t>분 </a:t>
            </a:r>
            <a:r>
              <a:rPr lang="en-US" altLang="ko-KR" sz="1300" b="1" dirty="0" smtClean="0">
                <a:latin typeface="+mn-ea"/>
              </a:rPr>
              <a:t/>
            </a:r>
            <a:br>
              <a:rPr lang="en-US" altLang="ko-KR" sz="1300" b="1" dirty="0" smtClean="0">
                <a:latin typeface="+mn-ea"/>
              </a:rPr>
            </a:br>
            <a:r>
              <a:rPr lang="en-US" altLang="ko-KR" sz="1300" b="1" dirty="0" smtClean="0">
                <a:latin typeface="+mn-ea"/>
              </a:rPr>
              <a:t>    </a:t>
            </a:r>
            <a:r>
              <a:rPr lang="ko-KR" altLang="en-US" sz="1300" b="1" dirty="0" smtClean="0">
                <a:latin typeface="+mn-ea"/>
              </a:rPr>
              <a:t>아래로 있도록 세웁니다</a:t>
            </a:r>
            <a:r>
              <a:rPr lang="en-US" altLang="ko-KR" sz="1300" b="1" dirty="0" smtClean="0">
                <a:latin typeface="+mn-ea"/>
              </a:rPr>
              <a:t>. </a:t>
            </a:r>
            <a:r>
              <a:rPr lang="ko-KR" altLang="en-US" sz="1300" b="1" dirty="0" smtClean="0">
                <a:latin typeface="+mn-ea"/>
              </a:rPr>
              <a:t>                                                        </a:t>
            </a:r>
            <a:r>
              <a:rPr lang="ko-KR" altLang="en-US" sz="1300" b="1" dirty="0" smtClean="0">
                <a:solidFill>
                  <a:srgbClr val="00B050"/>
                </a:solidFill>
                <a:latin typeface="+mn-ea"/>
              </a:rPr>
              <a:t>★</a:t>
            </a:r>
            <a:r>
              <a:rPr lang="ko-KR" altLang="en-US" sz="1300" b="1" dirty="0" smtClean="0">
                <a:latin typeface="+mn-ea"/>
              </a:rPr>
              <a:t> 마르는 시간을 단축시키기 위해 신문지나 종이타월 사이</a:t>
            </a:r>
            <a:endParaRPr lang="en-US" altLang="ko-KR" sz="13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300" b="1" dirty="0">
                <a:latin typeface="+mn-ea"/>
              </a:rPr>
              <a:t> </a:t>
            </a:r>
            <a:r>
              <a:rPr lang="en-US" altLang="ko-KR" sz="1300" b="1" dirty="0" smtClean="0">
                <a:latin typeface="+mn-ea"/>
              </a:rPr>
              <a:t>                                                                                               </a:t>
            </a:r>
            <a:r>
              <a:rPr lang="ko-KR" altLang="en-US" sz="1300" b="1" dirty="0" smtClean="0">
                <a:latin typeface="+mn-ea"/>
              </a:rPr>
              <a:t>에 넣고 종이를 잘 눌러 물기를 </a:t>
            </a:r>
            <a:r>
              <a:rPr lang="ko-KR" altLang="en-US" sz="1300" b="1" dirty="0">
                <a:latin typeface="+mn-ea"/>
              </a:rPr>
              <a:t>뺀</a:t>
            </a:r>
            <a:r>
              <a:rPr lang="ko-KR" altLang="en-US" sz="1300" b="1" dirty="0" smtClean="0">
                <a:latin typeface="+mn-ea"/>
              </a:rPr>
              <a:t> 후 말립니다</a:t>
            </a:r>
            <a:r>
              <a:rPr lang="en-US" altLang="ko-KR" sz="1300" b="1" dirty="0" smtClean="0">
                <a:latin typeface="+mn-ea"/>
              </a:rPr>
              <a:t>. </a:t>
            </a:r>
            <a:r>
              <a:rPr lang="ko-KR" altLang="en-US" sz="1300" b="1" dirty="0" smtClean="0">
                <a:latin typeface="+mn-ea"/>
              </a:rPr>
              <a:t> </a:t>
            </a:r>
            <a:endParaRPr lang="en-US" altLang="ko-KR" sz="13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300" b="1" dirty="0">
                <a:latin typeface="+mn-ea"/>
              </a:rPr>
              <a:t> </a:t>
            </a:r>
            <a:r>
              <a:rPr lang="en-US" altLang="ko-KR" sz="1300" b="1" dirty="0" smtClean="0">
                <a:latin typeface="+mn-ea"/>
              </a:rPr>
              <a:t>                                                                                           </a:t>
            </a:r>
            <a:r>
              <a:rPr lang="ko-KR" altLang="en-US" sz="1300" b="1" dirty="0" smtClean="0">
                <a:solidFill>
                  <a:srgbClr val="00B050"/>
                </a:solidFill>
                <a:latin typeface="+mn-ea"/>
              </a:rPr>
              <a:t>★ </a:t>
            </a:r>
            <a:r>
              <a:rPr lang="ko-KR" altLang="en-US" sz="1300" b="1" dirty="0" smtClean="0">
                <a:latin typeface="+mn-ea"/>
              </a:rPr>
              <a:t>마르는 데 걸리는 시간 </a:t>
            </a:r>
            <a:r>
              <a:rPr lang="en-US" altLang="ko-KR" sz="1300" b="1" dirty="0" smtClean="0">
                <a:latin typeface="+mn-ea"/>
              </a:rPr>
              <a:t>: </a:t>
            </a:r>
            <a:r>
              <a:rPr lang="ko-KR" altLang="en-US" sz="1300" b="1" dirty="0" smtClean="0">
                <a:latin typeface="+mn-ea"/>
              </a:rPr>
              <a:t>약 </a:t>
            </a:r>
            <a:r>
              <a:rPr lang="en-US" altLang="ko-KR" sz="1300" b="1" dirty="0" smtClean="0">
                <a:latin typeface="+mn-ea"/>
              </a:rPr>
              <a:t>10</a:t>
            </a:r>
            <a:r>
              <a:rPr lang="ko-KR" altLang="en-US" sz="1300" b="1" dirty="0" smtClean="0">
                <a:latin typeface="+mn-ea"/>
              </a:rPr>
              <a:t>분</a:t>
            </a:r>
            <a:r>
              <a:rPr lang="en-US" altLang="ko-KR" sz="1300" dirty="0">
                <a:latin typeface="+mn-ea"/>
              </a:rPr>
              <a:t> </a:t>
            </a:r>
            <a:r>
              <a:rPr lang="en-US" altLang="ko-KR" sz="1050" dirty="0" smtClean="0">
                <a:latin typeface="+mn-ea"/>
              </a:rPr>
              <a:t>(</a:t>
            </a:r>
            <a:r>
              <a:rPr lang="ko-KR" altLang="en-US" sz="1050" dirty="0">
                <a:latin typeface="+mn-ea"/>
              </a:rPr>
              <a:t>물기를 빼지 </a:t>
            </a:r>
            <a:r>
              <a:rPr lang="ko-KR" altLang="en-US" sz="1050" dirty="0" err="1">
                <a:latin typeface="+mn-ea"/>
              </a:rPr>
              <a:t>않을경우</a:t>
            </a:r>
            <a:r>
              <a:rPr lang="en-US" altLang="ko-KR" sz="1050" dirty="0">
                <a:latin typeface="+mn-ea"/>
              </a:rPr>
              <a:t>, 30</a:t>
            </a:r>
            <a:r>
              <a:rPr lang="ko-KR" altLang="en-US" sz="1050" dirty="0">
                <a:latin typeface="+mn-ea"/>
              </a:rPr>
              <a:t>분 이상</a:t>
            </a:r>
            <a:r>
              <a:rPr lang="en-US" altLang="ko-KR" sz="1050" dirty="0">
                <a:latin typeface="+mn-ea"/>
              </a:rPr>
              <a:t>)</a:t>
            </a:r>
            <a:r>
              <a:rPr lang="en-US" altLang="ko-KR" sz="1300" b="1" dirty="0">
                <a:latin typeface="+mn-ea"/>
              </a:rPr>
              <a:t/>
            </a:r>
            <a:br>
              <a:rPr lang="en-US" altLang="ko-KR" sz="1300" b="1" dirty="0">
                <a:latin typeface="+mn-ea"/>
              </a:rPr>
            </a:br>
            <a:r>
              <a:rPr lang="en-US" altLang="ko-KR" sz="1300" b="1" dirty="0" smtClean="0">
                <a:latin typeface="+mn-ea"/>
              </a:rPr>
              <a:t>           </a:t>
            </a:r>
          </a:p>
          <a:p>
            <a:pPr>
              <a:lnSpc>
                <a:spcPct val="150000"/>
              </a:lnSpc>
            </a:pPr>
            <a:r>
              <a:rPr lang="en-US" altLang="ko-KR" sz="1300" b="1" dirty="0">
                <a:latin typeface="+mn-ea"/>
              </a:rPr>
              <a:t> </a:t>
            </a:r>
            <a:r>
              <a:rPr lang="en-US" altLang="ko-KR" sz="1300" b="1" dirty="0" smtClean="0">
                <a:latin typeface="+mn-ea"/>
              </a:rPr>
              <a:t>            </a:t>
            </a:r>
            <a:r>
              <a:rPr lang="en-US" altLang="ko-KR" sz="1700" b="1" dirty="0" smtClean="0">
                <a:latin typeface="+mn-ea"/>
              </a:rPr>
              <a:t>- </a:t>
            </a:r>
            <a:r>
              <a:rPr lang="ko-KR" altLang="en-US" sz="1700" b="1" dirty="0" smtClean="0">
                <a:latin typeface="+mn-ea"/>
              </a:rPr>
              <a:t>협박편지 분석 </a:t>
            </a:r>
            <a:r>
              <a:rPr lang="en-US" altLang="ko-KR" sz="1700" b="1" dirty="0" smtClean="0">
                <a:latin typeface="+mn-ea"/>
              </a:rPr>
              <a:t>-                                             -</a:t>
            </a:r>
            <a:r>
              <a:rPr lang="ko-KR" altLang="en-US" sz="1700" b="1" dirty="0">
                <a:latin typeface="+mn-ea"/>
              </a:rPr>
              <a:t> </a:t>
            </a:r>
            <a:r>
              <a:rPr lang="ko-KR" altLang="en-US" sz="1700" b="1" dirty="0" smtClean="0">
                <a:latin typeface="+mn-ea"/>
              </a:rPr>
              <a:t>용의자들의 펜 분석 </a:t>
            </a:r>
            <a:r>
              <a:rPr lang="en-US" altLang="ko-KR" sz="1700" b="1" dirty="0" smtClean="0">
                <a:latin typeface="+mn-ea"/>
              </a:rPr>
              <a:t>- </a:t>
            </a:r>
            <a:r>
              <a:rPr lang="ko-KR" altLang="en-US" sz="1700" b="1" dirty="0" smtClean="0">
                <a:latin typeface="+mn-ea"/>
              </a:rPr>
              <a:t>                                         </a:t>
            </a:r>
            <a:endParaRPr lang="en-US" altLang="ko-KR" sz="1700" b="1" dirty="0" smtClean="0">
              <a:latin typeface="+mn-e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317" y="4194043"/>
            <a:ext cx="771525" cy="42862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766" y="4149080"/>
            <a:ext cx="3114058" cy="216112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880" y="4005064"/>
            <a:ext cx="6477964" cy="2167959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4655840" y="4005064"/>
            <a:ext cx="45719" cy="257968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ko-KR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0305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684000" y="979200"/>
            <a:ext cx="10882800" cy="1873736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+mn-ea"/>
              </a:rPr>
              <a:t>[</a:t>
            </a:r>
            <a:r>
              <a:rPr lang="ko-KR" altLang="en-US" sz="2000" b="1" dirty="0" smtClean="0">
                <a:latin typeface="+mn-ea"/>
              </a:rPr>
              <a:t>활동 </a:t>
            </a:r>
            <a:r>
              <a:rPr lang="en-US" altLang="ko-KR" sz="2000" b="1" dirty="0" smtClean="0">
                <a:latin typeface="+mn-ea"/>
              </a:rPr>
              <a:t>2] </a:t>
            </a:r>
            <a:r>
              <a:rPr lang="ko-KR" altLang="en-US" sz="2000" b="1" dirty="0" smtClean="0">
                <a:latin typeface="+mn-ea"/>
              </a:rPr>
              <a:t>용의자들이 가진 펜과 협박편지의 </a:t>
            </a:r>
            <a:r>
              <a:rPr lang="ko-KR" altLang="en-US" sz="2000" b="1" dirty="0" err="1" smtClean="0">
                <a:latin typeface="+mn-ea"/>
              </a:rPr>
              <a:t>크로마토그래피</a:t>
            </a:r>
            <a:r>
              <a:rPr lang="ko-KR" altLang="en-US" sz="2000" b="1" dirty="0" smtClean="0">
                <a:latin typeface="+mn-ea"/>
              </a:rPr>
              <a:t> 결과를 비교하고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smtClean="0">
                <a:latin typeface="+mn-ea"/>
              </a:rPr>
              <a:t>과학수사대 카드를 완성하자</a:t>
            </a:r>
            <a:r>
              <a:rPr lang="en-US" altLang="ko-KR" sz="2000" b="1" dirty="0" smtClean="0">
                <a:latin typeface="+mn-ea"/>
              </a:rPr>
              <a:t>!          </a:t>
            </a:r>
            <a:r>
              <a:rPr lang="ko-KR" altLang="en-US" sz="2000" b="1" dirty="0" smtClean="0">
                <a:latin typeface="+mn-ea"/>
              </a:rPr>
              <a:t>개별 활동 </a:t>
            </a:r>
            <a:endParaRPr lang="en-US" altLang="ko-KR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500" b="1" dirty="0" smtClean="0">
                <a:latin typeface="+mn-ea"/>
              </a:rPr>
              <a:t> </a:t>
            </a:r>
            <a:r>
              <a:rPr lang="ko-KR" altLang="en-US" sz="1500" dirty="0" smtClean="0">
                <a:latin typeface="+mn-ea"/>
              </a:rPr>
              <a:t>각각의 </a:t>
            </a:r>
            <a:r>
              <a:rPr lang="ko-KR" altLang="en-US" sz="1500" dirty="0" err="1" smtClean="0">
                <a:latin typeface="+mn-ea"/>
              </a:rPr>
              <a:t>크로마토그래피</a:t>
            </a:r>
            <a:r>
              <a:rPr lang="ko-KR" altLang="en-US" sz="1500" dirty="0" smtClean="0">
                <a:latin typeface="+mn-ea"/>
              </a:rPr>
              <a:t> 결과를 </a:t>
            </a:r>
            <a:r>
              <a:rPr lang="en-US" altLang="ko-KR" sz="1500" dirty="0" smtClean="0">
                <a:latin typeface="+mn-ea"/>
              </a:rPr>
              <a:t>[</a:t>
            </a:r>
            <a:r>
              <a:rPr lang="ko-KR" altLang="en-US" sz="1500" dirty="0" smtClean="0">
                <a:latin typeface="+mn-ea"/>
              </a:rPr>
              <a:t>과학수사대 카드에 붙이고</a:t>
            </a:r>
            <a:r>
              <a:rPr lang="en-US" altLang="ko-KR" sz="1500" dirty="0" smtClean="0">
                <a:latin typeface="+mn-ea"/>
              </a:rPr>
              <a:t>, </a:t>
            </a:r>
            <a:r>
              <a:rPr lang="ko-KR" altLang="en-US" sz="1500" dirty="0" smtClean="0">
                <a:latin typeface="+mn-ea"/>
              </a:rPr>
              <a:t>그 결과를 바탕으로 자신의 의견을 작성하여 용의자를 찾아 수  사보고서를 작성합니다</a:t>
            </a:r>
            <a:r>
              <a:rPr lang="en-US" altLang="ko-KR" sz="1500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600" dirty="0"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1556792"/>
            <a:ext cx="495655" cy="504056"/>
          </a:xfrm>
          <a:prstGeom prst="rect">
            <a:avLst/>
          </a:prstGeom>
        </p:spPr>
      </p:pic>
      <p:sp>
        <p:nvSpPr>
          <p:cNvPr id="12" name="모서리가 둥근 직사각형 11"/>
          <p:cNvSpPr/>
          <p:nvPr/>
        </p:nvSpPr>
        <p:spPr>
          <a:xfrm>
            <a:off x="684000" y="3039034"/>
            <a:ext cx="10882800" cy="3745944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n-ea"/>
              </a:rPr>
              <a:t>12. </a:t>
            </a:r>
            <a:r>
              <a:rPr lang="ko-KR" altLang="en-US" dirty="0" smtClean="0">
                <a:latin typeface="+mn-ea"/>
              </a:rPr>
              <a:t>실험한 협박편지와 거름종이를 </a:t>
            </a:r>
            <a:r>
              <a:rPr lang="ko-KR" altLang="en-US" dirty="0" err="1" smtClean="0">
                <a:latin typeface="+mn-ea"/>
              </a:rPr>
              <a:t>크로마토그래피</a:t>
            </a:r>
            <a:r>
              <a:rPr lang="ko-KR" altLang="en-US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/>
            </a:r>
            <a:br>
              <a:rPr lang="en-US" altLang="ko-KR" dirty="0" smtClean="0">
                <a:latin typeface="+mn-ea"/>
              </a:rPr>
            </a:br>
            <a:r>
              <a:rPr lang="en-US" altLang="ko-KR" dirty="0" smtClean="0">
                <a:latin typeface="+mn-ea"/>
              </a:rPr>
              <a:t>    </a:t>
            </a:r>
            <a:r>
              <a:rPr lang="ko-KR" altLang="en-US" dirty="0" smtClean="0">
                <a:latin typeface="+mn-ea"/>
              </a:rPr>
              <a:t>결과가 잘 </a:t>
            </a:r>
            <a:r>
              <a:rPr lang="ko-KR" altLang="en-US" dirty="0" err="1" smtClean="0">
                <a:latin typeface="+mn-ea"/>
              </a:rPr>
              <a:t>나타타도록</a:t>
            </a:r>
            <a:r>
              <a:rPr lang="ko-KR" altLang="en-US" dirty="0" smtClean="0">
                <a:latin typeface="+mn-ea"/>
              </a:rPr>
              <a:t> 가로 </a:t>
            </a:r>
            <a:r>
              <a:rPr lang="en-US" altLang="ko-KR" dirty="0" smtClean="0">
                <a:latin typeface="+mn-ea"/>
              </a:rPr>
              <a:t>1.5cm × </a:t>
            </a:r>
            <a:r>
              <a:rPr lang="ko-KR" altLang="en-US" dirty="0" smtClean="0">
                <a:latin typeface="+mn-ea"/>
              </a:rPr>
              <a:t>세로 </a:t>
            </a:r>
            <a:r>
              <a:rPr lang="en-US" altLang="ko-KR" dirty="0" smtClean="0">
                <a:latin typeface="+mn-ea"/>
              </a:rPr>
              <a:t>7.5cm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   </a:t>
            </a:r>
            <a:r>
              <a:rPr lang="ko-KR" altLang="en-US" dirty="0" smtClean="0">
                <a:latin typeface="+mn-ea"/>
              </a:rPr>
              <a:t>로 자릅니다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+mn-ea"/>
              </a:rPr>
              <a:t> </a:t>
            </a:r>
            <a:r>
              <a:rPr lang="en-US" altLang="ko-KR" sz="1300" dirty="0" smtClean="0">
                <a:latin typeface="+mn-ea"/>
              </a:rPr>
              <a:t>    </a:t>
            </a:r>
            <a:r>
              <a:rPr lang="ko-KR" altLang="en-US" sz="1300" dirty="0" smtClean="0">
                <a:solidFill>
                  <a:srgbClr val="00B050"/>
                </a:solidFill>
                <a:latin typeface="+mn-ea"/>
              </a:rPr>
              <a:t>★</a:t>
            </a:r>
            <a:r>
              <a:rPr lang="ko-KR" altLang="en-US" sz="1300" dirty="0" smtClean="0">
                <a:latin typeface="+mn-ea"/>
              </a:rPr>
              <a:t> </a:t>
            </a:r>
            <a:r>
              <a:rPr lang="ko-KR" altLang="en-US" sz="1300" b="1" dirty="0" smtClean="0">
                <a:latin typeface="+mn-ea"/>
              </a:rPr>
              <a:t>아래 연필선</a:t>
            </a:r>
            <a:r>
              <a:rPr lang="en-US" altLang="ko-KR" sz="1300" b="1" dirty="0" smtClean="0">
                <a:latin typeface="+mn-ea"/>
              </a:rPr>
              <a:t>(</a:t>
            </a:r>
            <a:r>
              <a:rPr lang="ko-KR" altLang="en-US" sz="1300" b="1" dirty="0" smtClean="0">
                <a:latin typeface="+mn-ea"/>
              </a:rPr>
              <a:t>출발선</a:t>
            </a:r>
            <a:r>
              <a:rPr lang="en-US" altLang="ko-KR" sz="1300" b="1" dirty="0" smtClean="0">
                <a:latin typeface="+mn-ea"/>
              </a:rPr>
              <a:t>)</a:t>
            </a:r>
            <a:r>
              <a:rPr lang="ko-KR" altLang="en-US" sz="1300" b="1" dirty="0" smtClean="0">
                <a:latin typeface="+mn-ea"/>
              </a:rPr>
              <a:t>에서 시작하여 </a:t>
            </a:r>
            <a:r>
              <a:rPr lang="en-US" altLang="ko-KR" sz="1300" b="1" dirty="0" smtClean="0">
                <a:latin typeface="+mn-ea"/>
              </a:rPr>
              <a:t>7.5cm</a:t>
            </a:r>
            <a:r>
              <a:rPr lang="ko-KR" altLang="en-US" sz="1300" b="1" dirty="0" smtClean="0">
                <a:latin typeface="+mn-ea"/>
              </a:rPr>
              <a:t>가 되도록 자로 재어 </a:t>
            </a:r>
            <a:r>
              <a:rPr lang="en-US" altLang="ko-KR" sz="1300" b="1" dirty="0" smtClean="0">
                <a:latin typeface="+mn-ea"/>
              </a:rPr>
              <a:t/>
            </a:r>
            <a:br>
              <a:rPr lang="en-US" altLang="ko-KR" sz="1300" b="1" dirty="0" smtClean="0">
                <a:latin typeface="+mn-ea"/>
              </a:rPr>
            </a:br>
            <a:r>
              <a:rPr lang="en-US" altLang="ko-KR" sz="1300" b="1" dirty="0" smtClean="0">
                <a:latin typeface="+mn-ea"/>
              </a:rPr>
              <a:t>         </a:t>
            </a:r>
            <a:r>
              <a:rPr lang="ko-KR" altLang="en-US" sz="1300" b="1" dirty="0" smtClean="0">
                <a:latin typeface="+mn-ea"/>
              </a:rPr>
              <a:t>자릅니다</a:t>
            </a:r>
            <a:r>
              <a:rPr lang="en-US" altLang="ko-KR" sz="1300" b="1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300" b="1" dirty="0">
                <a:latin typeface="+mn-ea"/>
              </a:rPr>
              <a:t> </a:t>
            </a:r>
            <a:r>
              <a:rPr lang="en-US" altLang="ko-KR" sz="1300" b="1" dirty="0" smtClean="0">
                <a:latin typeface="+mn-ea"/>
              </a:rPr>
              <a:t>    </a:t>
            </a:r>
            <a:r>
              <a:rPr lang="ko-KR" altLang="en-US" sz="1300" b="1" dirty="0" smtClean="0">
                <a:solidFill>
                  <a:srgbClr val="00B050"/>
                </a:solidFill>
                <a:latin typeface="+mn-ea"/>
              </a:rPr>
              <a:t>★</a:t>
            </a:r>
            <a:r>
              <a:rPr lang="ko-KR" altLang="en-US" sz="1300" b="1" dirty="0" smtClean="0">
                <a:latin typeface="+mn-ea"/>
              </a:rPr>
              <a:t> 결과가 가장 발 보이는 부분을 선택합니다</a:t>
            </a:r>
            <a:r>
              <a:rPr lang="en-US" altLang="ko-KR" sz="1300" b="1" dirty="0" smtClean="0">
                <a:latin typeface="+mn-ea"/>
              </a:rPr>
              <a:t>. 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3284984"/>
            <a:ext cx="5001425" cy="324036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304" y="5357235"/>
            <a:ext cx="2254448" cy="1354207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4032" y="4981783"/>
            <a:ext cx="432048" cy="405378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4220" y="5661248"/>
            <a:ext cx="114300" cy="9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684000" y="979200"/>
            <a:ext cx="10882800" cy="5760640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n-ea"/>
              </a:rPr>
              <a:t>13</a:t>
            </a:r>
            <a:r>
              <a:rPr lang="en-US" altLang="ko-KR" b="1" dirty="0" smtClean="0">
                <a:latin typeface="+mn-ea"/>
              </a:rPr>
              <a:t>. </a:t>
            </a:r>
            <a:r>
              <a:rPr lang="en-US" altLang="ko-KR" sz="1700" b="1" dirty="0" smtClean="0">
                <a:latin typeface="+mn-ea"/>
              </a:rPr>
              <a:t>[CSI </a:t>
            </a:r>
            <a:r>
              <a:rPr lang="ko-KR" altLang="en-US" sz="1700" b="1" dirty="0" smtClean="0">
                <a:latin typeface="+mn-ea"/>
              </a:rPr>
              <a:t>과학수사대</a:t>
            </a:r>
            <a:r>
              <a:rPr lang="en-US" altLang="ko-KR" sz="1700" b="1" dirty="0" smtClean="0">
                <a:latin typeface="+mn-ea"/>
              </a:rPr>
              <a:t>]</a:t>
            </a:r>
            <a:r>
              <a:rPr lang="ko-KR" altLang="en-US" sz="1700" b="1" dirty="0" smtClean="0">
                <a:latin typeface="+mn-ea"/>
              </a:rPr>
              <a:t> </a:t>
            </a:r>
            <a:r>
              <a:rPr lang="ko-KR" altLang="en-US" sz="1700" dirty="0" smtClean="0">
                <a:latin typeface="+mn-ea"/>
              </a:rPr>
              <a:t>카드의 표시된 부분에 자른 </a:t>
            </a:r>
            <a:endParaRPr lang="en-US" altLang="ko-KR" sz="17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700" dirty="0">
                <a:latin typeface="+mn-ea"/>
              </a:rPr>
              <a:t> </a:t>
            </a:r>
            <a:r>
              <a:rPr lang="en-US" altLang="ko-KR" sz="1700" dirty="0" smtClean="0">
                <a:latin typeface="+mn-ea"/>
              </a:rPr>
              <a:t>     </a:t>
            </a:r>
            <a:r>
              <a:rPr lang="ko-KR" altLang="en-US" sz="1700" dirty="0" smtClean="0">
                <a:latin typeface="+mn-ea"/>
              </a:rPr>
              <a:t>협박편지 조각을 붙입니다</a:t>
            </a:r>
            <a:r>
              <a:rPr lang="en-US" altLang="ko-KR" sz="1700" dirty="0" smtClean="0"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300" b="1" dirty="0">
                <a:latin typeface="+mn-ea"/>
              </a:rPr>
              <a:t> </a:t>
            </a:r>
            <a:r>
              <a:rPr lang="en-US" altLang="ko-KR" sz="1300" b="1" dirty="0" smtClean="0">
                <a:latin typeface="+mn-ea"/>
              </a:rPr>
              <a:t>      </a:t>
            </a:r>
            <a:r>
              <a:rPr lang="ko-KR" altLang="en-US" sz="1300" b="1" dirty="0" smtClean="0">
                <a:solidFill>
                  <a:srgbClr val="00B050"/>
                </a:solidFill>
                <a:latin typeface="+mn-ea"/>
              </a:rPr>
              <a:t>★</a:t>
            </a:r>
            <a:r>
              <a:rPr lang="ko-KR" altLang="en-US" sz="1300" b="1" dirty="0" smtClean="0">
                <a:latin typeface="+mn-ea"/>
              </a:rPr>
              <a:t> 양면테이프를 이용해 붙입니다</a:t>
            </a:r>
            <a:r>
              <a:rPr lang="en-US" altLang="ko-KR" sz="1300" b="1" dirty="0" smtClean="0"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13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700" dirty="0" smtClean="0">
                <a:latin typeface="+mn-ea"/>
              </a:rPr>
              <a:t>14. </a:t>
            </a:r>
            <a:r>
              <a:rPr lang="ko-KR" altLang="en-US" sz="1700" dirty="0" err="1" smtClean="0">
                <a:latin typeface="+mn-ea"/>
              </a:rPr>
              <a:t>크로마토그래피</a:t>
            </a:r>
            <a:r>
              <a:rPr lang="ko-KR" altLang="en-US" sz="1700" dirty="0" smtClean="0">
                <a:latin typeface="+mn-ea"/>
              </a:rPr>
              <a:t> 결과를 보고 협박편지의 잉크를</a:t>
            </a:r>
            <a:endParaRPr lang="en-US" altLang="ko-KR" sz="17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700" dirty="0">
                <a:latin typeface="+mn-ea"/>
              </a:rPr>
              <a:t> </a:t>
            </a:r>
            <a:r>
              <a:rPr lang="en-US" altLang="ko-KR" sz="1700" dirty="0" smtClean="0">
                <a:latin typeface="+mn-ea"/>
              </a:rPr>
              <a:t>    </a:t>
            </a:r>
            <a:r>
              <a:rPr lang="ko-KR" altLang="en-US" sz="1700" dirty="0" smtClean="0">
                <a:latin typeface="+mn-ea"/>
              </a:rPr>
              <a:t>분석한 결과를 적습니다</a:t>
            </a:r>
            <a:r>
              <a:rPr lang="en-US" altLang="ko-KR" sz="1700" dirty="0" smtClean="0"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700" dirty="0">
                <a:latin typeface="+mn-ea"/>
              </a:rPr>
              <a:t> </a:t>
            </a:r>
            <a:r>
              <a:rPr lang="en-US" altLang="ko-KR" sz="1700" dirty="0" smtClean="0">
                <a:latin typeface="+mn-ea"/>
              </a:rPr>
              <a:t>    </a:t>
            </a:r>
            <a:r>
              <a:rPr lang="ko-KR" altLang="en-US" sz="1000" dirty="0" smtClean="0">
                <a:solidFill>
                  <a:srgbClr val="0070C0"/>
                </a:solidFill>
                <a:latin typeface="+mn-ea"/>
              </a:rPr>
              <a:t>●</a:t>
            </a:r>
            <a:r>
              <a:rPr lang="en-US" altLang="ko-KR" sz="1700" dirty="0">
                <a:latin typeface="+mn-ea"/>
              </a:rPr>
              <a:t> </a:t>
            </a:r>
            <a:r>
              <a:rPr lang="ko-KR" altLang="en-US" sz="1400" b="1" dirty="0" err="1" smtClean="0">
                <a:latin typeface="+mn-ea"/>
              </a:rPr>
              <a:t>크로마토그래피를</a:t>
            </a:r>
            <a:r>
              <a:rPr lang="ko-KR" altLang="en-US" sz="1400" b="1" dirty="0" smtClean="0">
                <a:latin typeface="+mn-ea"/>
              </a:rPr>
              <a:t> 하기 전에는 잉크는 어떤 </a:t>
            </a:r>
            <a:r>
              <a:rPr lang="ko-KR" altLang="en-US" sz="1400" b="1" dirty="0" err="1" smtClean="0">
                <a:latin typeface="+mn-ea"/>
              </a:rPr>
              <a:t>색이였나요</a:t>
            </a:r>
            <a:r>
              <a:rPr lang="en-US" altLang="ko-KR" sz="1400" b="1" dirty="0" smtClean="0">
                <a:latin typeface="+mn-ea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altLang="ko-KR" sz="1700" dirty="0">
                <a:latin typeface="+mn-ea"/>
              </a:rPr>
              <a:t> </a:t>
            </a:r>
            <a:r>
              <a:rPr lang="en-US" altLang="ko-KR" sz="1700" dirty="0" smtClean="0">
                <a:latin typeface="+mn-ea"/>
              </a:rPr>
              <a:t>    </a:t>
            </a:r>
            <a:r>
              <a:rPr lang="ko-KR" altLang="en-US" sz="1000" dirty="0" smtClean="0">
                <a:solidFill>
                  <a:srgbClr val="0070C0"/>
                </a:solidFill>
                <a:latin typeface="+mn-ea"/>
              </a:rPr>
              <a:t>●</a:t>
            </a:r>
            <a:r>
              <a:rPr lang="ko-KR" altLang="en-US" sz="1700" dirty="0" smtClean="0">
                <a:latin typeface="+mn-ea"/>
              </a:rPr>
              <a:t> </a:t>
            </a:r>
            <a:r>
              <a:rPr lang="ko-KR" altLang="en-US" sz="1400" b="1" dirty="0" err="1" smtClean="0">
                <a:latin typeface="+mn-ea"/>
              </a:rPr>
              <a:t>크로마토그래피</a:t>
            </a:r>
            <a:r>
              <a:rPr lang="ko-KR" altLang="en-US" sz="1400" b="1" dirty="0" smtClean="0">
                <a:latin typeface="+mn-ea"/>
              </a:rPr>
              <a:t> 결과에는 어떤 색들이 보이나요</a:t>
            </a:r>
            <a:r>
              <a:rPr lang="en-US" altLang="ko-KR" sz="1400" b="1" dirty="0" smtClean="0">
                <a:latin typeface="+mn-ea"/>
              </a:rPr>
              <a:t>?</a:t>
            </a:r>
            <a:r>
              <a:rPr lang="ko-KR" altLang="en-US" sz="1400" b="1" dirty="0" smtClean="0">
                <a:latin typeface="+mn-ea"/>
              </a:rPr>
              <a:t> 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4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+mn-ea"/>
              </a:rPr>
              <a:t>    </a:t>
            </a:r>
            <a:r>
              <a:rPr lang="ko-KR" altLang="en-US" sz="1400" b="1" dirty="0" smtClean="0">
                <a:latin typeface="+mn-ea"/>
              </a:rPr>
              <a:t>예 </a:t>
            </a:r>
            <a:r>
              <a:rPr lang="en-US" altLang="ko-KR" sz="1400" b="1" dirty="0" smtClean="0">
                <a:latin typeface="+mn-ea"/>
              </a:rPr>
              <a:t>1)</a:t>
            </a:r>
          </a:p>
          <a:p>
            <a:pPr>
              <a:lnSpc>
                <a:spcPct val="150000"/>
              </a:lnSpc>
            </a:pPr>
            <a:endParaRPr lang="en-US" altLang="ko-KR" sz="1700" dirty="0" smtClean="0">
              <a:latin typeface="+mn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384272" y="4941168"/>
            <a:ext cx="4752528" cy="9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ko-KR" altLang="en-US" sz="1400" b="1" dirty="0" smtClean="0"/>
              <a:t>협박편지에 사용된 검정색 잉크는 보라색</a:t>
            </a:r>
            <a:r>
              <a:rPr lang="en-US" altLang="ko-KR" sz="1400" b="1" dirty="0" smtClean="0"/>
              <a:t>,</a:t>
            </a:r>
            <a:r>
              <a:rPr lang="ko-KR" altLang="en-US" sz="1400" b="1" dirty="0" smtClean="0"/>
              <a:t>갈색</a:t>
            </a:r>
            <a:r>
              <a:rPr lang="en-US" altLang="ko-KR" sz="1400" b="1" dirty="0" smtClean="0"/>
              <a:t>,</a:t>
            </a:r>
            <a:r>
              <a:rPr lang="ko-KR" altLang="en-US" sz="1400" b="1" dirty="0" smtClean="0"/>
              <a:t>파란색</a:t>
            </a:r>
            <a:r>
              <a:rPr lang="en-US" altLang="ko-KR" sz="1400" b="1" dirty="0" smtClean="0"/>
              <a:t>,</a:t>
            </a:r>
            <a:r>
              <a:rPr lang="ko-KR" altLang="en-US" sz="1400" b="1" dirty="0" smtClean="0"/>
              <a:t>노란색이 섞여서 만들어졌습니다</a:t>
            </a:r>
            <a:r>
              <a:rPr lang="en-US" altLang="ko-KR" sz="1400" b="1" dirty="0" smtClean="0"/>
              <a:t>.</a:t>
            </a:r>
            <a:endParaRPr lang="ko-KR" altLang="en-US" sz="1400" b="1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064" y="1268760"/>
            <a:ext cx="4549300" cy="5184576"/>
          </a:xfrm>
          <a:prstGeom prst="rect">
            <a:avLst/>
          </a:prstGeom>
        </p:spPr>
      </p:pic>
      <p:cxnSp>
        <p:nvCxnSpPr>
          <p:cNvPr id="20" name="직선 연결선 19"/>
          <p:cNvCxnSpPr/>
          <p:nvPr/>
        </p:nvCxnSpPr>
        <p:spPr>
          <a:xfrm>
            <a:off x="6136800" y="3140968"/>
            <a:ext cx="535264" cy="18722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3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684000" y="980728"/>
            <a:ext cx="10882800" cy="5760640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n-ea"/>
              </a:rPr>
              <a:t>15</a:t>
            </a:r>
            <a:r>
              <a:rPr lang="en-US" altLang="ko-KR" b="1" dirty="0" smtClean="0">
                <a:latin typeface="+mn-ea"/>
              </a:rPr>
              <a:t>. </a:t>
            </a:r>
            <a:r>
              <a:rPr lang="ko-KR" altLang="en-US" dirty="0" smtClean="0">
                <a:latin typeface="+mn-ea"/>
              </a:rPr>
              <a:t>아래 그림과 같이 </a:t>
            </a:r>
            <a:r>
              <a:rPr lang="en-US" altLang="ko-KR" dirty="0" smtClean="0">
                <a:latin typeface="+mn-ea"/>
              </a:rPr>
              <a:t>[CSI </a:t>
            </a:r>
            <a:r>
              <a:rPr lang="ko-KR" altLang="en-US" dirty="0" smtClean="0">
                <a:latin typeface="+mn-ea"/>
              </a:rPr>
              <a:t>과학수사대</a:t>
            </a:r>
            <a:r>
              <a:rPr lang="en-US" altLang="ko-KR" dirty="0" smtClean="0">
                <a:latin typeface="+mn-ea"/>
              </a:rPr>
              <a:t>] </a:t>
            </a:r>
            <a:r>
              <a:rPr lang="ko-KR" altLang="en-US" dirty="0" smtClean="0">
                <a:latin typeface="+mn-ea"/>
              </a:rPr>
              <a:t>카드에 </a:t>
            </a:r>
            <a:endParaRPr lang="en-US" altLang="ko-KR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    </a:t>
            </a:r>
            <a:r>
              <a:rPr lang="ko-KR" altLang="en-US" dirty="0" smtClean="0">
                <a:latin typeface="+mn-ea"/>
              </a:rPr>
              <a:t>용의자의 이름을 적습니다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17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700" dirty="0" smtClean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7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+mn-ea"/>
              </a:rPr>
              <a:t>16. </a:t>
            </a:r>
            <a:r>
              <a:rPr lang="ko-KR" altLang="en-US" dirty="0" smtClean="0">
                <a:latin typeface="+mn-ea"/>
              </a:rPr>
              <a:t>용의자의 이름에 해당하는 </a:t>
            </a:r>
            <a:r>
              <a:rPr lang="ko-KR" altLang="en-US" dirty="0" err="1" smtClean="0">
                <a:latin typeface="+mn-ea"/>
              </a:rPr>
              <a:t>크로마토그래피의</a:t>
            </a:r>
            <a:r>
              <a:rPr lang="ko-KR" altLang="en-US" dirty="0" smtClean="0">
                <a:latin typeface="+mn-ea"/>
              </a:rPr>
              <a:t> </a:t>
            </a:r>
            <a:endParaRPr lang="en-US" altLang="ko-KR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    </a:t>
            </a:r>
            <a:r>
              <a:rPr lang="ko-KR" altLang="en-US" dirty="0" smtClean="0">
                <a:latin typeface="+mn-ea"/>
              </a:rPr>
              <a:t>결과를 붙이고 수사보고서를 작성합니다</a:t>
            </a:r>
            <a:r>
              <a:rPr lang="en-US" altLang="ko-KR" dirty="0" smtClean="0">
                <a:latin typeface="+mn-ea"/>
              </a:rPr>
              <a:t>.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970" y="1268760"/>
            <a:ext cx="4858568" cy="4752528"/>
          </a:xfrm>
          <a:prstGeom prst="rect">
            <a:avLst/>
          </a:prstGeom>
        </p:spPr>
      </p:pic>
      <p:cxnSp>
        <p:nvCxnSpPr>
          <p:cNvPr id="26" name="구부러진 연결선 25"/>
          <p:cNvCxnSpPr/>
          <p:nvPr/>
        </p:nvCxnSpPr>
        <p:spPr>
          <a:xfrm>
            <a:off x="4439816" y="2060848"/>
            <a:ext cx="1989162" cy="936104"/>
          </a:xfrm>
          <a:prstGeom prst="curvedConnector3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49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684000" y="979200"/>
            <a:ext cx="10882800" cy="5762168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사건의 전말이 담긴 재미있는 스토리를 생각해보세요</a:t>
            </a:r>
            <a:r>
              <a:rPr lang="en-US" altLang="ko-KR" sz="1600" dirty="0">
                <a:solidFill>
                  <a:schemeClr val="bg1"/>
                </a:solidFill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schemeClr val="bg1"/>
                </a:solidFill>
                <a:latin typeface="+mn-ea"/>
              </a:rPr>
              <a:t>      </a:t>
            </a:r>
            <a:r>
              <a:rPr lang="ko-KR" altLang="en-US" sz="900" dirty="0">
                <a:solidFill>
                  <a:srgbClr val="00B0F0"/>
                </a:solidFill>
                <a:latin typeface="+mn-ea"/>
              </a:rPr>
              <a:t>●</a:t>
            </a:r>
            <a:r>
              <a:rPr lang="ko-KR" altLang="en-US" sz="1100" dirty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200" b="1" dirty="0">
                <a:solidFill>
                  <a:schemeClr val="bg1"/>
                </a:solidFill>
                <a:latin typeface="+mn-ea"/>
              </a:rPr>
              <a:t>협박편지의 </a:t>
            </a:r>
            <a:r>
              <a:rPr lang="ko-KR" altLang="en-US" sz="1200" b="1" dirty="0" err="1">
                <a:solidFill>
                  <a:schemeClr val="bg1"/>
                </a:solidFill>
                <a:latin typeface="+mn-ea"/>
              </a:rPr>
              <a:t>크로마토그래피</a:t>
            </a:r>
            <a:r>
              <a:rPr lang="ko-KR" altLang="en-US" sz="1200" b="1" dirty="0">
                <a:solidFill>
                  <a:schemeClr val="bg1"/>
                </a:solidFill>
                <a:latin typeface="+mn-ea"/>
              </a:rPr>
              <a:t> 결과와 일치하는 펜이 없다면</a:t>
            </a:r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bg1"/>
                </a:solidFill>
                <a:latin typeface="+mn-ea"/>
              </a:rPr>
              <a:t>그들은 범인이 아닐까요</a:t>
            </a:r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?</a:t>
            </a:r>
            <a:r>
              <a:rPr lang="ko-KR" altLang="en-US" sz="1200" b="1" dirty="0">
                <a:solidFill>
                  <a:schemeClr val="bg1"/>
                </a:solidFill>
                <a:latin typeface="+mn-ea"/>
              </a:rPr>
              <a:t> </a:t>
            </a:r>
            <a:endParaRPr lang="en-US" altLang="ko-KR" sz="12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        </a:t>
            </a:r>
            <a:r>
              <a:rPr lang="ko-KR" altLang="en-US" sz="1200" b="1" dirty="0">
                <a:solidFill>
                  <a:schemeClr val="bg1"/>
                </a:solidFill>
                <a:latin typeface="+mn-ea"/>
              </a:rPr>
              <a:t>혹은 속임수를 사용한 것일까요</a:t>
            </a:r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? </a:t>
            </a:r>
          </a:p>
          <a:p>
            <a:pPr>
              <a:lnSpc>
                <a:spcPct val="150000"/>
              </a:lnSpc>
            </a:pPr>
            <a:endParaRPr lang="en-US" altLang="ko-KR" sz="11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100" b="1" dirty="0">
                <a:solidFill>
                  <a:schemeClr val="bg1"/>
                </a:solidFill>
                <a:latin typeface="+mn-ea"/>
              </a:rPr>
              <a:t>      </a:t>
            </a:r>
            <a:r>
              <a:rPr lang="ko-KR" altLang="en-US" sz="900" b="1" dirty="0">
                <a:solidFill>
                  <a:srgbClr val="00B0F0"/>
                </a:solidFill>
                <a:latin typeface="+mn-ea"/>
              </a:rPr>
              <a:t>●</a:t>
            </a:r>
            <a:r>
              <a:rPr lang="ko-KR" altLang="en-US" sz="1100" b="1" dirty="0">
                <a:solidFill>
                  <a:schemeClr val="bg1"/>
                </a:solidFill>
                <a:latin typeface="+mn-ea"/>
              </a:rPr>
              <a:t>  </a:t>
            </a:r>
            <a:r>
              <a:rPr lang="ko-KR" altLang="en-US" sz="1200" b="1" dirty="0">
                <a:solidFill>
                  <a:schemeClr val="bg1"/>
                </a:solidFill>
                <a:latin typeface="+mn-ea"/>
              </a:rPr>
              <a:t>협박편지의 </a:t>
            </a:r>
            <a:r>
              <a:rPr lang="ko-KR" altLang="en-US" sz="1200" b="1" dirty="0" err="1">
                <a:solidFill>
                  <a:schemeClr val="bg1"/>
                </a:solidFill>
                <a:latin typeface="+mn-ea"/>
              </a:rPr>
              <a:t>크로마토그래피</a:t>
            </a:r>
            <a:r>
              <a:rPr lang="ko-KR" altLang="en-US" sz="1200" b="1" dirty="0">
                <a:solidFill>
                  <a:schemeClr val="bg1"/>
                </a:solidFill>
                <a:latin typeface="+mn-ea"/>
              </a:rPr>
              <a:t> 결과와 일치하는 펜을 찾았다면</a:t>
            </a:r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bg1"/>
                </a:solidFill>
                <a:latin typeface="+mn-ea"/>
              </a:rPr>
              <a:t>그거 범인이라고 단정지어 말할 수 있을까요</a:t>
            </a:r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?</a:t>
            </a:r>
          </a:p>
          <a:p>
            <a:pPr>
              <a:lnSpc>
                <a:spcPct val="150000"/>
              </a:lnSpc>
            </a:pPr>
            <a:endParaRPr lang="en-US" altLang="ko-KR" sz="1700" dirty="0" smtClean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700" b="1" dirty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700" b="1" dirty="0" smtClean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700" b="1" dirty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700" b="1" dirty="0" smtClean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700" b="1" dirty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700" b="1" dirty="0" smtClean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700" dirty="0" smtClean="0">
                <a:solidFill>
                  <a:schemeClr val="bg1"/>
                </a:solidFill>
                <a:latin typeface="+mn-ea"/>
              </a:rPr>
              <a:t>17. [</a:t>
            </a:r>
            <a:r>
              <a:rPr lang="ko-KR" altLang="en-US" sz="1700" dirty="0" err="1" smtClean="0">
                <a:solidFill>
                  <a:schemeClr val="bg1"/>
                </a:solidFill>
                <a:latin typeface="+mn-ea"/>
              </a:rPr>
              <a:t>명예요원증</a:t>
            </a:r>
            <a:r>
              <a:rPr lang="en-US" altLang="ko-KR" sz="1700" dirty="0" smtClean="0">
                <a:solidFill>
                  <a:schemeClr val="bg1"/>
                </a:solidFill>
                <a:latin typeface="+mn-ea"/>
              </a:rPr>
              <a:t>]</a:t>
            </a:r>
            <a:r>
              <a:rPr lang="ko-KR" altLang="en-US" sz="1700" dirty="0" smtClean="0">
                <a:solidFill>
                  <a:schemeClr val="bg1"/>
                </a:solidFill>
                <a:latin typeface="+mn-ea"/>
              </a:rPr>
              <a:t>에 이름과 코드네임을 써서 완성합니다</a:t>
            </a:r>
            <a:r>
              <a:rPr lang="en-US" altLang="ko-KR" sz="1700" dirty="0" smtClean="0">
                <a:solidFill>
                  <a:schemeClr val="bg1"/>
                </a:solidFill>
                <a:latin typeface="+mn-ea"/>
              </a:rPr>
              <a:t>. </a:t>
            </a:r>
            <a:endParaRPr lang="en-US" altLang="ko-KR" sz="1000" dirty="0" smtClean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1312570" y="2852936"/>
            <a:ext cx="96256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46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267176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err="1" smtClean="0"/>
              <a:t>실험시</a:t>
            </a:r>
            <a:r>
              <a:rPr lang="ko-KR" altLang="en-US" sz="2600" dirty="0" smtClean="0"/>
              <a:t> 주의사항</a:t>
            </a:r>
            <a:endParaRPr lang="ko-KR" altLang="en-US" sz="2600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684000" y="980729"/>
            <a:ext cx="10882800" cy="2160239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latin typeface="+mn-ea"/>
              </a:rPr>
              <a:t>거름종이에 선을 긋거나 용의자의 이름을 쓸 때는 용매에 번지지 않도록 반드시 연필</a:t>
            </a:r>
            <a:r>
              <a:rPr lang="en-US" altLang="ko-KR" sz="2000" b="1" dirty="0" smtClean="0">
                <a:latin typeface="+mn-ea"/>
              </a:rPr>
              <a:t>(</a:t>
            </a:r>
            <a:r>
              <a:rPr lang="ko-KR" altLang="en-US" sz="2000" b="1" dirty="0" smtClean="0">
                <a:latin typeface="+mn-ea"/>
              </a:rPr>
              <a:t>샤프</a:t>
            </a:r>
            <a:r>
              <a:rPr lang="en-US" altLang="ko-KR" sz="2000" b="1" dirty="0" smtClean="0">
                <a:latin typeface="+mn-ea"/>
              </a:rPr>
              <a:t>)</a:t>
            </a:r>
            <a:r>
              <a:rPr lang="ko-KR" altLang="en-US" sz="2000" b="1" dirty="0" smtClean="0">
                <a:latin typeface="+mn-ea"/>
              </a:rPr>
              <a:t>를 사용합니다</a:t>
            </a:r>
            <a:r>
              <a:rPr lang="en-US" altLang="ko-KR" sz="2000" b="1" dirty="0" smtClean="0">
                <a:latin typeface="+mn-ea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err="1" smtClean="0">
                <a:latin typeface="+mn-ea"/>
              </a:rPr>
              <a:t>크로마토그래피를</a:t>
            </a:r>
            <a:r>
              <a:rPr lang="ko-KR" altLang="en-US" sz="2000" b="1" dirty="0">
                <a:latin typeface="+mn-ea"/>
              </a:rPr>
              <a:t> </a:t>
            </a:r>
            <a:r>
              <a:rPr lang="ko-KR" altLang="en-US" sz="2000" b="1" dirty="0" smtClean="0">
                <a:latin typeface="+mn-ea"/>
              </a:rPr>
              <a:t>할 때는 분석하고자 하는 잉크 부분이 용매에 직접 닿지 않도록 주의합니다</a:t>
            </a:r>
            <a:r>
              <a:rPr lang="en-US" altLang="ko-KR" sz="2000" b="1" dirty="0" smtClean="0">
                <a:latin typeface="+mn-ea"/>
              </a:rPr>
              <a:t>. </a:t>
            </a:r>
            <a:r>
              <a:rPr lang="ko-KR" altLang="en-US" sz="2000" b="1" dirty="0" smtClean="0">
                <a:latin typeface="+mn-ea"/>
              </a:rPr>
              <a:t> </a:t>
            </a:r>
            <a:endParaRPr lang="en-US" altLang="ko-KR" sz="20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246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267176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확인학습 </a:t>
            </a:r>
            <a:endParaRPr lang="ko-KR" altLang="en-US" sz="2600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684000" y="979200"/>
            <a:ext cx="10882800" cy="5832648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700" b="1" dirty="0" smtClean="0"/>
              <a:t>다음 문장이 옳으면 </a:t>
            </a:r>
            <a:r>
              <a:rPr lang="en-US" altLang="ko-KR" sz="1700" b="1" dirty="0" smtClean="0"/>
              <a:t>O, </a:t>
            </a:r>
            <a:r>
              <a:rPr lang="ko-KR" altLang="en-US" sz="1700" b="1" dirty="0" smtClean="0"/>
              <a:t>틀리면 </a:t>
            </a:r>
            <a:r>
              <a:rPr lang="en-US" altLang="ko-KR" sz="1700" b="1" dirty="0" smtClean="0"/>
              <a:t>X </a:t>
            </a:r>
            <a:r>
              <a:rPr lang="ko-KR" altLang="en-US" sz="1700" b="1" dirty="0" smtClean="0"/>
              <a:t>표시하세요</a:t>
            </a:r>
            <a:r>
              <a:rPr lang="en-US" altLang="ko-KR" sz="1700" b="1" dirty="0" smtClean="0"/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1700" b="1" dirty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1700" b="1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1700" b="1" dirty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1700" b="1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700" b="1" dirty="0" smtClean="0"/>
              <a:t>혼합물을 분리하는 방법에는 어떤 것들이 있을까요</a:t>
            </a:r>
            <a:r>
              <a:rPr lang="en-US" altLang="ko-KR" sz="1700" b="1" dirty="0" smtClean="0"/>
              <a:t>? 2</a:t>
            </a:r>
            <a:r>
              <a:rPr lang="ko-KR" altLang="en-US" sz="1700" b="1" dirty="0" smtClean="0"/>
              <a:t>가지 이상 적어봅시다</a:t>
            </a:r>
            <a:r>
              <a:rPr lang="en-US" altLang="ko-KR" sz="1700" b="1" dirty="0" smtClean="0"/>
              <a:t>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1700" b="1" dirty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1700" b="1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1700" b="1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700" b="1" dirty="0" smtClean="0"/>
              <a:t>다음 문장의 빈 칸에 들어갈 알맞은 단어를 넣으세요</a:t>
            </a:r>
            <a:r>
              <a:rPr lang="en-US" altLang="ko-KR" sz="1700" b="1" dirty="0" smtClean="0"/>
              <a:t>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1700" b="1" dirty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1700" b="1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1700" b="1" dirty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1700" b="1" dirty="0" smtClean="0"/>
          </a:p>
          <a:p>
            <a:pPr>
              <a:lnSpc>
                <a:spcPct val="150000"/>
              </a:lnSpc>
            </a:pPr>
            <a:r>
              <a:rPr lang="en-US" altLang="ko-KR" sz="1700" b="1" dirty="0" smtClean="0"/>
              <a:t>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1264860" y="1706878"/>
            <a:ext cx="9721080" cy="13681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err="1" smtClean="0">
                <a:latin typeface="+mn-ea"/>
              </a:rPr>
              <a:t>순물질은</a:t>
            </a:r>
            <a:r>
              <a:rPr lang="ko-KR" altLang="en-US" sz="1400" b="1" dirty="0" smtClean="0">
                <a:latin typeface="+mn-ea"/>
              </a:rPr>
              <a:t> 한 가지 성분으로만 이루어진 물질입니다</a:t>
            </a:r>
            <a:r>
              <a:rPr lang="en-US" altLang="ko-KR" sz="1400" b="1" dirty="0" smtClean="0">
                <a:latin typeface="+mn-ea"/>
              </a:rPr>
              <a:t>.   (   )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latin typeface="+mn-ea"/>
              </a:rPr>
              <a:t>혼합물은 두 가지 이상의 물질이 섞여있는 물질입니다</a:t>
            </a:r>
            <a:r>
              <a:rPr lang="en-US" altLang="ko-KR" sz="1400" b="1" dirty="0" smtClean="0">
                <a:latin typeface="+mn-ea"/>
              </a:rPr>
              <a:t>.   (   )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latin typeface="+mn-ea"/>
              </a:rPr>
              <a:t>혼합물을 분리할 때에는 혼합물을 이루는 각 물질들의 특성을 이용합니다</a:t>
            </a:r>
            <a:r>
              <a:rPr lang="en-US" altLang="ko-KR" sz="1400" dirty="0" smtClean="0">
                <a:latin typeface="+mn-ea"/>
              </a:rPr>
              <a:t>.   (   )</a:t>
            </a:r>
            <a:endParaRPr lang="ko-KR" altLang="en-US" sz="1400" dirty="0" smtClean="0">
              <a:latin typeface="+mn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267911" y="3755307"/>
            <a:ext cx="9721080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ko-KR" altLang="en-US" sz="1400" dirty="0" smtClean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264860" y="5207771"/>
            <a:ext cx="9721080" cy="12961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200000"/>
              </a:lnSpc>
            </a:pPr>
            <a:r>
              <a:rPr lang="en-US" altLang="ko-KR" sz="1400" b="1" dirty="0" smtClean="0">
                <a:latin typeface="+mn-ea"/>
              </a:rPr>
              <a:t>                       </a:t>
            </a:r>
            <a:r>
              <a:rPr lang="ko-KR" altLang="en-US" sz="1400" b="1" dirty="0" smtClean="0">
                <a:latin typeface="+mn-ea"/>
              </a:rPr>
              <a:t>는 혼합물을 구성하는 물질들이 용매를 따라 이동하는 속도가 서로 다른 것을 이용하여 혼합물을 분리하는 방법입니다</a:t>
            </a:r>
            <a:r>
              <a:rPr lang="en-US" altLang="ko-KR" sz="1400" b="1" dirty="0" smtClean="0">
                <a:latin typeface="+mn-ea"/>
              </a:rPr>
              <a:t>. </a:t>
            </a:r>
            <a:r>
              <a:rPr lang="ko-KR" altLang="en-US" sz="1400" b="1" dirty="0" smtClean="0">
                <a:latin typeface="+mn-ea"/>
              </a:rPr>
              <a:t>이 방법은 운동 선수의 도핑 테스트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smtClean="0">
                <a:latin typeface="+mn-ea"/>
              </a:rPr>
              <a:t>소변의 성분 분석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smtClean="0">
                <a:latin typeface="+mn-ea"/>
              </a:rPr>
              <a:t>혈액의 성분 분석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smtClean="0">
                <a:latin typeface="+mn-ea"/>
              </a:rPr>
              <a:t>식품에 남아있는 농약 검사 등에 이용합니다</a:t>
            </a:r>
            <a:r>
              <a:rPr lang="en-US" altLang="ko-KR" sz="1400" b="1" dirty="0" smtClean="0">
                <a:latin typeface="+mn-ea"/>
              </a:rPr>
              <a:t>. </a:t>
            </a:r>
            <a:endParaRPr lang="ko-KR" altLang="en-US" sz="1400" b="1" dirty="0" smtClean="0">
              <a:latin typeface="+mn-ea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415480" y="5391589"/>
            <a:ext cx="1224136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ko-KR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3855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원리학습</a:t>
            </a:r>
            <a:endParaRPr lang="ko-KR" altLang="en-US" sz="26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80728"/>
            <a:ext cx="10882800" cy="529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7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44623"/>
            <a:ext cx="10882800" cy="676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9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282" y="2889331"/>
            <a:ext cx="3937686" cy="129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실험목표</a:t>
            </a:r>
            <a:endParaRPr lang="ko-KR" altLang="en-US" sz="2600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684000" y="979200"/>
            <a:ext cx="10882800" cy="2127379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400" dirty="0" err="1" smtClean="0"/>
              <a:t>크로마토그래피를</a:t>
            </a:r>
            <a:r>
              <a:rPr lang="ko-KR" altLang="en-US" sz="2400" dirty="0" smtClean="0"/>
              <a:t> 이용하여 협박편지에 사용된 잉크를 분석하고 </a:t>
            </a:r>
            <a:r>
              <a:rPr lang="en-US" altLang="ko-KR" sz="2400" dirty="0" smtClean="0"/>
              <a:t>CSI </a:t>
            </a:r>
            <a:r>
              <a:rPr lang="ko-KR" altLang="en-US" sz="2400" dirty="0" smtClean="0"/>
              <a:t>과학수사대가 되어 범인을 찾아봅시다</a:t>
            </a:r>
            <a:r>
              <a:rPr lang="en-US" altLang="ko-KR" sz="2400" dirty="0" smtClean="0"/>
              <a:t>. </a:t>
            </a: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831946" y="3518127"/>
            <a:ext cx="21071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 준비물</a:t>
            </a:r>
            <a:endParaRPr lang="ko-KR" altLang="en-US" sz="2600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684000" y="4181941"/>
            <a:ext cx="10882800" cy="2127379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000" dirty="0" err="1" smtClean="0">
                <a:latin typeface="+mn-ea"/>
              </a:rPr>
              <a:t>검정펜</a:t>
            </a:r>
            <a:r>
              <a:rPr lang="ko-KR" altLang="en-US" sz="2000" dirty="0" smtClean="0">
                <a:latin typeface="+mn-ea"/>
              </a:rPr>
              <a:t> </a:t>
            </a:r>
            <a:r>
              <a:rPr lang="en-US" altLang="ko-KR" sz="2000" dirty="0" smtClean="0">
                <a:latin typeface="+mn-ea"/>
              </a:rPr>
              <a:t>4</a:t>
            </a:r>
            <a:r>
              <a:rPr lang="ko-KR" altLang="en-US" sz="2000" dirty="0" smtClean="0">
                <a:latin typeface="+mn-ea"/>
              </a:rPr>
              <a:t>종류</a:t>
            </a:r>
            <a:r>
              <a:rPr lang="en-US" altLang="ko-KR" sz="2000" dirty="0" smtClean="0">
                <a:latin typeface="+mn-ea"/>
              </a:rPr>
              <a:t>, </a:t>
            </a:r>
            <a:r>
              <a:rPr lang="ko-KR" altLang="en-US" sz="2000" dirty="0" smtClean="0">
                <a:latin typeface="+mn-ea"/>
              </a:rPr>
              <a:t>거름종이</a:t>
            </a:r>
            <a:r>
              <a:rPr lang="en-US" altLang="ko-KR" sz="2000" dirty="0" smtClean="0">
                <a:latin typeface="+mn-ea"/>
              </a:rPr>
              <a:t>, </a:t>
            </a:r>
            <a:r>
              <a:rPr lang="ko-KR" altLang="en-US" sz="2000" dirty="0" smtClean="0">
                <a:latin typeface="+mn-ea"/>
              </a:rPr>
              <a:t>투명용기</a:t>
            </a:r>
            <a:r>
              <a:rPr lang="en-US" altLang="ko-KR" sz="2000" dirty="0" smtClean="0">
                <a:latin typeface="+mn-ea"/>
              </a:rPr>
              <a:t>, </a:t>
            </a:r>
            <a:r>
              <a:rPr lang="ko-KR" altLang="en-US" sz="2000" dirty="0" smtClean="0">
                <a:latin typeface="+mn-ea"/>
              </a:rPr>
              <a:t>에탄올</a:t>
            </a:r>
            <a:r>
              <a:rPr lang="en-US" altLang="ko-KR" sz="2000" dirty="0" smtClean="0">
                <a:latin typeface="+mn-ea"/>
              </a:rPr>
              <a:t>, </a:t>
            </a:r>
            <a:r>
              <a:rPr lang="ko-KR" altLang="en-US" sz="2000" dirty="0" smtClean="0">
                <a:latin typeface="+mn-ea"/>
              </a:rPr>
              <a:t>원형 라벨 양면테이프</a:t>
            </a:r>
            <a:r>
              <a:rPr lang="en-US" altLang="ko-KR" sz="2000" dirty="0" smtClean="0">
                <a:latin typeface="+mn-ea"/>
              </a:rPr>
              <a:t>, </a:t>
            </a:r>
            <a:r>
              <a:rPr lang="ko-KR" altLang="en-US" sz="2000" dirty="0" smtClean="0">
                <a:latin typeface="+mn-ea"/>
              </a:rPr>
              <a:t>과학수사대 도안 </a:t>
            </a:r>
            <a:endParaRPr lang="en-US" altLang="ko-KR" sz="20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   *** 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연필 또는 샤프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2000" dirty="0" err="1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정제수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(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정수기 물 대체 가능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), 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가위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신문지 또는 </a:t>
            </a:r>
            <a:r>
              <a:rPr lang="ko-KR" altLang="en-US" sz="2000" dirty="0" err="1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종이타울</a:t>
            </a:r>
            <a:endParaRPr lang="en-US" altLang="ko-KR" sz="2000" dirty="0" smtClean="0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15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과학수사 </a:t>
            </a:r>
            <a:r>
              <a:rPr lang="en-US" altLang="ko-KR" sz="2600" dirty="0" smtClean="0"/>
              <a:t>– </a:t>
            </a:r>
            <a:r>
              <a:rPr lang="ko-KR" altLang="en-US" sz="2600" dirty="0" smtClean="0"/>
              <a:t>모든 범죄는 흔적을 남긴다</a:t>
            </a:r>
            <a:r>
              <a:rPr lang="en-US" altLang="ko-KR" sz="2600" dirty="0" smtClean="0"/>
              <a:t>.</a:t>
            </a:r>
            <a:endParaRPr lang="ko-KR" altLang="en-US" sz="26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80728"/>
            <a:ext cx="109156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44624"/>
            <a:ext cx="10882800" cy="613479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5085184"/>
            <a:ext cx="108828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1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684000" y="979200"/>
            <a:ext cx="10882800" cy="3961968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ko-KR" altLang="en-US" sz="2400" dirty="0" smtClean="0"/>
              <a:t>용의자의 소지품 준비하기                   조별활동 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endParaRPr lang="en-US" altLang="ko-KR" sz="2400" dirty="0" smtClean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2204864"/>
            <a:ext cx="10344150" cy="199072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979200"/>
            <a:ext cx="1152128" cy="101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3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684000" y="979200"/>
            <a:ext cx="10882800" cy="1441688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latin typeface="+mn-ea"/>
              </a:rPr>
              <a:t>[</a:t>
            </a:r>
            <a:r>
              <a:rPr lang="ko-KR" altLang="en-US" sz="2000" b="1" dirty="0" smtClean="0">
                <a:latin typeface="+mn-ea"/>
              </a:rPr>
              <a:t>활동 </a:t>
            </a:r>
            <a:r>
              <a:rPr lang="en-US" altLang="ko-KR" sz="2000" b="1" dirty="0" smtClean="0">
                <a:latin typeface="+mn-ea"/>
              </a:rPr>
              <a:t>1] CSI </a:t>
            </a:r>
            <a:r>
              <a:rPr lang="ko-KR" altLang="en-US" sz="2000" b="1" dirty="0" smtClean="0">
                <a:latin typeface="+mn-ea"/>
              </a:rPr>
              <a:t>과학수사대가 되어 협박편지와 용의자들이 가진 펜의 잉크를 분석하라 </a:t>
            </a:r>
            <a:r>
              <a:rPr lang="en-US" altLang="ko-KR" sz="2000" b="1" dirty="0" smtClean="0">
                <a:latin typeface="+mn-ea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ko-KR" altLang="en-US" sz="1500" dirty="0" smtClean="0">
                <a:latin typeface="+mn-ea"/>
              </a:rPr>
              <a:t>책상 위에 협박편지 </a:t>
            </a:r>
            <a:r>
              <a:rPr lang="en-US" altLang="ko-KR" sz="1500" dirty="0" smtClean="0">
                <a:latin typeface="+mn-ea"/>
              </a:rPr>
              <a:t>1</a:t>
            </a:r>
            <a:r>
              <a:rPr lang="ko-KR" altLang="en-US" sz="1500" dirty="0" smtClean="0">
                <a:latin typeface="+mn-ea"/>
              </a:rPr>
              <a:t>장과 </a:t>
            </a:r>
            <a:r>
              <a:rPr lang="en-US" altLang="ko-KR" sz="1500" dirty="0" smtClean="0">
                <a:latin typeface="+mn-ea"/>
              </a:rPr>
              <a:t>4</a:t>
            </a:r>
            <a:r>
              <a:rPr lang="ko-KR" altLang="en-US" sz="1500" dirty="0" smtClean="0">
                <a:latin typeface="+mn-ea"/>
              </a:rPr>
              <a:t>개의 </a:t>
            </a:r>
            <a:r>
              <a:rPr lang="ko-KR" altLang="en-US" sz="1500" dirty="0" err="1" smtClean="0">
                <a:latin typeface="+mn-ea"/>
              </a:rPr>
              <a:t>검정펜이</a:t>
            </a:r>
            <a:r>
              <a:rPr lang="ko-KR" altLang="en-US" sz="1500" dirty="0" smtClean="0">
                <a:latin typeface="+mn-ea"/>
              </a:rPr>
              <a:t> 있습니다</a:t>
            </a:r>
            <a:r>
              <a:rPr lang="en-US" altLang="ko-KR" sz="1500" dirty="0" smtClean="0">
                <a:latin typeface="+mn-ea"/>
              </a:rPr>
              <a:t>. </a:t>
            </a:r>
            <a:r>
              <a:rPr lang="ko-KR" altLang="en-US" sz="1500" dirty="0" smtClean="0">
                <a:latin typeface="+mn-ea"/>
              </a:rPr>
              <a:t>이 </a:t>
            </a:r>
            <a:r>
              <a:rPr lang="ko-KR" altLang="en-US" sz="1500" dirty="0" err="1" smtClean="0">
                <a:latin typeface="+mn-ea"/>
              </a:rPr>
              <a:t>검정펜들은</a:t>
            </a:r>
            <a:r>
              <a:rPr lang="ko-KR" altLang="en-US" sz="1500" dirty="0" smtClean="0">
                <a:latin typeface="+mn-ea"/>
              </a:rPr>
              <a:t> 협박편지가 발견될 때 그 장소에 있었던 용의자들의 소지품입니다</a:t>
            </a:r>
            <a:r>
              <a:rPr lang="en-US" altLang="ko-KR" sz="1500" dirty="0" smtClean="0">
                <a:latin typeface="+mn-ea"/>
              </a:rPr>
              <a:t>. </a:t>
            </a:r>
            <a:r>
              <a:rPr lang="ko-KR" altLang="en-US" sz="1500" dirty="0" smtClean="0">
                <a:latin typeface="+mn-ea"/>
              </a:rPr>
              <a:t>이 소지품 중에서 협박편지에 사용된 펜이 있을까요</a:t>
            </a:r>
            <a:r>
              <a:rPr lang="en-US" altLang="ko-KR" sz="1500" dirty="0" smtClean="0">
                <a:latin typeface="+mn-ea"/>
              </a:rPr>
              <a:t>? </a:t>
            </a:r>
            <a:r>
              <a:rPr lang="ko-KR" altLang="en-US" sz="1500" dirty="0" err="1" smtClean="0">
                <a:latin typeface="+mn-ea"/>
              </a:rPr>
              <a:t>크로마토그래피를</a:t>
            </a:r>
            <a:r>
              <a:rPr lang="ko-KR" altLang="en-US" sz="1500" dirty="0" smtClean="0">
                <a:latin typeface="+mn-ea"/>
              </a:rPr>
              <a:t> 통해 잉크를 </a:t>
            </a:r>
            <a:r>
              <a:rPr lang="ko-KR" altLang="en-US" sz="1500" dirty="0" err="1" smtClean="0">
                <a:latin typeface="+mn-ea"/>
              </a:rPr>
              <a:t>분색해봅시다</a:t>
            </a:r>
            <a:r>
              <a:rPr lang="en-US" altLang="ko-KR" sz="1500" dirty="0" smtClean="0"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  </a:t>
            </a:r>
            <a:endParaRPr lang="en-US" altLang="ko-KR" sz="2000" b="1" dirty="0" smtClean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684000" y="2708920"/>
            <a:ext cx="10882800" cy="3961968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n-ea"/>
              </a:rPr>
              <a:t>1. </a:t>
            </a:r>
            <a:r>
              <a:rPr lang="ko-KR" altLang="en-US" dirty="0" smtClean="0">
                <a:latin typeface="+mn-ea"/>
              </a:rPr>
              <a:t>협박편지를 아래 그림과 같이 놓고 연필을 이용하여 </a:t>
            </a:r>
            <a:r>
              <a:rPr lang="en-US" altLang="ko-KR" dirty="0" smtClean="0">
                <a:latin typeface="+mn-ea"/>
              </a:rPr>
              <a:t/>
            </a:r>
            <a:br>
              <a:rPr lang="en-US" altLang="ko-KR" dirty="0" smtClean="0">
                <a:latin typeface="+mn-ea"/>
              </a:rPr>
            </a:br>
            <a:r>
              <a:rPr lang="en-US" altLang="ko-KR" dirty="0" smtClean="0">
                <a:latin typeface="+mn-ea"/>
              </a:rPr>
              <a:t>   </a:t>
            </a:r>
            <a:r>
              <a:rPr lang="ko-KR" altLang="en-US" dirty="0" smtClean="0">
                <a:latin typeface="+mn-ea"/>
              </a:rPr>
              <a:t>종이 </a:t>
            </a:r>
            <a:r>
              <a:rPr lang="ko-KR" altLang="en-US" dirty="0" err="1" smtClean="0">
                <a:latin typeface="+mn-ea"/>
              </a:rPr>
              <a:t>윗</a:t>
            </a:r>
            <a:r>
              <a:rPr lang="ko-KR" altLang="en-US" dirty="0" smtClean="0">
                <a:latin typeface="+mn-ea"/>
              </a:rPr>
              <a:t> 부분에서 </a:t>
            </a:r>
            <a:r>
              <a:rPr lang="en-US" altLang="ko-KR" dirty="0" smtClean="0">
                <a:latin typeface="+mn-ea"/>
              </a:rPr>
              <a:t>2.5cm </a:t>
            </a:r>
            <a:r>
              <a:rPr lang="ko-KR" altLang="en-US" dirty="0" smtClean="0">
                <a:latin typeface="+mn-ea"/>
              </a:rPr>
              <a:t>되는 지점에 선을 긋습니다</a:t>
            </a:r>
            <a:r>
              <a:rPr lang="en-US" altLang="ko-KR" dirty="0" smtClean="0">
                <a:latin typeface="+mn-ea"/>
              </a:rPr>
              <a:t>. </a:t>
            </a:r>
            <a:r>
              <a:rPr lang="ko-KR" altLang="en-US" dirty="0" smtClean="0">
                <a:latin typeface="+mn-ea"/>
              </a:rPr>
              <a:t> </a:t>
            </a:r>
            <a:r>
              <a:rPr lang="en-US" altLang="ko-KR" sz="1400" dirty="0" smtClean="0">
                <a:latin typeface="+mn-ea"/>
              </a:rPr>
              <a:t/>
            </a:r>
            <a:br>
              <a:rPr lang="en-US" altLang="ko-KR" sz="1400" dirty="0" smtClean="0">
                <a:latin typeface="+mn-ea"/>
              </a:rPr>
            </a:br>
            <a:r>
              <a:rPr lang="en-US" altLang="ko-KR" sz="1400" dirty="0" smtClean="0">
                <a:latin typeface="+mn-ea"/>
              </a:rPr>
              <a:t>    </a:t>
            </a:r>
            <a:r>
              <a:rPr lang="ko-KR" altLang="en-US" sz="1300" b="1" dirty="0" smtClean="0">
                <a:solidFill>
                  <a:srgbClr val="00B050"/>
                </a:solidFill>
                <a:latin typeface="+mn-ea"/>
              </a:rPr>
              <a:t>★</a:t>
            </a:r>
            <a:r>
              <a:rPr lang="ko-KR" altLang="en-US" sz="1300" b="1" dirty="0" smtClean="0">
                <a:latin typeface="+mn-ea"/>
              </a:rPr>
              <a:t> 용매에 번지지 않도록 연필이나 샤프를 이용합니다</a:t>
            </a:r>
            <a:r>
              <a:rPr lang="en-US" altLang="ko-KR" sz="1300" b="1" dirty="0" smtClean="0">
                <a:latin typeface="+mn-ea"/>
              </a:rPr>
              <a:t>.</a:t>
            </a:r>
            <a:br>
              <a:rPr lang="en-US" altLang="ko-KR" sz="1300" b="1" dirty="0" smtClean="0">
                <a:latin typeface="+mn-ea"/>
              </a:rPr>
            </a:br>
            <a:endParaRPr lang="en-US" altLang="ko-KR" sz="1300" dirty="0">
              <a:latin typeface="+mn-ea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+mn-ea"/>
              </a:rPr>
              <a:t>2. </a:t>
            </a:r>
            <a:r>
              <a:rPr lang="ko-KR" altLang="en-US" dirty="0" smtClean="0">
                <a:latin typeface="+mn-ea"/>
              </a:rPr>
              <a:t>협박편지를 세로로 </a:t>
            </a:r>
            <a:r>
              <a:rPr lang="en-US" altLang="ko-KR" dirty="0" smtClean="0">
                <a:latin typeface="+mn-ea"/>
              </a:rPr>
              <a:t>4</a:t>
            </a:r>
            <a:r>
              <a:rPr lang="ko-KR" altLang="en-US" dirty="0" smtClean="0">
                <a:latin typeface="+mn-ea"/>
              </a:rPr>
              <a:t>등분 하여 부채 접기로 접습니다</a:t>
            </a:r>
            <a:r>
              <a:rPr lang="en-US" altLang="ko-KR" dirty="0" smtClean="0">
                <a:latin typeface="+mn-ea"/>
              </a:rPr>
              <a:t>.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064" y="3140968"/>
            <a:ext cx="4648398" cy="29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4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684000" y="979200"/>
            <a:ext cx="10882800" cy="5690160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+mn-ea"/>
              </a:rPr>
              <a:t>[</a:t>
            </a:r>
            <a:r>
              <a:rPr lang="ko-KR" altLang="en-US" b="1" dirty="0" smtClean="0">
                <a:latin typeface="+mn-ea"/>
              </a:rPr>
              <a:t>용의자들이 가진 펜을 분석할 준비하기</a:t>
            </a:r>
            <a:r>
              <a:rPr lang="en-US" altLang="ko-KR" b="1" dirty="0" smtClean="0">
                <a:latin typeface="+mn-ea"/>
              </a:rPr>
              <a:t>]</a:t>
            </a:r>
          </a:p>
          <a:p>
            <a:pPr>
              <a:lnSpc>
                <a:spcPct val="150000"/>
              </a:lnSpc>
            </a:pPr>
            <a:r>
              <a:rPr lang="en-US" altLang="ko-KR" sz="1700" dirty="0" smtClean="0">
                <a:latin typeface="+mn-ea"/>
              </a:rPr>
              <a:t>3. </a:t>
            </a:r>
            <a:r>
              <a:rPr lang="ko-KR" altLang="en-US" sz="1700" dirty="0" smtClean="0">
                <a:latin typeface="+mn-ea"/>
              </a:rPr>
              <a:t>연필을 이용하여 거름종이 윗부분에서 </a:t>
            </a:r>
            <a:r>
              <a:rPr lang="en-US" altLang="ko-KR" sz="1700" dirty="0" smtClean="0">
                <a:latin typeface="+mn-ea"/>
              </a:rPr>
              <a:t>2.5cm</a:t>
            </a:r>
          </a:p>
          <a:p>
            <a:pPr>
              <a:lnSpc>
                <a:spcPct val="150000"/>
              </a:lnSpc>
            </a:pPr>
            <a:r>
              <a:rPr lang="ko-KR" altLang="en-US" sz="1700" dirty="0" smtClean="0">
                <a:latin typeface="+mn-ea"/>
              </a:rPr>
              <a:t>   되는 지점과 종이 아랫부분에서 </a:t>
            </a:r>
            <a:r>
              <a:rPr lang="en-US" altLang="ko-KR" sz="1700" dirty="0" smtClean="0">
                <a:latin typeface="+mn-ea"/>
              </a:rPr>
              <a:t>1cm </a:t>
            </a:r>
            <a:r>
              <a:rPr lang="ko-KR" altLang="en-US" sz="1700" dirty="0" smtClean="0">
                <a:latin typeface="+mn-ea"/>
              </a:rPr>
              <a:t>되는 지점</a:t>
            </a:r>
            <a:r>
              <a:rPr lang="en-US" altLang="ko-KR" sz="1700" dirty="0" smtClean="0">
                <a:latin typeface="+mn-ea"/>
              </a:rPr>
              <a:t/>
            </a:r>
            <a:br>
              <a:rPr lang="en-US" altLang="ko-KR" sz="1700" dirty="0" smtClean="0">
                <a:latin typeface="+mn-ea"/>
              </a:rPr>
            </a:br>
            <a:r>
              <a:rPr lang="en-US" altLang="ko-KR" sz="1700" dirty="0" smtClean="0">
                <a:latin typeface="+mn-ea"/>
              </a:rPr>
              <a:t>   </a:t>
            </a:r>
            <a:r>
              <a:rPr lang="ko-KR" altLang="en-US" sz="1700" dirty="0" smtClean="0">
                <a:latin typeface="+mn-ea"/>
              </a:rPr>
              <a:t>에 선을 긋습니다</a:t>
            </a:r>
            <a:r>
              <a:rPr lang="en-US" altLang="ko-KR" sz="1700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300" b="1" dirty="0">
                <a:latin typeface="+mn-ea"/>
              </a:rPr>
              <a:t> </a:t>
            </a:r>
            <a:r>
              <a:rPr lang="en-US" altLang="ko-KR" sz="1300" b="1" dirty="0" smtClean="0">
                <a:latin typeface="+mn-ea"/>
              </a:rPr>
              <a:t>  </a:t>
            </a:r>
            <a:r>
              <a:rPr lang="ko-KR" altLang="en-US" sz="1300" b="1" dirty="0" smtClean="0">
                <a:solidFill>
                  <a:srgbClr val="00B050"/>
                </a:solidFill>
                <a:latin typeface="+mn-ea"/>
              </a:rPr>
              <a:t>★</a:t>
            </a:r>
            <a:r>
              <a:rPr lang="ko-KR" altLang="en-US" sz="1300" b="1" dirty="0" smtClean="0">
                <a:latin typeface="+mn-ea"/>
              </a:rPr>
              <a:t> 용매에 번지지 않도록 연필이나 샤프를 이용합니다</a:t>
            </a:r>
            <a:r>
              <a:rPr lang="en-US" altLang="ko-KR" sz="1300" b="1" dirty="0" smtClean="0"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14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700" dirty="0" smtClean="0">
                <a:latin typeface="+mn-ea"/>
              </a:rPr>
              <a:t>4. </a:t>
            </a:r>
            <a:r>
              <a:rPr lang="ko-KR" altLang="en-US" sz="1700" dirty="0" smtClean="0">
                <a:latin typeface="+mn-ea"/>
              </a:rPr>
              <a:t>거름종이를 세로로 </a:t>
            </a:r>
            <a:r>
              <a:rPr lang="en-US" altLang="ko-KR" sz="1700" dirty="0" smtClean="0">
                <a:latin typeface="+mn-ea"/>
              </a:rPr>
              <a:t>4</a:t>
            </a:r>
            <a:r>
              <a:rPr lang="ko-KR" altLang="en-US" sz="1700" dirty="0" smtClean="0">
                <a:latin typeface="+mn-ea"/>
              </a:rPr>
              <a:t>등분하여 </a:t>
            </a:r>
            <a:r>
              <a:rPr lang="ko-KR" altLang="en-US" sz="1700" dirty="0" err="1" smtClean="0">
                <a:latin typeface="+mn-ea"/>
              </a:rPr>
              <a:t>부채접기로</a:t>
            </a:r>
            <a:r>
              <a:rPr lang="ko-KR" altLang="en-US" sz="1700" dirty="0" smtClean="0">
                <a:latin typeface="+mn-ea"/>
              </a:rPr>
              <a:t> 접습니다</a:t>
            </a:r>
            <a:r>
              <a:rPr lang="en-US" altLang="ko-KR" sz="1700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7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700" dirty="0" smtClean="0">
                <a:latin typeface="+mn-ea"/>
              </a:rPr>
              <a:t>5. </a:t>
            </a:r>
            <a:r>
              <a:rPr lang="ko-KR" altLang="en-US" sz="1700" dirty="0" smtClean="0">
                <a:latin typeface="+mn-ea"/>
              </a:rPr>
              <a:t>거름종이를 편 다음</a:t>
            </a:r>
            <a:r>
              <a:rPr lang="en-US" altLang="ko-KR" sz="1700" dirty="0" smtClean="0">
                <a:latin typeface="+mn-ea"/>
              </a:rPr>
              <a:t>, </a:t>
            </a:r>
            <a:r>
              <a:rPr lang="ko-KR" altLang="en-US" sz="1700" dirty="0" smtClean="0">
                <a:latin typeface="+mn-ea"/>
              </a:rPr>
              <a:t>아래 그림과 같이 맨 윗부분에 </a:t>
            </a:r>
            <a:endParaRPr lang="en-US" altLang="ko-KR" sz="17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700" dirty="0">
                <a:latin typeface="+mn-ea"/>
              </a:rPr>
              <a:t> </a:t>
            </a:r>
            <a:r>
              <a:rPr lang="en-US" altLang="ko-KR" sz="1700" dirty="0" smtClean="0">
                <a:latin typeface="+mn-ea"/>
              </a:rPr>
              <a:t>  </a:t>
            </a:r>
            <a:r>
              <a:rPr lang="ko-KR" altLang="en-US" sz="1700" dirty="0" smtClean="0">
                <a:latin typeface="+mn-ea"/>
              </a:rPr>
              <a:t>연필로 용의자의 이름을 쓰고</a:t>
            </a:r>
            <a:r>
              <a:rPr lang="en-US" altLang="ko-KR" sz="1700" dirty="0" smtClean="0">
                <a:latin typeface="+mn-ea"/>
              </a:rPr>
              <a:t>, </a:t>
            </a:r>
            <a:r>
              <a:rPr lang="ko-KR" altLang="en-US" sz="1700" dirty="0" smtClean="0">
                <a:latin typeface="+mn-ea"/>
              </a:rPr>
              <a:t>아래의 </a:t>
            </a:r>
            <a:r>
              <a:rPr lang="ko-KR" altLang="en-US" sz="1700" dirty="0" err="1" smtClean="0">
                <a:latin typeface="+mn-ea"/>
              </a:rPr>
              <a:t>연필선에</a:t>
            </a:r>
            <a:r>
              <a:rPr lang="ko-KR" altLang="en-US" sz="1700" dirty="0">
                <a:latin typeface="+mn-ea"/>
              </a:rPr>
              <a:t> </a:t>
            </a:r>
            <a:r>
              <a:rPr lang="ko-KR" altLang="en-US" sz="1700" dirty="0" smtClean="0">
                <a:latin typeface="+mn-ea"/>
              </a:rPr>
              <a:t>해당 </a:t>
            </a:r>
            <a:r>
              <a:rPr lang="en-US" altLang="ko-KR" sz="1700" dirty="0" smtClean="0">
                <a:latin typeface="+mn-ea"/>
              </a:rPr>
              <a:t/>
            </a:r>
            <a:br>
              <a:rPr lang="en-US" altLang="ko-KR" sz="1700" dirty="0" smtClean="0">
                <a:latin typeface="+mn-ea"/>
              </a:rPr>
            </a:br>
            <a:r>
              <a:rPr lang="en-US" altLang="ko-KR" sz="1700" dirty="0" smtClean="0">
                <a:latin typeface="+mn-ea"/>
              </a:rPr>
              <a:t>   </a:t>
            </a:r>
            <a:r>
              <a:rPr lang="ko-KR" altLang="en-US" sz="1700" dirty="0" smtClean="0">
                <a:latin typeface="+mn-ea"/>
              </a:rPr>
              <a:t>하는 용의자의 펜으로 각각 선을 긋습니다</a:t>
            </a:r>
            <a:r>
              <a:rPr lang="en-US" altLang="ko-KR" sz="1700" dirty="0" smtClean="0">
                <a:latin typeface="+mn-ea"/>
              </a:rPr>
              <a:t>. </a:t>
            </a:r>
            <a:br>
              <a:rPr lang="en-US" altLang="ko-KR" sz="1700" dirty="0" smtClean="0">
                <a:latin typeface="+mn-ea"/>
              </a:rPr>
            </a:br>
            <a:r>
              <a:rPr lang="en-US" altLang="ko-KR" sz="1300" b="1" dirty="0" smtClean="0">
                <a:latin typeface="+mn-ea"/>
              </a:rPr>
              <a:t>  </a:t>
            </a:r>
            <a:r>
              <a:rPr lang="ko-KR" altLang="en-US" sz="1300" b="1" dirty="0" smtClean="0">
                <a:solidFill>
                  <a:srgbClr val="00B050"/>
                </a:solidFill>
                <a:latin typeface="+mn-ea"/>
              </a:rPr>
              <a:t>★</a:t>
            </a:r>
            <a:r>
              <a:rPr lang="ko-KR" altLang="en-US" sz="1300" b="1" dirty="0" smtClean="0">
                <a:latin typeface="+mn-ea"/>
              </a:rPr>
              <a:t> </a:t>
            </a:r>
            <a:r>
              <a:rPr lang="en-US" altLang="ko-KR" sz="1300" b="1" dirty="0" smtClean="0">
                <a:latin typeface="+mn-ea"/>
              </a:rPr>
              <a:t>[</a:t>
            </a:r>
            <a:r>
              <a:rPr lang="ko-KR" altLang="en-US" sz="1300" b="1" dirty="0" smtClean="0">
                <a:latin typeface="+mn-ea"/>
              </a:rPr>
              <a:t>과학수사대 카드</a:t>
            </a:r>
            <a:r>
              <a:rPr lang="en-US" altLang="ko-KR" sz="1300" b="1" dirty="0" smtClean="0">
                <a:latin typeface="+mn-ea"/>
              </a:rPr>
              <a:t>]</a:t>
            </a:r>
            <a:r>
              <a:rPr lang="ko-KR" altLang="en-US" sz="1300" b="1" dirty="0" smtClean="0">
                <a:latin typeface="+mn-ea"/>
              </a:rPr>
              <a:t>에 인쇄된 자의 흰색 표시에 맞추면 편리합니다</a:t>
            </a:r>
            <a:r>
              <a:rPr lang="en-US" altLang="ko-KR" sz="1300" b="1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300" b="1" dirty="0">
                <a:latin typeface="+mn-ea"/>
              </a:rPr>
              <a:t> </a:t>
            </a:r>
            <a:r>
              <a:rPr lang="en-US" altLang="ko-KR" sz="1300" b="1" dirty="0" smtClean="0">
                <a:latin typeface="+mn-ea"/>
              </a:rPr>
              <a:t> </a:t>
            </a:r>
            <a:r>
              <a:rPr lang="ko-KR" altLang="en-US" sz="1300" b="1" dirty="0" smtClean="0">
                <a:solidFill>
                  <a:srgbClr val="00B050"/>
                </a:solidFill>
                <a:latin typeface="+mn-ea"/>
              </a:rPr>
              <a:t>★</a:t>
            </a:r>
            <a:r>
              <a:rPr lang="ko-KR" altLang="en-US" sz="1300" b="1" dirty="0" smtClean="0">
                <a:latin typeface="+mn-ea"/>
              </a:rPr>
              <a:t> 가능하면 </a:t>
            </a:r>
            <a:r>
              <a:rPr lang="ko-KR" altLang="en-US" sz="1300" b="1" dirty="0" err="1" smtClean="0">
                <a:latin typeface="+mn-ea"/>
              </a:rPr>
              <a:t>펜자국끼리</a:t>
            </a:r>
            <a:r>
              <a:rPr lang="ko-KR" altLang="en-US" sz="1300" b="1" dirty="0" smtClean="0">
                <a:latin typeface="+mn-ea"/>
              </a:rPr>
              <a:t> 닿지 않도록 각 칸의 중앙에 짧게 선을 </a:t>
            </a:r>
            <a:r>
              <a:rPr lang="en-US" altLang="ko-KR" sz="1300" b="1" dirty="0" smtClean="0">
                <a:latin typeface="+mn-ea"/>
              </a:rPr>
              <a:t/>
            </a:r>
            <a:br>
              <a:rPr lang="en-US" altLang="ko-KR" sz="1300" b="1" dirty="0" smtClean="0">
                <a:latin typeface="+mn-ea"/>
              </a:rPr>
            </a:br>
            <a:r>
              <a:rPr lang="en-US" altLang="ko-KR" sz="1300" b="1" dirty="0" smtClean="0">
                <a:latin typeface="+mn-ea"/>
              </a:rPr>
              <a:t>      </a:t>
            </a:r>
            <a:r>
              <a:rPr lang="ko-KR" altLang="en-US" sz="1300" b="1" dirty="0" smtClean="0">
                <a:latin typeface="+mn-ea"/>
              </a:rPr>
              <a:t>긋습니다</a:t>
            </a:r>
            <a:r>
              <a:rPr lang="en-US" altLang="ko-KR" sz="1300" b="1" dirty="0" smtClean="0"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700" dirty="0" smtClean="0">
                <a:latin typeface="+mn-ea"/>
              </a:rPr>
              <a:t>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048" y="1196753"/>
            <a:ext cx="4680520" cy="280831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80" y="3981426"/>
            <a:ext cx="4456461" cy="242750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0317" y="4194043"/>
            <a:ext cx="77152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9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684000" y="979200"/>
            <a:ext cx="10882800" cy="5114096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+mn-ea"/>
              </a:rPr>
              <a:t>[</a:t>
            </a:r>
            <a:r>
              <a:rPr lang="ko-KR" altLang="en-US" b="1" dirty="0" smtClean="0">
                <a:latin typeface="+mn-ea"/>
              </a:rPr>
              <a:t>협박편지와 용의자들의 펜의 잉크 분석하기</a:t>
            </a:r>
            <a:r>
              <a:rPr lang="en-US" altLang="ko-KR" b="1" dirty="0" smtClean="0">
                <a:latin typeface="+mn-ea"/>
              </a:rPr>
              <a:t>]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+mn-ea"/>
              </a:rPr>
              <a:t>6. </a:t>
            </a:r>
            <a:r>
              <a:rPr lang="ko-KR" altLang="en-US" dirty="0" smtClean="0">
                <a:latin typeface="+mn-ea"/>
              </a:rPr>
              <a:t>조별로 투명 용기 </a:t>
            </a:r>
            <a:r>
              <a:rPr lang="en-US" altLang="ko-KR" dirty="0" smtClean="0">
                <a:latin typeface="+mn-ea"/>
              </a:rPr>
              <a:t>5</a:t>
            </a:r>
            <a:r>
              <a:rPr lang="ko-KR" altLang="en-US" dirty="0" smtClean="0">
                <a:latin typeface="+mn-ea"/>
              </a:rPr>
              <a:t>개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협박편지 </a:t>
            </a:r>
            <a:r>
              <a:rPr lang="en-US" altLang="ko-KR" dirty="0" smtClean="0">
                <a:latin typeface="+mn-ea"/>
              </a:rPr>
              <a:t>1</a:t>
            </a:r>
            <a:r>
              <a:rPr lang="ko-KR" altLang="en-US" dirty="0" smtClean="0">
                <a:latin typeface="+mn-ea"/>
              </a:rPr>
              <a:t>장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거름종이 </a:t>
            </a:r>
            <a:r>
              <a:rPr lang="en-US" altLang="ko-KR" dirty="0" smtClean="0">
                <a:latin typeface="+mn-ea"/>
              </a:rPr>
              <a:t>4</a:t>
            </a:r>
            <a:r>
              <a:rPr lang="ko-KR" altLang="en-US" dirty="0" smtClean="0">
                <a:latin typeface="+mn-ea"/>
              </a:rPr>
              <a:t>장을 준비합니다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+mn-ea"/>
              </a:rPr>
              <a:t>             </a:t>
            </a:r>
            <a:r>
              <a:rPr lang="en-US" altLang="ko-KR" sz="1700" b="1" dirty="0" smtClean="0">
                <a:latin typeface="+mn-ea"/>
              </a:rPr>
              <a:t>- </a:t>
            </a:r>
            <a:r>
              <a:rPr lang="ko-KR" altLang="en-US" sz="1700" b="1" dirty="0" smtClean="0">
                <a:latin typeface="+mn-ea"/>
              </a:rPr>
              <a:t>협박편지 분석용 </a:t>
            </a:r>
            <a:r>
              <a:rPr lang="en-US" altLang="ko-KR" sz="1700" b="1" dirty="0" smtClean="0">
                <a:latin typeface="+mn-ea"/>
              </a:rPr>
              <a:t>-                          - </a:t>
            </a:r>
            <a:r>
              <a:rPr lang="ko-KR" altLang="en-US" sz="1700" b="1" dirty="0" smtClean="0">
                <a:latin typeface="+mn-ea"/>
              </a:rPr>
              <a:t>용의자들의 펜 분석용 </a:t>
            </a:r>
            <a:r>
              <a:rPr lang="en-US" altLang="ko-KR" sz="1700" b="1" dirty="0" smtClean="0">
                <a:latin typeface="+mn-ea"/>
              </a:rPr>
              <a:t>- </a:t>
            </a:r>
            <a:endParaRPr lang="en-US" altLang="ko-KR" sz="17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+mn-ea"/>
              </a:rPr>
              <a:t> 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317" y="4194043"/>
            <a:ext cx="771525" cy="42862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3068960"/>
            <a:ext cx="3324225" cy="202882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1788" y="3183260"/>
            <a:ext cx="6477000" cy="1914525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4727848" y="2276872"/>
            <a:ext cx="45719" cy="358779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ko-KR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6463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684000" y="979200"/>
            <a:ext cx="10882800" cy="5762168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+mn-ea"/>
              </a:rPr>
              <a:t>[</a:t>
            </a:r>
            <a:r>
              <a:rPr lang="ko-KR" altLang="en-US" b="1" dirty="0" smtClean="0">
                <a:latin typeface="+mn-ea"/>
              </a:rPr>
              <a:t>협박편지와 용의자들의 펜의 잉크 분석하기</a:t>
            </a:r>
            <a:r>
              <a:rPr lang="en-US" altLang="ko-KR" b="1" dirty="0" smtClean="0">
                <a:latin typeface="+mn-ea"/>
              </a:rPr>
              <a:t>]</a:t>
            </a:r>
            <a:endParaRPr lang="en-US" altLang="ko-KR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700" dirty="0" smtClean="0">
                <a:latin typeface="+mn-ea"/>
              </a:rPr>
              <a:t>7.</a:t>
            </a:r>
            <a:r>
              <a:rPr lang="ko-KR" altLang="en-US" sz="1700" dirty="0" smtClean="0">
                <a:latin typeface="+mn-ea"/>
              </a:rPr>
              <a:t>에탄올이 든 병에 </a:t>
            </a:r>
            <a:r>
              <a:rPr lang="ko-KR" altLang="en-US" sz="1700" dirty="0" err="1" smtClean="0">
                <a:latin typeface="+mn-ea"/>
              </a:rPr>
              <a:t>정제수를</a:t>
            </a:r>
            <a:r>
              <a:rPr lang="ko-KR" altLang="en-US" sz="1700" dirty="0" smtClean="0">
                <a:latin typeface="+mn-ea"/>
              </a:rPr>
              <a:t> 넣어 총 </a:t>
            </a:r>
            <a:r>
              <a:rPr lang="en-US" altLang="ko-KR" sz="1700" dirty="0" smtClean="0">
                <a:latin typeface="+mn-ea"/>
              </a:rPr>
              <a:t>60mL</a:t>
            </a:r>
            <a:r>
              <a:rPr lang="ko-KR" altLang="en-US" sz="1700" dirty="0" smtClean="0">
                <a:latin typeface="+mn-ea"/>
              </a:rPr>
              <a:t>가 되도록</a:t>
            </a:r>
            <a:r>
              <a:rPr lang="en-US" altLang="ko-KR" sz="1700" dirty="0" smtClean="0">
                <a:latin typeface="+mn-ea"/>
              </a:rPr>
              <a:t/>
            </a:r>
            <a:br>
              <a:rPr lang="en-US" altLang="ko-KR" sz="1700" dirty="0" smtClean="0">
                <a:latin typeface="+mn-ea"/>
              </a:rPr>
            </a:br>
            <a:r>
              <a:rPr lang="en-US" altLang="ko-KR" sz="1700" dirty="0" smtClean="0">
                <a:latin typeface="+mn-ea"/>
              </a:rPr>
              <a:t>  </a:t>
            </a:r>
            <a:r>
              <a:rPr lang="ko-KR" altLang="en-US" sz="1700" dirty="0" smtClean="0">
                <a:latin typeface="+mn-ea"/>
              </a:rPr>
              <a:t>만든 다음</a:t>
            </a:r>
            <a:r>
              <a:rPr lang="en-US" altLang="ko-KR" sz="1700" dirty="0" smtClean="0">
                <a:latin typeface="+mn-ea"/>
              </a:rPr>
              <a:t>, </a:t>
            </a:r>
            <a:r>
              <a:rPr lang="ko-KR" altLang="en-US" sz="1700" dirty="0" smtClean="0">
                <a:latin typeface="+mn-ea"/>
              </a:rPr>
              <a:t>뚜껑을 닫고 </a:t>
            </a:r>
            <a:r>
              <a:rPr lang="en-US" altLang="ko-KR" sz="1700" dirty="0" smtClean="0">
                <a:latin typeface="+mn-ea"/>
              </a:rPr>
              <a:t>3~4</a:t>
            </a:r>
            <a:r>
              <a:rPr lang="ko-KR" altLang="en-US" sz="1700" dirty="0" smtClean="0">
                <a:latin typeface="+mn-ea"/>
              </a:rPr>
              <a:t>번 흔들어 섞습니다</a:t>
            </a:r>
            <a:r>
              <a:rPr lang="en-US" altLang="ko-KR" sz="1700" dirty="0" smtClean="0">
                <a:latin typeface="+mn-ea"/>
              </a:rPr>
              <a:t>.</a:t>
            </a:r>
            <a:r>
              <a:rPr lang="ko-KR" altLang="en-US" sz="1700" dirty="0" smtClean="0">
                <a:latin typeface="+mn-ea"/>
              </a:rPr>
              <a:t> </a:t>
            </a:r>
            <a:endParaRPr lang="en-US" altLang="ko-KR" sz="1700" dirty="0" smtClean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7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7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700" dirty="0" smtClean="0">
                <a:latin typeface="+mn-ea"/>
              </a:rPr>
              <a:t>8. </a:t>
            </a:r>
            <a:r>
              <a:rPr lang="ko-KR" altLang="en-US" sz="1700" dirty="0" smtClean="0">
                <a:latin typeface="+mn-ea"/>
              </a:rPr>
              <a:t>이 병에 붙은 라벨에 오른쪽 그림처럼 표기합니다</a:t>
            </a:r>
            <a:r>
              <a:rPr lang="en-US" altLang="ko-KR" sz="1700" dirty="0" smtClean="0"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300" b="1" dirty="0">
                <a:latin typeface="+mn-ea"/>
              </a:rPr>
              <a:t> </a:t>
            </a:r>
            <a:r>
              <a:rPr lang="en-US" altLang="ko-KR" sz="1300" b="1" dirty="0" smtClean="0">
                <a:latin typeface="+mn-ea"/>
              </a:rPr>
              <a:t>  </a:t>
            </a:r>
            <a:r>
              <a:rPr lang="ko-KR" altLang="en-US" sz="1300" b="1" dirty="0" smtClean="0">
                <a:solidFill>
                  <a:srgbClr val="00B050"/>
                </a:solidFill>
                <a:latin typeface="+mn-ea"/>
              </a:rPr>
              <a:t>★</a:t>
            </a:r>
            <a:r>
              <a:rPr lang="en-US" altLang="ko-KR" sz="1300" b="1" dirty="0">
                <a:latin typeface="+mn-ea"/>
              </a:rPr>
              <a:t> </a:t>
            </a:r>
            <a:r>
              <a:rPr lang="en-US" altLang="ko-KR" sz="1300" b="1" dirty="0" smtClean="0">
                <a:latin typeface="+mn-ea"/>
              </a:rPr>
              <a:t>‘20%’ </a:t>
            </a:r>
            <a:r>
              <a:rPr lang="ko-KR" altLang="en-US" sz="1300" b="1" dirty="0" smtClean="0">
                <a:latin typeface="+mn-ea"/>
              </a:rPr>
              <a:t>에탄올의 농도를 표기하고 </a:t>
            </a:r>
            <a:r>
              <a:rPr lang="en-US" altLang="ko-KR" sz="1300" b="1" dirty="0" smtClean="0">
                <a:latin typeface="+mn-ea"/>
              </a:rPr>
              <a:t>20% </a:t>
            </a:r>
            <a:r>
              <a:rPr lang="ko-KR" altLang="en-US" sz="1300" b="1" dirty="0" smtClean="0">
                <a:latin typeface="+mn-ea"/>
              </a:rPr>
              <a:t>에탄올 수용액을</a:t>
            </a:r>
            <a:endParaRPr lang="en-US" altLang="ko-KR" sz="13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300" b="1" dirty="0">
                <a:latin typeface="+mn-ea"/>
              </a:rPr>
              <a:t> </a:t>
            </a:r>
            <a:r>
              <a:rPr lang="en-US" altLang="ko-KR" sz="1300" b="1" dirty="0" smtClean="0">
                <a:latin typeface="+mn-ea"/>
              </a:rPr>
              <a:t>     </a:t>
            </a:r>
            <a:r>
              <a:rPr lang="ko-KR" altLang="en-US" sz="1300" b="1" dirty="0" smtClean="0">
                <a:latin typeface="+mn-ea"/>
              </a:rPr>
              <a:t> </a:t>
            </a:r>
            <a:r>
              <a:rPr lang="en-US" altLang="ko-KR" sz="1300" b="1" dirty="0" smtClean="0">
                <a:latin typeface="+mn-ea"/>
              </a:rPr>
              <a:t>‘</a:t>
            </a:r>
            <a:r>
              <a:rPr lang="ko-KR" altLang="en-US" sz="1300" b="1" dirty="0" smtClean="0">
                <a:latin typeface="+mn-ea"/>
              </a:rPr>
              <a:t>용매</a:t>
            </a:r>
            <a:r>
              <a:rPr lang="en-US" altLang="ko-KR" sz="1300" b="1" dirty="0" smtClean="0">
                <a:latin typeface="+mn-ea"/>
              </a:rPr>
              <a:t>＇</a:t>
            </a:r>
            <a:r>
              <a:rPr lang="ko-KR" altLang="en-US" sz="1300" b="1" dirty="0" smtClean="0">
                <a:latin typeface="+mn-ea"/>
              </a:rPr>
              <a:t>로 부르기도 합니다</a:t>
            </a:r>
            <a:r>
              <a:rPr lang="en-US" altLang="ko-KR" sz="1700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700" b="1" dirty="0" smtClean="0">
                <a:latin typeface="+mn-ea"/>
              </a:rPr>
              <a:t> </a:t>
            </a:r>
            <a:endParaRPr lang="en-US" altLang="ko-KR" sz="17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700" dirty="0" smtClean="0">
                <a:latin typeface="+mn-ea"/>
              </a:rPr>
              <a:t>9. </a:t>
            </a:r>
            <a:r>
              <a:rPr lang="ko-KR" altLang="en-US" sz="1700" dirty="0" smtClean="0">
                <a:latin typeface="+mn-ea"/>
              </a:rPr>
              <a:t>만든 용매를 투명 용기의 꺾어진 부분까지 넣습니다</a:t>
            </a:r>
            <a:r>
              <a:rPr lang="en-US" altLang="ko-KR" sz="1700" dirty="0" smtClean="0"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   </a:t>
            </a:r>
            <a:r>
              <a:rPr lang="ko-KR" altLang="en-US" sz="1300" b="1" dirty="0" smtClean="0">
                <a:solidFill>
                  <a:srgbClr val="00B050"/>
                </a:solidFill>
                <a:latin typeface="+mn-ea"/>
              </a:rPr>
              <a:t>★</a:t>
            </a:r>
            <a:r>
              <a:rPr lang="ko-KR" altLang="en-US" sz="1300" b="1" dirty="0" smtClean="0">
                <a:latin typeface="+mn-ea"/>
              </a:rPr>
              <a:t> 투명 용기 </a:t>
            </a:r>
            <a:r>
              <a:rPr lang="en-US" altLang="ko-KR" sz="1300" b="1" dirty="0" smtClean="0">
                <a:latin typeface="+mn-ea"/>
              </a:rPr>
              <a:t>5</a:t>
            </a:r>
            <a:r>
              <a:rPr lang="ko-KR" altLang="en-US" sz="1300" b="1" dirty="0" smtClean="0">
                <a:latin typeface="+mn-ea"/>
              </a:rPr>
              <a:t>개에 각각 넣어 준비합니다</a:t>
            </a:r>
            <a:r>
              <a:rPr lang="en-US" altLang="ko-KR" sz="1300" b="1" dirty="0" smtClean="0">
                <a:latin typeface="+mn-ea"/>
              </a:rPr>
              <a:t>.  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317" y="4194043"/>
            <a:ext cx="771525" cy="42862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160" y="1233202"/>
            <a:ext cx="3515246" cy="276934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152" y="4150735"/>
            <a:ext cx="4032448" cy="237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6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그물">
  <a:themeElements>
    <a:clrScheme name="그물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그물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그물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>
          <a:lnSpc>
            <a:spcPct val="200000"/>
          </a:lnSpc>
          <a:defRPr sz="2400" dirty="0" smtClean="0"/>
        </a:defPPr>
      </a:lstStyle>
      <a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3767</TotalTime>
  <Words>560</Words>
  <Application>Microsoft Office PowerPoint</Application>
  <PresentationFormat>와이드스크린</PresentationFormat>
  <Paragraphs>121</Paragraphs>
  <Slides>19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19</vt:i4>
      </vt:variant>
    </vt:vector>
  </HeadingPairs>
  <TitlesOfParts>
    <vt:vector size="29" baseType="lpstr">
      <vt:lpstr>Adobe 고딕 Std B</vt:lpstr>
      <vt:lpstr>맑은 고딕</vt:lpstr>
      <vt:lpstr>배달의민족 도현</vt:lpstr>
      <vt:lpstr>Arial</vt:lpstr>
      <vt:lpstr>Calibri</vt:lpstr>
      <vt:lpstr>Calibri Light</vt:lpstr>
      <vt:lpstr>Century Gothic</vt:lpstr>
      <vt:lpstr>Wingdings 2</vt:lpstr>
      <vt:lpstr>HDOfficeLightV0</vt:lpstr>
      <vt:lpstr>그물</vt:lpstr>
      <vt:lpstr>[ CSI 과학수사대 ]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과학수사대</dc:title>
  <dc:creator>MK</dc:creator>
  <cp:lastModifiedBy>키트</cp:lastModifiedBy>
  <cp:revision>120</cp:revision>
  <dcterms:created xsi:type="dcterms:W3CDTF">2020-01-07T08:23:28Z</dcterms:created>
  <dcterms:modified xsi:type="dcterms:W3CDTF">2020-01-20T06:37:56Z</dcterms:modified>
</cp:coreProperties>
</file>