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notesMasterIdLst>
    <p:notesMasterId r:id="rId22"/>
  </p:notesMasterIdLst>
  <p:sldIdLst>
    <p:sldId id="256" r:id="rId3"/>
    <p:sldId id="258" r:id="rId4"/>
    <p:sldId id="260" r:id="rId5"/>
    <p:sldId id="261" r:id="rId6"/>
    <p:sldId id="285" r:id="rId7"/>
    <p:sldId id="259" r:id="rId8"/>
    <p:sldId id="291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302" r:id="rId19"/>
    <p:sldId id="262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206DD-5C97-47F3-9359-9C1CA1029154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0D4E-B5AA-4974-A3F9-674115E585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74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0D4E-B5AA-4974-A3F9-674115E5859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17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0D4E-B5AA-4974-A3F9-674115E5859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85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0D4E-B5AA-4974-A3F9-674115E5859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22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0D4E-B5AA-4974-A3F9-674115E5859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ko-KR" altLang="en-US" sz="8000" b="1" dirty="0" err="1" smtClean="0"/>
              <a:t>치흔감식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석고 </a:t>
            </a:r>
            <a:r>
              <a:rPr lang="ko-KR" altLang="en-US" sz="6000" b="1" dirty="0" err="1" smtClean="0"/>
              <a:t>치본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치아모형</a:t>
            </a:r>
            <a:r>
              <a:rPr lang="en-US" altLang="ko-KR" sz="4000" b="1" dirty="0" smtClean="0"/>
              <a:t>)</a:t>
            </a:r>
            <a:r>
              <a:rPr lang="ko-KR" altLang="en-US" sz="6000" b="1" dirty="0" smtClean="0"/>
              <a:t>뜨기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3" y="5552376"/>
            <a:ext cx="2676525" cy="53245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0729"/>
            <a:ext cx="10882800" cy="570591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980727"/>
            <a:ext cx="1390650" cy="1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0728"/>
            <a:ext cx="10972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0728"/>
            <a:ext cx="10882800" cy="47517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5188340"/>
            <a:ext cx="2520280" cy="5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79200"/>
            <a:ext cx="10882800" cy="44211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980728"/>
            <a:ext cx="3035631" cy="9361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464234"/>
            <a:ext cx="30356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79200"/>
            <a:ext cx="10882800" cy="50446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46" y="979200"/>
            <a:ext cx="4893348" cy="5516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5472150"/>
            <a:ext cx="6022354" cy="5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64807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ko-KR" altLang="en-US" sz="1600" b="1" dirty="0" smtClean="0">
                <a:latin typeface="+mn-ea"/>
              </a:rPr>
              <a:t>개별활동 </a:t>
            </a:r>
            <a:r>
              <a:rPr lang="en-US" altLang="ko-KR" sz="1600" b="1" dirty="0" smtClean="0">
                <a:latin typeface="+mn-ea"/>
              </a:rPr>
              <a:t>[</a:t>
            </a:r>
            <a:r>
              <a:rPr lang="ko-KR" altLang="en-US" sz="1600" b="1" dirty="0" smtClean="0">
                <a:latin typeface="+mn-ea"/>
              </a:rPr>
              <a:t>활동 </a:t>
            </a:r>
            <a:r>
              <a:rPr lang="en-US" altLang="ko-KR" sz="1600" b="1" dirty="0">
                <a:latin typeface="+mn-ea"/>
              </a:rPr>
              <a:t>2</a:t>
            </a:r>
            <a:r>
              <a:rPr lang="en-US" altLang="ko-KR" sz="1600" b="1" dirty="0" smtClean="0">
                <a:latin typeface="+mn-ea"/>
              </a:rPr>
              <a:t>] </a:t>
            </a:r>
            <a:r>
              <a:rPr lang="ko-KR" altLang="en-US" sz="1600" b="1" dirty="0" smtClean="0">
                <a:latin typeface="+mn-ea"/>
              </a:rPr>
              <a:t>피해자의 팔뚝에 남은 </a:t>
            </a:r>
            <a:r>
              <a:rPr lang="ko-KR" altLang="en-US" sz="1600" b="1" dirty="0" err="1" smtClean="0">
                <a:latin typeface="+mn-ea"/>
              </a:rPr>
              <a:t>치흔을</a:t>
            </a:r>
            <a:r>
              <a:rPr lang="ko-KR" altLang="en-US" sz="1600" b="1" dirty="0" smtClean="0">
                <a:latin typeface="+mn-ea"/>
              </a:rPr>
              <a:t> 채취하자</a:t>
            </a:r>
            <a:r>
              <a:rPr lang="en-US" altLang="ko-KR" sz="1600" b="1" dirty="0" smtClean="0">
                <a:latin typeface="+mn-ea"/>
              </a:rPr>
              <a:t>! </a:t>
            </a:r>
            <a:r>
              <a:rPr lang="ko-KR" altLang="en-US" sz="1600" dirty="0" smtClean="0">
                <a:latin typeface="+mn-ea"/>
              </a:rPr>
              <a:t>  </a:t>
            </a:r>
            <a:endParaRPr lang="en-US" altLang="ko-KR" sz="1600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9" y="1046936"/>
            <a:ext cx="504056" cy="5125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772816"/>
            <a:ext cx="10882800" cy="416607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19" y="1772816"/>
            <a:ext cx="5636113" cy="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64807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[</a:t>
            </a:r>
            <a:r>
              <a:rPr lang="ko-KR" altLang="en-US" sz="2000" b="1" dirty="0" smtClean="0">
                <a:latin typeface="+mn-ea"/>
              </a:rPr>
              <a:t>활동 </a:t>
            </a:r>
            <a:r>
              <a:rPr lang="en-US" altLang="ko-KR" sz="2000" b="1" dirty="0" smtClean="0">
                <a:latin typeface="+mn-ea"/>
              </a:rPr>
              <a:t>3] </a:t>
            </a:r>
            <a:r>
              <a:rPr lang="ko-KR" altLang="en-US" sz="2000" b="1" dirty="0" smtClean="0">
                <a:latin typeface="+mn-ea"/>
              </a:rPr>
              <a:t>용의자들의 </a:t>
            </a:r>
            <a:r>
              <a:rPr lang="ko-KR" altLang="en-US" sz="2000" b="1" dirty="0" err="1" smtClean="0">
                <a:latin typeface="+mn-ea"/>
              </a:rPr>
              <a:t>치본과</a:t>
            </a:r>
            <a:r>
              <a:rPr lang="ko-KR" altLang="en-US" sz="2000" b="1" dirty="0" smtClean="0">
                <a:latin typeface="+mn-ea"/>
              </a:rPr>
              <a:t> 팔뚝에 난 </a:t>
            </a:r>
            <a:r>
              <a:rPr lang="ko-KR" altLang="en-US" sz="2000" b="1" dirty="0" err="1" smtClean="0">
                <a:latin typeface="+mn-ea"/>
              </a:rPr>
              <a:t>치흔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치아의 흔적</a:t>
            </a:r>
            <a:r>
              <a:rPr lang="en-US" altLang="ko-KR" sz="2000" b="1" dirty="0" smtClean="0">
                <a:latin typeface="+mn-ea"/>
              </a:rPr>
              <a:t>=</a:t>
            </a:r>
            <a:r>
              <a:rPr lang="ko-KR" altLang="en-US" sz="2000" b="1" dirty="0" smtClean="0">
                <a:latin typeface="+mn-ea"/>
              </a:rPr>
              <a:t>잇자국</a:t>
            </a:r>
            <a:r>
              <a:rPr lang="en-US" altLang="ko-KR" sz="2000" b="1" dirty="0" smtClean="0">
                <a:latin typeface="+mn-ea"/>
              </a:rPr>
              <a:t>)</a:t>
            </a:r>
            <a:r>
              <a:rPr lang="ko-KR" altLang="en-US" sz="2000" b="1" dirty="0" smtClean="0">
                <a:latin typeface="+mn-ea"/>
              </a:rPr>
              <a:t>을 비교하여 범인을 찾아라</a:t>
            </a:r>
            <a:r>
              <a:rPr lang="en-US" altLang="ko-KR" sz="2000" b="1" dirty="0" smtClean="0">
                <a:latin typeface="+mn-ea"/>
              </a:rPr>
              <a:t>! </a:t>
            </a:r>
            <a:endParaRPr lang="en-US" altLang="ko-KR" sz="2000" dirty="0" smtClean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84000" y="1772816"/>
            <a:ext cx="10882800" cy="208823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수사요원 여러분은 용의자들의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치본을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자세히 관찰하고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피해자 팔뚝의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치흔에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치본을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가져다 대어봅시다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범인은 누구라고 생각하십니까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가장 유력한 용의자를 찾았다면 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CSI 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과학수사카드의 빈칸을 채워 완성합니다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1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7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67987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882800" cy="10816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err="1" smtClean="0">
                <a:latin typeface="+mn-ea"/>
              </a:rPr>
              <a:t>알지네이트를</a:t>
            </a:r>
            <a:r>
              <a:rPr lang="ko-KR" altLang="en-US" b="1" dirty="0" smtClean="0">
                <a:latin typeface="+mn-ea"/>
              </a:rPr>
              <a:t> 물에 섞기 시작하면 </a:t>
            </a:r>
            <a:r>
              <a:rPr lang="en-US" altLang="ko-KR" b="1" dirty="0" smtClean="0">
                <a:latin typeface="+mn-ea"/>
              </a:rPr>
              <a:t>1</a:t>
            </a:r>
            <a:r>
              <a:rPr lang="ko-KR" altLang="en-US" b="1" dirty="0" smtClean="0">
                <a:latin typeface="+mn-ea"/>
              </a:rPr>
              <a:t>분 이내에 굳기 시작하므로 빠르게 섞어줍니다</a:t>
            </a:r>
            <a:r>
              <a:rPr lang="en-US" altLang="ko-KR" b="1" dirty="0" smtClean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err="1" smtClean="0">
                <a:latin typeface="+mn-ea"/>
              </a:rPr>
              <a:t>치아틀을</a:t>
            </a:r>
            <a:r>
              <a:rPr lang="ko-KR" altLang="en-US" b="1" dirty="0" smtClean="0">
                <a:latin typeface="+mn-ea"/>
              </a:rPr>
              <a:t> 만들 때에는 윗니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아랫니를 따로 작업해야 편리합니다</a:t>
            </a:r>
            <a:r>
              <a:rPr lang="en-US" altLang="ko-KR" b="1" dirty="0" smtClean="0">
                <a:latin typeface="+mn-ea"/>
              </a:rPr>
              <a:t>.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10292" y="2272869"/>
            <a:ext cx="367987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4000" y="2920318"/>
            <a:ext cx="10882800" cy="144478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우리 몸에서 치아가 하는 일을 생각나는 대로 적어봅시다</a:t>
            </a:r>
            <a:r>
              <a:rPr lang="en-US" altLang="ko-KR" b="1" dirty="0" smtClean="0">
                <a:latin typeface="+mn-ea"/>
              </a:rPr>
              <a:t>.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84000" y="4509120"/>
            <a:ext cx="10882800" cy="2169494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2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다음 문장이 옳으면 </a:t>
            </a:r>
            <a:r>
              <a:rPr lang="en-US" altLang="ko-KR" b="1" dirty="0" smtClean="0">
                <a:latin typeface="+mn-ea"/>
              </a:rPr>
              <a:t>O, </a:t>
            </a:r>
            <a:r>
              <a:rPr lang="ko-KR" altLang="en-US" b="1" dirty="0" smtClean="0">
                <a:latin typeface="+mn-ea"/>
              </a:rPr>
              <a:t>틀리면 </a:t>
            </a:r>
            <a:r>
              <a:rPr lang="en-US" altLang="ko-KR" b="1" dirty="0" smtClean="0">
                <a:latin typeface="+mn-ea"/>
              </a:rPr>
              <a:t>X </a:t>
            </a:r>
            <a:r>
              <a:rPr lang="ko-KR" altLang="en-US" b="1" dirty="0" smtClean="0">
                <a:latin typeface="+mn-ea"/>
              </a:rPr>
              <a:t>표시하세요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치아로 사람의 나이나 버릇 까지는 알 수 없다</a:t>
            </a:r>
            <a:r>
              <a:rPr lang="en-US" altLang="ko-KR" sz="1600" b="1" dirty="0" smtClean="0">
                <a:latin typeface="+mn-ea"/>
              </a:rPr>
              <a:t>.   (  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치과 진료 기록으로 신원을 확인할 수 있다</a:t>
            </a:r>
            <a:r>
              <a:rPr lang="en-US" altLang="ko-KR" sz="1600" b="1" dirty="0" smtClean="0">
                <a:latin typeface="+mn-ea"/>
              </a:rPr>
              <a:t>.   (  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치아는 불 속에서도 잘 타지 않으므로 신원을 확인하는데 중요한 자료이다</a:t>
            </a:r>
            <a:r>
              <a:rPr lang="en-US" altLang="ko-KR" sz="1600" b="1" dirty="0" smtClean="0">
                <a:latin typeface="+mn-ea"/>
              </a:rPr>
              <a:t>.   (   )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+mn-ea"/>
              </a:rPr>
              <a:t>치아는 땅 속에서는 잘 썩어 없어지기 쉽다</a:t>
            </a:r>
            <a:r>
              <a:rPr lang="en-US" altLang="ko-KR" sz="1600" b="1" dirty="0" smtClean="0">
                <a:latin typeface="+mn-ea"/>
              </a:rPr>
              <a:t>.   (   ) </a:t>
            </a:r>
          </a:p>
        </p:txBody>
      </p:sp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치아의 특징을 이용한 과학수사에 대해 이해하고</a:t>
            </a:r>
            <a:r>
              <a:rPr lang="en-US" altLang="ko-KR" sz="2400" dirty="0" smtClean="0">
                <a:latin typeface="+mn-ea"/>
              </a:rPr>
              <a:t>, CSI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과학수사대가 되어 석고로 </a:t>
            </a:r>
            <a:r>
              <a:rPr lang="ko-KR" altLang="en-US" sz="2400" dirty="0" err="1" smtClean="0">
                <a:latin typeface="+mn-ea"/>
              </a:rPr>
              <a:t>치본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ko-KR" altLang="en-US" sz="2400" dirty="0" smtClean="0">
                <a:latin typeface="+mn-ea"/>
              </a:rPr>
              <a:t>치아 모형</a:t>
            </a:r>
            <a:r>
              <a:rPr lang="en-US" altLang="ko-KR" sz="2400" dirty="0" smtClean="0">
                <a:latin typeface="+mn-ea"/>
              </a:rPr>
              <a:t>)</a:t>
            </a:r>
            <a:r>
              <a:rPr lang="ko-KR" altLang="en-US" sz="2400" dirty="0" smtClean="0">
                <a:latin typeface="+mn-ea"/>
              </a:rPr>
              <a:t>을 직접 떠서 비교하여 범인을 찾아봅시다</a:t>
            </a:r>
            <a:r>
              <a:rPr lang="en-US" altLang="ko-KR" sz="2400" dirty="0" smtClean="0">
                <a:latin typeface="+mn-ea"/>
              </a:rPr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462549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14908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/>
              <a:t>알지네이트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석고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종이컵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계량컵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지퍼봉투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나무스틱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대</a:t>
            </a:r>
            <a:r>
              <a:rPr lang="en-US" altLang="ko-KR" sz="2000" dirty="0" smtClean="0"/>
              <a:t>), </a:t>
            </a:r>
            <a:r>
              <a:rPr lang="ko-KR" altLang="en-US" sz="2000" dirty="0" err="1" smtClean="0"/>
              <a:t>나무스틱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소</a:t>
            </a:r>
            <a:r>
              <a:rPr lang="en-US" altLang="ko-KR" sz="2000" dirty="0" smtClean="0"/>
              <a:t>), CSI </a:t>
            </a:r>
            <a:r>
              <a:rPr lang="ko-KR" altLang="en-US" sz="2000" dirty="0" smtClean="0"/>
              <a:t>과학수사대도안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채취용 투명 스티커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보관용 종이상자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종이장식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 ***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유성펜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휴지나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물티슈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전자저울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21822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3140968"/>
            <a:ext cx="4676775" cy="3905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548" y="3132926"/>
            <a:ext cx="6459252" cy="3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88641"/>
            <a:ext cx="10882800" cy="66036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2" y="188641"/>
            <a:ext cx="4086834" cy="3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463675"/>
            <a:ext cx="10882800" cy="17268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167035"/>
            <a:ext cx="10882800" cy="34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1"/>
            <a:ext cx="3251760" cy="505583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latin typeface="+mn-ea"/>
              </a:rPr>
              <a:t>치흔</a:t>
            </a:r>
            <a:r>
              <a:rPr lang="ko-KR" altLang="en-US" sz="1600" b="1" dirty="0" smtClean="0">
                <a:latin typeface="+mn-ea"/>
              </a:rPr>
              <a:t> 준비하기           조별활동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  </a:t>
            </a:r>
            <a:endParaRPr lang="en-US" altLang="ko-KR" sz="2400" dirty="0" smtClean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001898"/>
            <a:ext cx="504056" cy="4828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1" y="1628800"/>
            <a:ext cx="10882800" cy="38386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5043609"/>
            <a:ext cx="3481324" cy="4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7717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980728"/>
            <a:ext cx="2088232" cy="3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3745944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어두운 골목길에서 범행을 저지르고 나오던 범인과 격투가 벌어졌습니다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격투 끝에 범인은 도망갔으나 피해자의 팔뚝에는 싸움 중 범인에게 물린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치흔이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 선명합니다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수사요원 여러분은 지목된 용의자들 치아특징을 파악하기 위해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치본을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 떠서 비교하여 유력한 용의자를 찾아 내십시오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또한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피해자 팔뚝에 남은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치흔을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 채취하여 증거자료로 보관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해야합니다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39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64807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en-US" altLang="ko-KR" sz="1600" b="1" dirty="0" smtClean="0">
                <a:latin typeface="+mn-ea"/>
              </a:rPr>
              <a:t>[</a:t>
            </a:r>
            <a:r>
              <a:rPr lang="ko-KR" altLang="en-US" sz="1600" b="1" dirty="0" smtClean="0">
                <a:latin typeface="+mn-ea"/>
              </a:rPr>
              <a:t>조별활동</a:t>
            </a:r>
            <a:r>
              <a:rPr lang="en-US" altLang="ko-KR" sz="1600" b="1" dirty="0" smtClean="0">
                <a:latin typeface="+mn-ea"/>
              </a:rPr>
              <a:t>]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</a:t>
            </a:r>
            <a:r>
              <a:rPr lang="ko-KR" altLang="en-US" sz="1600" b="1" dirty="0" smtClean="0">
                <a:latin typeface="+mn-ea"/>
              </a:rPr>
              <a:t>인</a:t>
            </a:r>
            <a:r>
              <a:rPr lang="en-US" altLang="ko-KR" sz="1600" b="1" dirty="0" smtClean="0">
                <a:latin typeface="+mn-ea"/>
              </a:rPr>
              <a:t>1</a:t>
            </a:r>
            <a:r>
              <a:rPr lang="ko-KR" altLang="en-US" sz="1600" b="1" dirty="0" smtClean="0">
                <a:latin typeface="+mn-ea"/>
              </a:rPr>
              <a:t>조 </a:t>
            </a:r>
            <a:r>
              <a:rPr lang="en-US" altLang="ko-KR" sz="1600" b="1" dirty="0" smtClean="0">
                <a:latin typeface="+mn-ea"/>
              </a:rPr>
              <a:t>[</a:t>
            </a:r>
            <a:r>
              <a:rPr lang="ko-KR" altLang="en-US" sz="1600" b="1" dirty="0" smtClean="0">
                <a:latin typeface="+mn-ea"/>
              </a:rPr>
              <a:t>활동 </a:t>
            </a:r>
            <a:r>
              <a:rPr lang="en-US" altLang="ko-KR" sz="1600" b="1" dirty="0" smtClean="0">
                <a:latin typeface="+mn-ea"/>
              </a:rPr>
              <a:t>1] CSI </a:t>
            </a:r>
            <a:r>
              <a:rPr lang="ko-KR" altLang="en-US" sz="1600" b="1" dirty="0" smtClean="0">
                <a:latin typeface="+mn-ea"/>
              </a:rPr>
              <a:t>과학수사대가 되어 용의자들의 </a:t>
            </a:r>
            <a:r>
              <a:rPr lang="ko-KR" altLang="en-US" sz="1600" b="1" dirty="0" err="1" smtClean="0">
                <a:latin typeface="+mn-ea"/>
              </a:rPr>
              <a:t>치본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치아모형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을 만들자</a:t>
            </a:r>
            <a:r>
              <a:rPr lang="en-US" altLang="ko-KR" sz="1600" b="1" dirty="0" smtClean="0">
                <a:latin typeface="+mn-ea"/>
              </a:rPr>
              <a:t>!</a:t>
            </a:r>
            <a:r>
              <a:rPr lang="ko-KR" altLang="en-US" sz="1600" dirty="0" smtClean="0">
                <a:latin typeface="+mn-ea"/>
              </a:rPr>
              <a:t>  </a:t>
            </a:r>
            <a:endParaRPr lang="en-US" altLang="ko-KR" sz="1600" dirty="0" smtClean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" y="1034155"/>
            <a:ext cx="452444" cy="53816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775583"/>
            <a:ext cx="10882800" cy="43455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3" y="5552376"/>
            <a:ext cx="2676525" cy="5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3471</TotalTime>
  <Words>336</Words>
  <Application>Microsoft Office PowerPoint</Application>
  <PresentationFormat>와이드스크린</PresentationFormat>
  <Paragraphs>47</Paragraphs>
  <Slides>19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107</cp:revision>
  <dcterms:created xsi:type="dcterms:W3CDTF">2020-01-07T08:23:28Z</dcterms:created>
  <dcterms:modified xsi:type="dcterms:W3CDTF">2020-01-20T04:35:41Z</dcterms:modified>
</cp:coreProperties>
</file>