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61" r:id="rId6"/>
    <p:sldId id="259" r:id="rId7"/>
    <p:sldId id="291" r:id="rId8"/>
    <p:sldId id="301" r:id="rId9"/>
    <p:sldId id="293" r:id="rId10"/>
    <p:sldId id="294" r:id="rId11"/>
    <p:sldId id="302" r:id="rId12"/>
    <p:sldId id="303" r:id="rId13"/>
    <p:sldId id="297" r:id="rId14"/>
    <p:sldId id="298" r:id="rId15"/>
    <p:sldId id="277" r:id="rId16"/>
    <p:sldId id="300" r:id="rId17"/>
    <p:sldId id="28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>
      <p:cViewPr varScale="1">
        <p:scale>
          <a:sx n="101" d="100"/>
          <a:sy n="101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07502" y="2743200"/>
            <a:ext cx="8658808" cy="25083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>
                <a:effectLst/>
              </a:rPr>
              <a:t>유전자 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</a:t>
            </a:r>
            <a:r>
              <a:rPr lang="ko-KR" altLang="en-US" sz="6000" b="1" dirty="0">
                <a:effectLst/>
              </a:rPr>
              <a:t>친자확인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58125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3.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부모님 유전자 사이의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자녀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칸에 가위로 잘라낸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각 아이들의 유전자형을 놓고 부모의 유전자와 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비교해 봅니다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표시된 화살표 방향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유전자 이동방향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에 유의하면서 비교합니다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부모님의 유전자와 자녀의 유전자 중 겹치는 부분을 찾아냅니다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아버지와 일치하는 부분은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파란펜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어머니와 일치하는 부분은 </a:t>
            </a:r>
            <a:endParaRPr lang="en-US" altLang="ko-KR" sz="16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빨간펜으로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표시하면 찾기가 수월합니다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  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4.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모와 자녀의 유전자가 확실한 경우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그자리에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                                     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[CSI</a:t>
            </a:r>
            <a:r>
              <a:rPr lang="ko-KR" altLang="en-US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과학수사대 카드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유전자형 뒷면의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보호지를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떼어내고 잘 붙여 완성합니다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또한 그 오른쪽 빈 칸에 해당 아이의 사진을 붙입니다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98" y="1844824"/>
            <a:ext cx="525920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58125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+mn-ea"/>
              </a:rPr>
              <a:t>5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부모를 찾을 수 없는 아이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자녀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가 있습니까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?      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누구입니까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6.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과학수사대 카드의 보고서 </a:t>
            </a:r>
            <a:r>
              <a:rPr lang="ko-KR" altLang="en-US" sz="1700" dirty="0" err="1" smtClean="0">
                <a:solidFill>
                  <a:schemeClr val="bg1"/>
                </a:solidFill>
                <a:latin typeface="+mn-ea"/>
              </a:rPr>
              <a:t>란에</a:t>
            </a:r>
            <a:r>
              <a:rPr lang="ko-KR" altLang="en-US" sz="17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가족을 찾은 아이의 </a:t>
            </a: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기입하고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700" dirty="0" err="1" smtClean="0">
                <a:solidFill>
                  <a:schemeClr val="bg1"/>
                </a:solidFill>
                <a:latin typeface="+mn-ea"/>
              </a:rPr>
              <a:t>요원란에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 이름과 서명합니다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7.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과학수사대 카드에 붙은</a:t>
            </a:r>
            <a:r>
              <a:rPr lang="en-US" altLang="ko-KR" sz="17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[ </a:t>
            </a:r>
            <a:r>
              <a:rPr lang="ko-KR" altLang="en-US" sz="1700" dirty="0" err="1" smtClean="0">
                <a:solidFill>
                  <a:schemeClr val="bg1"/>
                </a:solidFill>
                <a:latin typeface="+mn-ea"/>
              </a:rPr>
              <a:t>명예요원증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]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을 뜯고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이름과</a:t>
            </a: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코드 네임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별명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을 써서 완성합니다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700" b="1" dirty="0">
                <a:solidFill>
                  <a:schemeClr val="bg1"/>
                </a:solidFill>
                <a:latin typeface="+mn-ea"/>
                <a:ea typeface="210 하얀분필 L" panose="02020603020101020101" pitchFamily="18" charset="-127"/>
              </a:rPr>
              <a:t> </a:t>
            </a:r>
            <a:r>
              <a:rPr lang="en-US" altLang="ko-KR" sz="1700" b="1" dirty="0" smtClean="0">
                <a:solidFill>
                  <a:schemeClr val="bg1"/>
                </a:solidFill>
                <a:latin typeface="+mn-ea"/>
                <a:ea typeface="210 하얀분필 L" panose="02020603020101020101" pitchFamily="18" charset="-127"/>
              </a:rPr>
              <a:t>                                                                                                       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[</a:t>
            </a: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CSI</a:t>
            </a:r>
            <a:r>
              <a:rPr lang="ko-KR" altLang="en-US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과학수사대 카드</a:t>
            </a: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]</a:t>
            </a:r>
            <a:endParaRPr lang="en-US" altLang="ko-KR" sz="17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28798" y="1484784"/>
            <a:ext cx="5007762" cy="108012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7464152" y="3070488"/>
            <a:ext cx="3672408" cy="2806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CSI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과학수사대 유전자 감식반에서는 친자 </a:t>
            </a:r>
            <a:r>
              <a:rPr lang="ko-KR" altLang="en-US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감식법을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통하여 가족을 찾기 원하는 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6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명의 해외입양아 중            명의 가족을 찾았기에 보고합니다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요원 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:               (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서명</a:t>
            </a:r>
            <a:r>
              <a:rPr lang="en-US" altLang="ko-KR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endParaRPr lang="ko-KR" altLang="en-US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796300" y="4389226"/>
            <a:ext cx="504056" cy="216024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9696400" y="5517232"/>
            <a:ext cx="648072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cxnSp>
        <p:nvCxnSpPr>
          <p:cNvPr id="12" name="직선 연결선 11"/>
          <p:cNvCxnSpPr/>
          <p:nvPr/>
        </p:nvCxnSpPr>
        <p:spPr>
          <a:xfrm>
            <a:off x="7176120" y="3272755"/>
            <a:ext cx="0" cy="28083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7176120" y="6081067"/>
            <a:ext cx="41764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23925"/>
            <a:ext cx="10882800" cy="142495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smtClean="0"/>
              <a:t>4 </a:t>
            </a:r>
            <a:r>
              <a:rPr lang="ko-KR" altLang="en-US" sz="2300" dirty="0" smtClean="0"/>
              <a:t>가족의 자녀가 모두 확실해졌을 때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스티커 </a:t>
            </a:r>
            <a:r>
              <a:rPr lang="ko-KR" altLang="en-US" sz="2300" dirty="0" err="1" smtClean="0"/>
              <a:t>보호지를</a:t>
            </a:r>
            <a:r>
              <a:rPr lang="ko-KR" altLang="en-US" sz="2300" dirty="0" smtClean="0"/>
              <a:t> 제거하고 붙입니다</a:t>
            </a:r>
            <a:r>
              <a:rPr lang="en-US" altLang="ko-KR" sz="2300" dirty="0" smtClean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300" dirty="0" smtClean="0"/>
              <a:t>유전자형을 비교할 때 화살표 방향</a:t>
            </a:r>
            <a:r>
              <a:rPr lang="en-US" altLang="ko-KR" sz="2300" dirty="0" smtClean="0"/>
              <a:t>(</a:t>
            </a:r>
            <a:r>
              <a:rPr lang="ko-KR" altLang="en-US" sz="2300" dirty="0" smtClean="0"/>
              <a:t>유전자 이동방향</a:t>
            </a:r>
            <a:r>
              <a:rPr lang="en-US" altLang="ko-KR" sz="2300" dirty="0" smtClean="0"/>
              <a:t>)</a:t>
            </a:r>
            <a:r>
              <a:rPr lang="ko-KR" altLang="en-US" sz="2300" dirty="0" smtClean="0"/>
              <a:t>에 유의하여 비교합니다</a:t>
            </a:r>
            <a:r>
              <a:rPr lang="en-US" altLang="ko-KR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28800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3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+mj-ea"/>
                <a:ea typeface="+mj-ea"/>
              </a:rPr>
              <a:t>다음문장이 옳으면 </a:t>
            </a:r>
            <a:r>
              <a:rPr lang="en-US" altLang="ko-KR" sz="2300" dirty="0" smtClean="0">
                <a:latin typeface="+mj-ea"/>
                <a:ea typeface="+mj-ea"/>
              </a:rPr>
              <a:t>O, </a:t>
            </a:r>
            <a:r>
              <a:rPr lang="ko-KR" altLang="en-US" sz="2300" dirty="0" smtClean="0">
                <a:latin typeface="+mj-ea"/>
                <a:ea typeface="+mj-ea"/>
              </a:rPr>
              <a:t>틀리면 </a:t>
            </a:r>
            <a:r>
              <a:rPr lang="en-US" altLang="ko-KR" sz="2300" dirty="0" smtClean="0">
                <a:latin typeface="+mj-ea"/>
                <a:ea typeface="+mj-ea"/>
              </a:rPr>
              <a:t>X </a:t>
            </a:r>
            <a:r>
              <a:rPr lang="ko-KR" altLang="en-US" sz="2300" dirty="0" smtClean="0">
                <a:latin typeface="+mj-ea"/>
                <a:ea typeface="+mj-ea"/>
              </a:rPr>
              <a:t>표시하세요</a:t>
            </a:r>
            <a:r>
              <a:rPr lang="en-US" altLang="ko-KR" sz="2300" dirty="0" smtClean="0">
                <a:latin typeface="+mj-ea"/>
                <a:ea typeface="+mj-ea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유전자는 몸에서 떨어져 나온 발톱에서도 찾을 수 있다</a:t>
            </a:r>
            <a:r>
              <a:rPr lang="en-US" altLang="ko-KR" dirty="0" smtClean="0"/>
              <a:t>.  (   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어머니의 뱃속에서 태어난 자녀는 어머니와 유전자형이 똑같다</a:t>
            </a:r>
            <a:r>
              <a:rPr lang="en-US" altLang="ko-KR" dirty="0" smtClean="0"/>
              <a:t>.  (   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일란성 쌍둥이는 자란 환경이 달라도 유전자형은 똑같다</a:t>
            </a:r>
            <a:r>
              <a:rPr lang="en-US" altLang="ko-KR" dirty="0" smtClean="0"/>
              <a:t>.  (   )</a:t>
            </a:r>
            <a:endParaRPr lang="en-US" altLang="ko-KR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3645024"/>
            <a:ext cx="10882800" cy="22322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300" dirty="0" smtClean="0"/>
              <a:t>이러한 유전자 감식으로 응용할 수 있는 각종 사건의 예를 들어봅시다</a:t>
            </a:r>
            <a:r>
              <a:rPr lang="en-US" altLang="ko-KR" sz="2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 </a:t>
            </a:r>
            <a:r>
              <a:rPr lang="ko-KR" altLang="en-US" sz="2300" dirty="0" smtClean="0"/>
              <a:t> </a:t>
            </a:r>
            <a:endParaRPr lang="en-US" altLang="ko-KR" sz="23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296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28800"/>
            <a:ext cx="10882800" cy="50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28800"/>
            <a:ext cx="10882800" cy="48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288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유전자 분석 방법에 대하여 알아보고 </a:t>
            </a:r>
            <a:r>
              <a:rPr lang="en-US" altLang="ko-KR" sz="2400" dirty="0" smtClean="0"/>
              <a:t>CSI </a:t>
            </a:r>
            <a:r>
              <a:rPr lang="ko-KR" altLang="en-US" sz="2400" dirty="0" smtClean="0"/>
              <a:t>과학수사대가 되어 친자확인을 통해 입양아들의 부모님을 찾아줍시다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08926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109933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CSI </a:t>
            </a:r>
            <a:r>
              <a:rPr lang="ko-KR" altLang="en-US" sz="2400" dirty="0" smtClean="0">
                <a:latin typeface="+mn-ea"/>
              </a:rPr>
              <a:t>과학수사대 도안</a:t>
            </a:r>
            <a:r>
              <a:rPr lang="en-US" altLang="ko-KR" sz="2400" dirty="0" smtClean="0">
                <a:latin typeface="+mn-ea"/>
              </a:rPr>
              <a:t>,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신상카드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유전자형 스티커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***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필기도구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가위 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28114"/>
            <a:ext cx="10882800" cy="588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597183"/>
            <a:ext cx="10882800" cy="56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28800"/>
            <a:ext cx="10882800" cy="408437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+mj-ea"/>
                <a:ea typeface="+mj-ea"/>
              </a:rPr>
              <a:t>20</a:t>
            </a:r>
            <a:r>
              <a:rPr lang="ko-KR" altLang="en-US" sz="2400" b="1" dirty="0" smtClean="0">
                <a:latin typeface="+mj-ea"/>
                <a:ea typeface="+mj-ea"/>
              </a:rPr>
              <a:t>년 전 해외로 입양된 아이들 </a:t>
            </a:r>
            <a:r>
              <a:rPr lang="en-US" altLang="ko-KR" sz="2400" b="1" dirty="0" smtClean="0">
                <a:latin typeface="+mj-ea"/>
                <a:ea typeface="+mj-ea"/>
              </a:rPr>
              <a:t>6</a:t>
            </a:r>
            <a:r>
              <a:rPr lang="ko-KR" altLang="en-US" sz="2400" b="1" dirty="0" smtClean="0">
                <a:latin typeface="+mj-ea"/>
                <a:ea typeface="+mj-ea"/>
              </a:rPr>
              <a:t>명의 사건 의뢰</a:t>
            </a:r>
            <a:r>
              <a:rPr lang="en-US" altLang="ko-KR" sz="2400" b="1" dirty="0" smtClean="0">
                <a:latin typeface="+mj-ea"/>
                <a:ea typeface="+mj-ea"/>
              </a:rPr>
              <a:t>!!</a:t>
            </a:r>
            <a:br>
              <a:rPr lang="en-US" altLang="ko-KR" sz="2400" b="1" dirty="0" smtClean="0">
                <a:latin typeface="+mj-ea"/>
                <a:ea typeface="+mj-ea"/>
              </a:rPr>
            </a:b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ko-KR" altLang="en-US" sz="1700" dirty="0" smtClean="0">
                <a:latin typeface="+mn-ea"/>
              </a:rPr>
              <a:t>십여 년 전 약 </a:t>
            </a:r>
            <a:r>
              <a:rPr lang="en-US" altLang="ko-KR" sz="1700" dirty="0" smtClean="0">
                <a:latin typeface="+mn-ea"/>
              </a:rPr>
              <a:t>1~2</a:t>
            </a:r>
            <a:r>
              <a:rPr lang="ko-KR" altLang="en-US" sz="1700" dirty="0" smtClean="0">
                <a:latin typeface="+mn-ea"/>
              </a:rPr>
              <a:t>살에 해외로 입양된 아이들 </a:t>
            </a:r>
            <a:r>
              <a:rPr lang="en-US" altLang="ko-KR" sz="1700" dirty="0" smtClean="0">
                <a:latin typeface="+mn-ea"/>
              </a:rPr>
              <a:t>6</a:t>
            </a:r>
            <a:r>
              <a:rPr lang="ko-KR" altLang="en-US" sz="1700" dirty="0" smtClean="0">
                <a:latin typeface="+mn-ea"/>
              </a:rPr>
              <a:t>명이 모여 부모를 찾아달라는 사건을 의뢰해왔습니다</a:t>
            </a:r>
            <a:r>
              <a:rPr lang="en-US" altLang="ko-KR" sz="1700" dirty="0" smtClean="0">
                <a:latin typeface="+mn-ea"/>
              </a:rPr>
              <a:t>.</a:t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700" dirty="0" smtClean="0">
                <a:latin typeface="+mn-ea"/>
              </a:rPr>
              <a:t>6</a:t>
            </a:r>
            <a:r>
              <a:rPr lang="ko-KR" altLang="en-US" sz="1700" dirty="0" smtClean="0">
                <a:latin typeface="+mn-ea"/>
              </a:rPr>
              <a:t>명 모두 본인의 사진이 든 신상카드와 함께 머리카락 샘플을 모아 국제 우편으로 보내왔고 </a:t>
            </a:r>
            <a:r>
              <a:rPr lang="en-US" altLang="ko-KR" sz="1700" dirty="0" smtClean="0">
                <a:latin typeface="+mn-ea"/>
              </a:rPr>
              <a:t>CSI </a:t>
            </a:r>
            <a:r>
              <a:rPr lang="ko-KR" altLang="en-US" sz="1700" dirty="0" smtClean="0">
                <a:latin typeface="+mn-ea"/>
              </a:rPr>
              <a:t>과학수사대로 전달 되었습니다</a:t>
            </a:r>
            <a:r>
              <a:rPr lang="en-US" altLang="ko-KR" sz="1700" dirty="0" smtClean="0">
                <a:latin typeface="+mn-ea"/>
              </a:rPr>
              <a:t>. </a:t>
            </a:r>
            <a:br>
              <a:rPr lang="en-US" altLang="ko-KR" sz="1700" dirty="0" smtClean="0">
                <a:latin typeface="+mn-ea"/>
              </a:rPr>
            </a:br>
            <a:r>
              <a:rPr lang="ko-KR" altLang="en-US" sz="1700" dirty="0" smtClean="0">
                <a:latin typeface="+mn-ea"/>
              </a:rPr>
              <a:t>이에 수사대에서는 그 당시 사정이 어려워 국내에서 해외로 입양을 보냈지만 현재는 아이를 간절히 찾고 있는 부모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쌍의 정보를 확보한 상태입니다</a:t>
            </a:r>
            <a:r>
              <a:rPr lang="en-US" altLang="ko-KR" sz="1700" dirty="0" smtClean="0">
                <a:latin typeface="+mn-ea"/>
              </a:rPr>
              <a:t>. </a:t>
            </a:r>
            <a:br>
              <a:rPr lang="en-US" altLang="ko-KR" sz="1700" dirty="0" smtClean="0">
                <a:latin typeface="+mn-ea"/>
              </a:rPr>
            </a:br>
            <a:r>
              <a:rPr lang="ko-KR" altLang="en-US" sz="1700" dirty="0" smtClean="0">
                <a:latin typeface="+mn-ea"/>
              </a:rPr>
              <a:t>아이들의 신상카드를 살펴보고 어떻게 하면 부모를 찾을 수 있는지 수사요원들과 논의해봅시다</a:t>
            </a:r>
            <a:r>
              <a:rPr lang="en-US" altLang="ko-KR" sz="1700" dirty="0" smtClean="0">
                <a:latin typeface="+mn-ea"/>
              </a:rPr>
              <a:t>. </a:t>
            </a:r>
            <a:endParaRPr lang="en-US" altLang="ko-KR" sz="17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8125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제공받은 </a:t>
            </a:r>
            <a:r>
              <a:rPr lang="en-US" altLang="ko-KR" dirty="0" smtClean="0">
                <a:latin typeface="+mn-ea"/>
              </a:rPr>
              <a:t>6</a:t>
            </a:r>
            <a:r>
              <a:rPr lang="ko-KR" altLang="en-US" dirty="0" smtClean="0">
                <a:latin typeface="+mn-ea"/>
              </a:rPr>
              <a:t>명의 아이들의 </a:t>
            </a:r>
            <a:r>
              <a:rPr lang="en-US" altLang="ko-KR" dirty="0" smtClean="0">
                <a:solidFill>
                  <a:srgbClr val="00B050"/>
                </a:solidFill>
                <a:latin typeface="+mn-ea"/>
              </a:rPr>
              <a:t>[</a:t>
            </a:r>
            <a:r>
              <a:rPr lang="ko-KR" altLang="en-US" dirty="0" smtClean="0">
                <a:solidFill>
                  <a:srgbClr val="00B050"/>
                </a:solidFill>
                <a:latin typeface="+mn-ea"/>
              </a:rPr>
              <a:t>신상카드</a:t>
            </a:r>
            <a:r>
              <a:rPr lang="en-US" altLang="ko-KR" dirty="0" smtClean="0">
                <a:solidFill>
                  <a:srgbClr val="00B050"/>
                </a:solidFill>
                <a:latin typeface="+mn-ea"/>
              </a:rPr>
              <a:t>]</a:t>
            </a:r>
            <a:r>
              <a:rPr lang="ko-KR" altLang="en-US" dirty="0" smtClean="0">
                <a:latin typeface="+mn-ea"/>
              </a:rPr>
              <a:t>를 점선대로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잘라 준비하고 신상 카드의 빈칸을 태워 봅시다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아이들의 이름과 신상정보를 조원들과 의논하여 만들어 </a:t>
            </a:r>
            <a:endParaRPr lang="en-US" altLang="ko-KR" sz="16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</a:t>
            </a:r>
            <a:r>
              <a:rPr lang="ko-KR" altLang="en-US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토론하여도 좋고</a:t>
            </a: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개별적으로 활동하여도 좋습니다</a:t>
            </a: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2. </a:t>
            </a:r>
            <a:r>
              <a:rPr lang="ko-KR" altLang="en-US" dirty="0" smtClean="0">
                <a:latin typeface="+mn-ea"/>
              </a:rPr>
              <a:t>함께 받는 </a:t>
            </a:r>
            <a:r>
              <a:rPr lang="en-US" altLang="ko-KR" dirty="0" smtClean="0">
                <a:latin typeface="+mn-ea"/>
              </a:rPr>
              <a:t>6</a:t>
            </a:r>
            <a:r>
              <a:rPr lang="ko-KR" altLang="en-US" dirty="0" smtClean="0">
                <a:latin typeface="+mn-ea"/>
              </a:rPr>
              <a:t>명의 </a:t>
            </a:r>
            <a:r>
              <a:rPr lang="en-US" altLang="ko-KR" dirty="0" smtClean="0">
                <a:solidFill>
                  <a:srgbClr val="00B050"/>
                </a:solidFill>
                <a:latin typeface="+mn-ea"/>
              </a:rPr>
              <a:t>[</a:t>
            </a:r>
            <a:r>
              <a:rPr lang="ko-KR" altLang="en-US" dirty="0" smtClean="0">
                <a:solidFill>
                  <a:srgbClr val="00B050"/>
                </a:solidFill>
                <a:latin typeface="+mn-ea"/>
              </a:rPr>
              <a:t>유전자형 스티커</a:t>
            </a:r>
            <a:r>
              <a:rPr lang="en-US" altLang="ko-KR" dirty="0" smtClean="0">
                <a:solidFill>
                  <a:srgbClr val="00B050"/>
                </a:solidFill>
                <a:latin typeface="+mn-ea"/>
              </a:rPr>
              <a:t>]</a:t>
            </a:r>
            <a:r>
              <a:rPr lang="ko-KR" altLang="en-US" dirty="0" smtClean="0">
                <a:latin typeface="+mn-ea"/>
              </a:rPr>
              <a:t>도 살펴보고 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 사진에 해당하는 아이의 이름을 적습니다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뒷면의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보호지를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미리 떼어내지 않도록 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</a:t>
            </a: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[</a:t>
            </a:r>
            <a:r>
              <a:rPr lang="ko-KR" altLang="en-US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유전자형스티커</a:t>
            </a: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6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rgbClr val="00B050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              </a:t>
            </a:r>
            <a:endParaRPr lang="en-US" altLang="ko-KR" sz="14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484784"/>
            <a:ext cx="49881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8125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3. </a:t>
            </a:r>
            <a:r>
              <a:rPr lang="ko-KR" altLang="en-US" dirty="0" smtClean="0">
                <a:latin typeface="+mn-ea"/>
              </a:rPr>
              <a:t>아이들에게는 어떤 사연이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있었을까</a:t>
            </a:r>
            <a:r>
              <a:rPr lang="en-US" altLang="ko-KR" dirty="0" smtClean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</a:t>
            </a:r>
            <a:r>
              <a:rPr lang="ko-KR" altLang="en-US" dirty="0" smtClean="0">
                <a:latin typeface="+mn-ea"/>
              </a:rPr>
              <a:t>이야기를 꾸며 적어봅시다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또한 어떻게 하면 아이들의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부모를 찾을 수 있는지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그 방법을 조사하여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  적어봅시다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rgbClr val="00B050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                                                                             </a:t>
            </a:r>
            <a:endParaRPr lang="en-US" altLang="ko-KR" sz="14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477108"/>
            <a:ext cx="7128792" cy="48167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912" y="3357562"/>
            <a:ext cx="6381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28800"/>
            <a:ext cx="10882800" cy="300425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+mj-ea"/>
                <a:ea typeface="+mj-ea"/>
              </a:rPr>
              <a:t>전기 영동을 통해 확정된 아이들과 부모들의 유전자형을 비교하여 아이들의 부모님을 찾아라</a:t>
            </a:r>
            <a:r>
              <a:rPr lang="en-US" altLang="ko-KR" sz="2400" b="1" dirty="0" smtClean="0">
                <a:latin typeface="+mj-ea"/>
                <a:ea typeface="+mj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+mn-ea"/>
              </a:rPr>
              <a:t>과학수사대에서는 아이들의 머리카락과 부모들의 입안 상피세포를 연구소에 보내어 </a:t>
            </a:r>
            <a:r>
              <a:rPr lang="en-US" altLang="ko-KR" sz="1700" dirty="0" smtClean="0">
                <a:latin typeface="+mn-ea"/>
              </a:rPr>
              <a:t>DNA</a:t>
            </a:r>
            <a:r>
              <a:rPr lang="ko-KR" altLang="en-US" sz="1700" dirty="0" smtClean="0">
                <a:latin typeface="+mn-ea"/>
              </a:rPr>
              <a:t>를 분리하고 </a:t>
            </a:r>
            <a:r>
              <a:rPr lang="en-US" altLang="ko-KR" sz="1700" dirty="0" smtClean="0">
                <a:latin typeface="+mn-ea"/>
              </a:rPr>
              <a:t>PCR</a:t>
            </a:r>
            <a:r>
              <a:rPr lang="ko-KR" altLang="en-US" sz="1700" dirty="0" smtClean="0">
                <a:latin typeface="+mn-ea"/>
              </a:rPr>
              <a:t>단계와 전기영동을 실시하고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그 결과로 유전자형을 확인하기로 하였습니다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+mn-ea"/>
              </a:rPr>
              <a:t>오늘 결과로 보고받은 아이들과 부모님의 유전자형을 비교하여 아이들의 부모님을 찾아봅시다</a:t>
            </a:r>
            <a:r>
              <a:rPr lang="en-US" altLang="ko-KR" sz="17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9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58125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과학수사대 카드 내에 있는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쌍의 부모님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 유전자를 확인합니다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A</a:t>
            </a:r>
            <a:r>
              <a:rPr lang="en-US" altLang="ko-KR" sz="20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2CB01A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B</a:t>
            </a:r>
            <a:r>
              <a:rPr lang="en-US" altLang="ko-KR" sz="20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C </a:t>
            </a:r>
            <a:r>
              <a:rPr lang="en-US" altLang="ko-KR" sz="2000" b="1" dirty="0" smtClean="0">
                <a:solidFill>
                  <a:srgbClr val="FFC00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4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개의 가족으로 구분되어 있습니다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7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유전자형 스티커의 아이들 사진 옆에 붙어있는 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유전자형을 가위로 잘라냅니다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스티커 뒷면의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보호지를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먼저 떼어내지 말고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각 가족의 유전자와 비교합니다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                                                    </a:t>
            </a: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유전자형스티커</a:t>
            </a:r>
            <a:r>
              <a:rPr lang="en-US" altLang="ko-KR" sz="14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</a:t>
            </a:r>
            <a:r>
              <a:rPr lang="ko-KR" altLang="en-US" sz="1600" b="1" dirty="0" smtClean="0">
                <a:solidFill>
                  <a:srgbClr val="00B05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유전자형이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두개씩인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이유는 찢어지거나 잊어버림을 대비한 여유분 입니다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먼저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한개씩만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잘라 준비합니다 </a:t>
            </a:r>
            <a:endParaRPr lang="en-US" altLang="ko-KR" sz="16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2060848"/>
            <a:ext cx="4981575" cy="17716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060848"/>
            <a:ext cx="93610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3484</TotalTime>
  <Words>540</Words>
  <Application>Microsoft Office PowerPoint</Application>
  <PresentationFormat>와이드스크린</PresentationFormat>
  <Paragraphs>105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210 하얀분필 L</vt:lpstr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104</cp:revision>
  <dcterms:created xsi:type="dcterms:W3CDTF">2020-01-07T08:23:28Z</dcterms:created>
  <dcterms:modified xsi:type="dcterms:W3CDTF">2020-01-21T07:50:46Z</dcterms:modified>
</cp:coreProperties>
</file>