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27" r:id="rId2"/>
  </p:sldMasterIdLst>
  <p:sldIdLst>
    <p:sldId id="256" r:id="rId3"/>
    <p:sldId id="258" r:id="rId4"/>
    <p:sldId id="260" r:id="rId5"/>
    <p:sldId id="285" r:id="rId6"/>
    <p:sldId id="261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62" r:id="rId17"/>
    <p:sldId id="263" r:id="rId18"/>
    <p:sldId id="264" r:id="rId19"/>
    <p:sldId id="284" r:id="rId20"/>
    <p:sldId id="286" r:id="rId21"/>
    <p:sldId id="274" r:id="rId22"/>
    <p:sldId id="297" r:id="rId23"/>
    <p:sldId id="2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252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092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56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0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44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807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0933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95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00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595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022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0125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45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751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322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915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06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66B40BF-20EC-4E2E-8B38-E086206B1DA6}" type="datetimeFigureOut">
              <a:rPr lang="ko-KR" altLang="en-US" smtClean="0"/>
              <a:t>2020-02-06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0081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51217" y="895738"/>
            <a:ext cx="5293599" cy="905069"/>
          </a:xfrm>
        </p:spPr>
        <p:txBody>
          <a:bodyPr>
            <a:normAutofit/>
          </a:bodyPr>
          <a:lstStyle/>
          <a:p>
            <a:pPr algn="l"/>
            <a:r>
              <a:rPr lang="en-US" altLang="ko-KR" b="1" dirty="0" smtClean="0">
                <a:solidFill>
                  <a:srgbClr val="FFC000"/>
                </a:solidFill>
                <a:latin typeface="+mj-ea"/>
              </a:rPr>
              <a:t>[ CSI</a:t>
            </a:r>
            <a:r>
              <a:rPr lang="en-US" altLang="ko-KR" b="1" dirty="0" smtClean="0">
                <a:solidFill>
                  <a:srgbClr val="FFC000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j-ea"/>
              </a:rPr>
              <a:t>과학수사대</a:t>
            </a:r>
            <a:r>
              <a:rPr lang="en-US" altLang="ko-KR" b="1" dirty="0" smtClean="0">
                <a:solidFill>
                  <a:srgbClr val="FFC000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]</a:t>
            </a:r>
            <a:endParaRPr lang="ko-KR" altLang="en-US" b="1" dirty="0">
              <a:solidFill>
                <a:srgbClr val="FFC000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707502" y="2743200"/>
            <a:ext cx="8658808" cy="2397579"/>
          </a:xfrm>
        </p:spPr>
        <p:txBody>
          <a:bodyPr wrap="square">
            <a:spAutoFit/>
          </a:bodyPr>
          <a:lstStyle/>
          <a:p>
            <a:r>
              <a:rPr lang="ko-KR" altLang="en-US" sz="8000" b="1" dirty="0" smtClean="0"/>
              <a:t>심리분석</a:t>
            </a:r>
            <a:r>
              <a:rPr lang="ko-KR" altLang="en-US" sz="8000" dirty="0" smtClean="0"/>
              <a:t> </a:t>
            </a:r>
            <a:endParaRPr lang="en-US" altLang="ko-KR" sz="8000" dirty="0" smtClean="0"/>
          </a:p>
          <a:p>
            <a:r>
              <a:rPr lang="en-US" altLang="ko-KR" sz="5400" b="1" dirty="0"/>
              <a:t>- </a:t>
            </a:r>
            <a:r>
              <a:rPr lang="ko-KR" altLang="en-US" sz="5400" b="1" dirty="0" smtClean="0"/>
              <a:t>거짓말 탐지기 </a:t>
            </a:r>
            <a:r>
              <a:rPr lang="en-US" altLang="ko-KR" sz="5400" b="1" dirty="0" smtClean="0"/>
              <a:t>-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16632"/>
            <a:ext cx="10882800" cy="65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9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232917"/>
            <a:ext cx="10882800" cy="64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6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16632"/>
            <a:ext cx="10882800" cy="65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8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4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실험시</a:t>
            </a:r>
            <a:r>
              <a:rPr lang="ko-KR" altLang="en-US" sz="2600" dirty="0" smtClean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주의사항</a:t>
            </a:r>
            <a:endParaRPr lang="ko-KR" altLang="en-US" sz="2600" dirty="0"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882800" cy="2881848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회로를 순서에 따라 잘 연결하고</a:t>
            </a:r>
            <a:r>
              <a:rPr lang="en-US" altLang="ko-KR" sz="2400" dirty="0" smtClean="0">
                <a:solidFill>
                  <a:prstClr val="black"/>
                </a:solidFill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</a:rPr>
              <a:t>상자에 넣을 때 전선의 연결부위나 각종</a:t>
            </a:r>
            <a:endParaRPr lang="en-US" altLang="ko-KR" sz="24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prstClr val="black"/>
                </a:solidFill>
              </a:rPr>
              <a:t> </a:t>
            </a:r>
            <a:r>
              <a:rPr lang="en-US" altLang="ko-KR" sz="2400" dirty="0" smtClean="0">
                <a:solidFill>
                  <a:prstClr val="black"/>
                </a:solidFill>
              </a:rPr>
              <a:t>   </a:t>
            </a:r>
            <a:r>
              <a:rPr lang="ko-KR" altLang="en-US" sz="2400" dirty="0" smtClean="0">
                <a:solidFill>
                  <a:prstClr val="black"/>
                </a:solidFill>
              </a:rPr>
              <a:t>부품의 다리가 서로 닿지 않도록 마감을 확인하여 주세요</a:t>
            </a:r>
            <a:r>
              <a:rPr lang="en-US" altLang="ko-KR" sz="24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solidFill>
                  <a:prstClr val="black"/>
                </a:solidFill>
              </a:rPr>
              <a:t>스피커의 용접된 부분은 여러 번 꺾일 경우 끊어질 수 있습니다</a:t>
            </a:r>
            <a:r>
              <a:rPr lang="en-US" altLang="ko-KR" sz="2400" dirty="0" smtClean="0">
                <a:solidFill>
                  <a:prstClr val="black"/>
                </a:solidFill>
              </a:rPr>
              <a:t>. </a:t>
            </a:r>
            <a:r>
              <a:rPr lang="en-US" altLang="ko-KR" sz="2400" dirty="0">
                <a:solidFill>
                  <a:prstClr val="black"/>
                </a:solidFill>
              </a:rPr>
              <a:t/>
            </a:r>
            <a:br>
              <a:rPr lang="en-US" altLang="ko-KR" sz="2400" dirty="0">
                <a:solidFill>
                  <a:prstClr val="black"/>
                </a:solidFill>
              </a:rPr>
            </a:br>
            <a:r>
              <a:rPr lang="ko-KR" altLang="en-US" sz="2400" dirty="0" smtClean="0">
                <a:solidFill>
                  <a:prstClr val="black"/>
                </a:solidFill>
              </a:rPr>
              <a:t>용접부분에 힘이 가지 않도록 셀로판 테이프로 넓게 고정합니다</a:t>
            </a:r>
            <a:r>
              <a:rPr lang="en-US" altLang="ko-KR" sz="2400" dirty="0">
                <a:solidFill>
                  <a:prstClr val="black"/>
                </a:solidFill>
              </a:rPr>
              <a:t>.</a:t>
            </a:r>
            <a:endParaRPr lang="ko-KR" alt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57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181067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0" y="2688463"/>
            <a:ext cx="10882800" cy="40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66340"/>
            <a:ext cx="10882800" cy="65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8"/>
            <a:ext cx="10882800" cy="487036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5500324" y="324433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30.23 cm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2140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실험방법</a:t>
            </a:r>
            <a:endParaRPr lang="ko-KR" altLang="en-US" sz="2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49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2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실험목표</a:t>
            </a:r>
            <a:endParaRPr lang="ko-KR" altLang="en-US" sz="26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89" y="979200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800" dirty="0" smtClean="0"/>
              <a:t>  </a:t>
            </a:r>
            <a:r>
              <a:rPr lang="ko-KR" altLang="en-US" sz="2400" dirty="0" smtClean="0"/>
              <a:t>거짓말 탐지기를 이용한 과학수사에 대해 이해하고</a:t>
            </a:r>
            <a:r>
              <a:rPr lang="en-US" altLang="ko-KR" sz="2400" dirty="0" smtClean="0"/>
              <a:t>, CSI </a:t>
            </a:r>
            <a:r>
              <a:rPr lang="ko-KR" altLang="en-US" sz="2400" dirty="0" smtClean="0"/>
              <a:t>과학수사대가 되어   직접 제작한 거짓말탐지기로 범인을 찾아봅시다</a:t>
            </a:r>
            <a:r>
              <a:rPr lang="en-US" altLang="ko-KR" sz="2400" dirty="0" smtClean="0"/>
              <a:t>. </a:t>
            </a: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6" y="3573016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실험 준비물</a:t>
            </a:r>
            <a:endParaRPr lang="ko-KR" altLang="en-US" sz="2600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89" y="4293096"/>
            <a:ext cx="10882800" cy="2127379"/>
          </a:xfrm>
          <a:prstGeom prst="roundRect">
            <a:avLst/>
          </a:prstGeom>
          <a:solidFill>
            <a:schemeClr val="tx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거짓말 탐지기</a:t>
            </a:r>
            <a:r>
              <a:rPr lang="en-US" altLang="ko-KR" sz="2000" dirty="0" smtClean="0"/>
              <a:t>, CSI </a:t>
            </a:r>
            <a:r>
              <a:rPr lang="ko-KR" altLang="en-US" sz="2000" dirty="0" smtClean="0"/>
              <a:t>과학수사대 도안</a:t>
            </a:r>
            <a:r>
              <a:rPr lang="en-US" altLang="ko-KR" sz="2000" dirty="0" smtClean="0"/>
              <a:t>, CSI </a:t>
            </a:r>
            <a:r>
              <a:rPr lang="ko-KR" altLang="en-US" sz="2000" dirty="0" smtClean="0"/>
              <a:t>작품도안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   *** 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</a:rPr>
              <a:t>풀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</a:rPr>
              <a:t>가위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2000" dirty="0">
                <a:solidFill>
                  <a:schemeClr val="accent6">
                    <a:lumMod val="50000"/>
                  </a:schemeClr>
                </a:solidFill>
              </a:rPr>
              <a:t>필기도구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물기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err="1" smtClean="0"/>
              <a:t>실험시</a:t>
            </a:r>
            <a:r>
              <a:rPr lang="ko-KR" altLang="en-US" sz="2600" dirty="0" smtClean="0"/>
              <a:t> 주의사항</a:t>
            </a:r>
            <a:endParaRPr lang="ko-KR" altLang="en-US" sz="2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1"/>
            <a:ext cx="10882800" cy="3241888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실험 전 거짓말 탐지기를 미리 만들어놓고 작동여부도 확인합니다</a:t>
            </a:r>
            <a:r>
              <a:rPr lang="en-US" altLang="ko-KR" sz="24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거짓말 탐지기의 작동법을 잘 숙지하여 대답 직 후 스위치를 눌러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작동 시킵니다</a:t>
            </a:r>
            <a:r>
              <a:rPr lang="en-US" altLang="ko-KR" sz="2400" dirty="0" smtClean="0"/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smtClean="0"/>
              <a:t>거짓말 탐지기의 결과는 주병 환경과 용의자의 상태에 따라 다를 수 </a:t>
            </a:r>
            <a:endParaRPr lang="en-US" altLang="ko-KR" sz="2400" dirty="0" smtClean="0"/>
          </a:p>
          <a:p>
            <a:pPr>
              <a:lnSpc>
                <a:spcPct val="150000"/>
              </a:lnSpc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</a:t>
            </a:r>
            <a:r>
              <a:rPr lang="ko-KR" altLang="en-US" sz="2400" dirty="0" smtClean="0"/>
              <a:t>있습니다</a:t>
            </a:r>
            <a:r>
              <a:rPr lang="en-US" altLang="ko-KR" sz="2400" dirty="0" smtClean="0"/>
              <a:t>. </a:t>
            </a:r>
            <a:endParaRPr lang="ko-K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478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831946" y="357673"/>
            <a:ext cx="3432144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>
                <a:solidFill>
                  <a:srgbClr val="F4B54B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확인학습</a:t>
            </a:r>
            <a:endParaRPr lang="ko-KR" altLang="en-US" sz="2600" dirty="0">
              <a:solidFill>
                <a:srgbClr val="F4B54B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684000" y="979200"/>
            <a:ext cx="10882800" cy="4032448"/>
          </a:xfrm>
          <a:prstGeom prst="roundRect">
            <a:avLst/>
          </a:prstGeom>
          <a:solidFill>
            <a:schemeClr val="tx1"/>
          </a:solidFill>
          <a:ln w="254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prstClr val="black"/>
                </a:solidFill>
              </a:rPr>
              <a:t>                         </a:t>
            </a:r>
            <a:r>
              <a:rPr lang="ko-KR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결정적인 질문을 받으면</a:t>
            </a:r>
            <a:endParaRPr lang="en-US" altLang="ko-KR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 호흡이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(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빨라지고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느려지고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) </a:t>
            </a:r>
            <a:br>
              <a:rPr lang="en-US" altLang="ko-KR" sz="2000" dirty="0" smtClean="0">
                <a:solidFill>
                  <a:prstClr val="black"/>
                </a:solidFill>
                <a:latin typeface="+mn-ea"/>
              </a:rPr>
            </a:b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맥박이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빨라지고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느려지고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)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</a:rPr>
              <a:t/>
            </a:r>
            <a:br>
              <a:rPr lang="en-US" altLang="ko-KR" sz="2000" dirty="0" smtClean="0">
                <a:solidFill>
                  <a:prstClr val="black"/>
                </a:solidFill>
              </a:rPr>
            </a:br>
            <a:r>
              <a:rPr lang="ko-KR" altLang="en-US" sz="2000" dirty="0" smtClean="0">
                <a:solidFill>
                  <a:prstClr val="black"/>
                </a:solidFill>
              </a:rPr>
              <a:t>혈압이 </a:t>
            </a:r>
            <a:r>
              <a:rPr lang="en-US" altLang="ko-KR" sz="2000" dirty="0" smtClean="0">
                <a:solidFill>
                  <a:prstClr val="black"/>
                </a:solidFill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</a:rPr>
              <a:t>높아지고 </a:t>
            </a:r>
            <a:r>
              <a:rPr lang="en-US" altLang="ko-KR" sz="2000" dirty="0" smtClean="0">
                <a:solidFill>
                  <a:prstClr val="black"/>
                </a:solidFill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</a:rPr>
              <a:t>낮아지고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br>
              <a:rPr lang="en-US" altLang="ko-KR" sz="2000" dirty="0" smtClean="0">
                <a:solidFill>
                  <a:prstClr val="black"/>
                </a:solidFill>
              </a:rPr>
            </a:br>
            <a:r>
              <a:rPr lang="en-US" altLang="ko-KR" sz="2000" dirty="0" smtClean="0">
                <a:solidFill>
                  <a:prstClr val="black"/>
                </a:solidFill>
              </a:rPr>
              <a:t>     </a:t>
            </a:r>
            <a:r>
              <a:rPr lang="ko-KR" altLang="en-US" sz="2000" dirty="0" smtClean="0">
                <a:solidFill>
                  <a:prstClr val="black"/>
                </a:solidFill>
              </a:rPr>
              <a:t>땀 분비가 </a:t>
            </a:r>
            <a:r>
              <a:rPr lang="en-US" altLang="ko-KR" sz="2000" dirty="0" smtClean="0">
                <a:solidFill>
                  <a:prstClr val="black"/>
                </a:solidFill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</a:rPr>
              <a:t>많아져서 </a:t>
            </a:r>
            <a:r>
              <a:rPr lang="en-US" altLang="ko-KR" sz="2000" dirty="0" smtClean="0">
                <a:solidFill>
                  <a:prstClr val="black"/>
                </a:solidFill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</a:rPr>
              <a:t>적어져서</a:t>
            </a:r>
            <a:r>
              <a:rPr lang="en-US" altLang="ko-KR" sz="2000" dirty="0" smtClean="0">
                <a:solidFill>
                  <a:prstClr val="black"/>
                </a:solidFill>
              </a:rPr>
              <a:t>)</a:t>
            </a:r>
            <a:br>
              <a:rPr lang="en-US" altLang="ko-KR" sz="2000" dirty="0" smtClean="0">
                <a:solidFill>
                  <a:prstClr val="black"/>
                </a:solidFill>
              </a:rPr>
            </a:br>
            <a:r>
              <a:rPr lang="en-US" altLang="ko-KR" sz="2000" dirty="0" smtClean="0">
                <a:solidFill>
                  <a:prstClr val="black"/>
                </a:solidFill>
              </a:rPr>
              <a:t>           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피부 저항이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커지므로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작아지므로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)</a:t>
            </a:r>
            <a:br>
              <a:rPr lang="en-US" altLang="ko-KR" sz="2000" dirty="0" smtClean="0">
                <a:solidFill>
                  <a:prstClr val="black"/>
                </a:solidFill>
                <a:latin typeface="+mn-ea"/>
              </a:rPr>
            </a:br>
            <a:r>
              <a:rPr lang="en-US" altLang="ko-KR" sz="2000" dirty="0" smtClean="0">
                <a:solidFill>
                  <a:prstClr val="black"/>
                </a:solidFill>
              </a:rPr>
              <a:t>                                         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피부에 흐르는 전기의 양이 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늘어납니다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 , </a:t>
            </a:r>
            <a:r>
              <a:rPr lang="ko-KR" altLang="en-US" sz="2000" dirty="0" smtClean="0">
                <a:solidFill>
                  <a:prstClr val="black"/>
                </a:solidFill>
                <a:latin typeface="+mn-ea"/>
              </a:rPr>
              <a:t>줄어듭니다</a:t>
            </a:r>
            <a:r>
              <a:rPr lang="en-US" altLang="ko-KR" sz="2000" dirty="0" smtClean="0">
                <a:solidFill>
                  <a:prstClr val="black"/>
                </a:solidFill>
                <a:latin typeface="+mn-ea"/>
              </a:rPr>
              <a:t>) .</a:t>
            </a:r>
            <a:endParaRPr lang="ko-KR" altLang="en-US" sz="2000" dirty="0" smtClean="0">
              <a:solidFill>
                <a:prstClr val="black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0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82" y="2889331"/>
            <a:ext cx="3937686" cy="12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79200"/>
            <a:ext cx="10882800" cy="577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980729"/>
            <a:ext cx="10882800" cy="44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1946" y="357673"/>
            <a:ext cx="859197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dirty="0" smtClean="0"/>
              <a:t>과학수사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모든 범죄는 흔적을 남긴다</a:t>
            </a:r>
            <a:r>
              <a:rPr lang="en-US" altLang="ko-KR" sz="2600" dirty="0" smtClean="0"/>
              <a:t>.</a:t>
            </a:r>
            <a:endParaRPr lang="ko-KR" altLang="en-US" sz="2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16632"/>
            <a:ext cx="10882800" cy="65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832202"/>
            <a:ext cx="10882800" cy="51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764704"/>
            <a:ext cx="10882800" cy="53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72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332656"/>
            <a:ext cx="10882800" cy="61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0" y="134109"/>
            <a:ext cx="10882800" cy="65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67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그물">
  <a:themeElements>
    <a:clrScheme name="그물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그물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그물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>
          <a:lnSpc>
            <a:spcPct val="200000"/>
          </a:lnSpc>
          <a:defRPr sz="2400" dirty="0" smtClean="0"/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3519</TotalTime>
  <Words>159</Words>
  <Application>Microsoft Office PowerPoint</Application>
  <PresentationFormat>와이드스크린</PresentationFormat>
  <Paragraphs>29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Adobe 고딕 Std B</vt:lpstr>
      <vt:lpstr>맑은 고딕</vt:lpstr>
      <vt:lpstr>배달의민족 도현</vt:lpstr>
      <vt:lpstr>Arial</vt:lpstr>
      <vt:lpstr>Calibri</vt:lpstr>
      <vt:lpstr>Calibri Light</vt:lpstr>
      <vt:lpstr>Century Gothic</vt:lpstr>
      <vt:lpstr>Wingdings 2</vt:lpstr>
      <vt:lpstr>HDOfficeLightV0</vt:lpstr>
      <vt:lpstr>그물</vt:lpstr>
      <vt:lpstr>[ CSI 과학수사대 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키트</cp:lastModifiedBy>
  <cp:revision>70</cp:revision>
  <dcterms:created xsi:type="dcterms:W3CDTF">2020-01-07T08:23:28Z</dcterms:created>
  <dcterms:modified xsi:type="dcterms:W3CDTF">2020-02-06T04:58:13Z</dcterms:modified>
</cp:coreProperties>
</file>