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sldIdLst>
    <p:sldId id="256" r:id="rId3"/>
    <p:sldId id="258" r:id="rId4"/>
    <p:sldId id="260" r:id="rId5"/>
    <p:sldId id="261" r:id="rId6"/>
    <p:sldId id="285" r:id="rId7"/>
    <p:sldId id="259" r:id="rId8"/>
    <p:sldId id="292" r:id="rId9"/>
    <p:sldId id="293" r:id="rId10"/>
    <p:sldId id="294" r:id="rId11"/>
    <p:sldId id="295" r:id="rId12"/>
    <p:sldId id="296" r:id="rId13"/>
    <p:sldId id="298" r:id="rId14"/>
    <p:sldId id="274" r:id="rId15"/>
    <p:sldId id="297" r:id="rId16"/>
    <p:sldId id="300" r:id="rId17"/>
    <p:sldId id="301" r:id="rId18"/>
    <p:sldId id="302" r:id="rId19"/>
    <p:sldId id="303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ko-KR" altLang="en-US" sz="8000" b="1" dirty="0" smtClean="0"/>
              <a:t>곤충 분석반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사후경과시간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016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b="1" dirty="0" smtClean="0">
                <a:latin typeface="+mn-ea"/>
              </a:rPr>
              <a:t>[</a:t>
            </a:r>
            <a:r>
              <a:rPr lang="ko-KR" altLang="en-US" sz="1400" b="1" dirty="0" smtClean="0">
                <a:latin typeface="+mn-ea"/>
              </a:rPr>
              <a:t>곤충 관찰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400" dirty="0" smtClean="0">
                <a:latin typeface="+mn-ea"/>
              </a:rPr>
              <a:t>현장감식 자료     면을 준비합니다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이 자료에서 흑염소 사체의 곤충을 찾습니다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2.   [</a:t>
            </a:r>
            <a:r>
              <a:rPr lang="ko-KR" altLang="en-US" sz="1400" b="1" dirty="0">
                <a:latin typeface="+mn-ea"/>
              </a:rPr>
              <a:t>곤충 관찰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400" dirty="0" smtClean="0">
                <a:latin typeface="+mn-ea"/>
              </a:rPr>
              <a:t>찾아낸 곤충을 관찰하여 각각의 발생 단계 대로 크기와 모양을 구별해 봅니다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                      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곤충은 총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6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단계의 발생단계가 있습니다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단계별 차이를 찾아 구별해 봅니다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altLang="ko-KR" sz="1400" b="1" dirty="0" smtClean="0">
                <a:latin typeface="+mn-ea"/>
              </a:rPr>
              <a:t>[</a:t>
            </a:r>
            <a:r>
              <a:rPr lang="ko-KR" altLang="en-US" sz="1400" b="1" dirty="0">
                <a:latin typeface="+mn-ea"/>
              </a:rPr>
              <a:t>곤충 </a:t>
            </a:r>
            <a:r>
              <a:rPr lang="ko-KR" altLang="en-US" sz="1400" b="1" dirty="0" smtClean="0">
                <a:latin typeface="+mn-ea"/>
              </a:rPr>
              <a:t>카운트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400" dirty="0" smtClean="0">
                <a:latin typeface="+mn-ea"/>
              </a:rPr>
              <a:t>각 단계별 </a:t>
            </a:r>
            <a:r>
              <a:rPr lang="ko-KR" altLang="en-US" sz="1400" dirty="0" err="1" smtClean="0">
                <a:latin typeface="+mn-ea"/>
              </a:rPr>
              <a:t>개체수를</a:t>
            </a:r>
            <a:r>
              <a:rPr lang="ko-KR" altLang="en-US" sz="1400" dirty="0" smtClean="0">
                <a:latin typeface="+mn-ea"/>
              </a:rPr>
              <a:t> 세어 </a:t>
            </a:r>
            <a:r>
              <a:rPr lang="en-US" altLang="ko-KR" sz="1400" dirty="0" smtClean="0">
                <a:latin typeface="+mn-ea"/>
              </a:rPr>
              <a:t>CSI</a:t>
            </a:r>
            <a:r>
              <a:rPr lang="ko-KR" altLang="en-US" sz="1400" dirty="0" smtClean="0">
                <a:latin typeface="+mn-ea"/>
              </a:rPr>
              <a:t>과학수사대 카드의 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                       part1. </a:t>
            </a:r>
            <a:r>
              <a:rPr lang="ko-KR" altLang="en-US" sz="1400" dirty="0" smtClean="0">
                <a:latin typeface="+mn-ea"/>
              </a:rPr>
              <a:t>의 알맞은 곳에 스티커를 붙입니다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알에서 새로 태어난 성충은 번데기의 빈 껍질로 확인합니다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번데기 껍질 수를 센 다음 그 만큼의 성충 스티커를 붙입니다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스티커의 곤충은 다섯 마리씩 묶음으로 되어있습니다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원하는 </a:t>
            </a:r>
            <a:r>
              <a:rPr lang="ko-KR" altLang="en-US" sz="14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마릿수에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맞추어 가위로 잘라 붙입니다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  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예 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현장감식 자료에서 알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1</a:t>
            </a:r>
            <a:r>
              <a:rPr lang="ko-KR" altLang="en-US" sz="13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령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2</a:t>
            </a:r>
            <a:r>
              <a:rPr lang="ko-KR" altLang="en-US" sz="13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령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3</a:t>
            </a:r>
            <a:r>
              <a:rPr lang="ko-KR" altLang="en-US" sz="13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령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구더기를 찾았다면 그 개수에 맞게 </a:t>
            </a:r>
            <a:endParaRPr lang="en-US" altLang="ko-KR" sz="13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스티커를 붙입니다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해당 칸에 자리가 좁다면 스티커를 겹쳐 붙여도 되고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앞 페이지부터 당겨서 붙여도 됩니다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3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03712" y="1268760"/>
            <a:ext cx="216024" cy="342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200000"/>
              </a:lnSpc>
            </a:pPr>
            <a:r>
              <a:rPr lang="en-US" altLang="ko-KR" sz="1400" dirty="0">
                <a:solidFill>
                  <a:srgbClr val="FFFF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A</a:t>
            </a:r>
            <a:endParaRPr lang="en-US" altLang="ko-KR" sz="1400" dirty="0" smtClean="0">
              <a:solidFill>
                <a:srgbClr val="FFFF00"/>
              </a:solidFill>
              <a:latin typeface="HY궁서" panose="02030600000101010101" pitchFamily="18" charset="-127"/>
              <a:ea typeface="HY궁서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30" y="1988840"/>
            <a:ext cx="419214" cy="367732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988228" y="2276872"/>
            <a:ext cx="102971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5" y="3176207"/>
            <a:ext cx="419214" cy="36004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5" y="3825044"/>
            <a:ext cx="419214" cy="360040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988228" y="6381328"/>
            <a:ext cx="102971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327521"/>
            <a:ext cx="4032448" cy="40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4.     [</a:t>
            </a:r>
            <a:r>
              <a:rPr lang="ko-KR" altLang="en-US" sz="1400" b="1" dirty="0" smtClean="0">
                <a:latin typeface="+mn-ea"/>
              </a:rPr>
              <a:t>부화 후 시간확인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400" dirty="0" smtClean="0">
                <a:latin typeface="+mn-ea"/>
              </a:rPr>
              <a:t>발견된 마지막 발생단계에 맞는 부화 후 시간을 찾습니다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 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마지막 발생단계가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3</a:t>
            </a:r>
            <a:r>
              <a:rPr lang="ko-KR" altLang="en-US" sz="14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령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구더기인 경우 부화 후 시간은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72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시간 입니다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altLang="ko-KR" sz="1400" b="1" dirty="0" smtClean="0">
                <a:latin typeface="+mn-ea"/>
              </a:rPr>
              <a:t> [</a:t>
            </a:r>
            <a:r>
              <a:rPr lang="ko-KR" altLang="en-US" sz="1400" b="1" dirty="0" smtClean="0">
                <a:latin typeface="+mn-ea"/>
              </a:rPr>
              <a:t>사후경과시간 추정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400" dirty="0" smtClean="0">
                <a:latin typeface="+mn-ea"/>
              </a:rPr>
              <a:t>부화 후 시간이 바로 흑염소의 사후경과시간이 됩니다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부화 후 시간이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72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시간이므로 흑염소의 사후경과시간도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72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시간 입니다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 startAt="6"/>
            </a:pPr>
            <a:r>
              <a:rPr lang="en-US" altLang="ko-KR" sz="1400" b="1" dirty="0" smtClean="0">
                <a:latin typeface="+mn-ea"/>
              </a:rPr>
              <a:t> [</a:t>
            </a:r>
            <a:r>
              <a:rPr lang="ko-KR" altLang="en-US" sz="1400" b="1" dirty="0" smtClean="0">
                <a:latin typeface="+mn-ea"/>
              </a:rPr>
              <a:t>사건발생일 추축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400" dirty="0" smtClean="0">
                <a:latin typeface="+mn-ea"/>
              </a:rPr>
              <a:t>오늘 날짜에서 사후경과시간을 빼면 사건 발생일을 추측할 수 있습니다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오늘날짜가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5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월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2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일인 경우 사후경과시간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72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시간을 빼면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3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일전인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4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월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30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일이 사건발생일이 됩니다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  </a:t>
            </a:r>
            <a:endParaRPr lang="en-US" altLang="ko-KR" sz="1400" b="1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24" y="4221088"/>
            <a:ext cx="102779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Part2. </a:t>
            </a:r>
            <a:r>
              <a:rPr lang="ko-KR" altLang="en-US" sz="1400" b="1" dirty="0" smtClean="0">
                <a:latin typeface="+mn-ea"/>
              </a:rPr>
              <a:t>자료 분석결과 추정된 사후경과시간을 이용하여 산장의 방명록에서 용의자를 찾아라</a:t>
            </a:r>
            <a:r>
              <a:rPr lang="en-US" altLang="ko-KR" sz="1400" b="1" dirty="0" smtClean="0">
                <a:latin typeface="+mn-ea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산장의 출입구에는 방명록이 비치되어있어 산장주인의 여행기간 동안 드나든 사람들이 작성하고 간 </a:t>
            </a:r>
            <a:r>
              <a:rPr lang="en-US" altLang="ko-KR" sz="1400" dirty="0" smtClean="0">
                <a:latin typeface="+mn-ea"/>
              </a:rPr>
              <a:t>[</a:t>
            </a:r>
            <a:r>
              <a:rPr lang="ko-KR" altLang="en-US" sz="1400" dirty="0" smtClean="0">
                <a:latin typeface="+mn-ea"/>
              </a:rPr>
              <a:t>방명록</a:t>
            </a:r>
            <a:r>
              <a:rPr lang="en-US" altLang="ko-KR" sz="1400" dirty="0" smtClean="0">
                <a:latin typeface="+mn-ea"/>
              </a:rPr>
              <a:t>]</a:t>
            </a:r>
            <a:r>
              <a:rPr lang="ko-KR" altLang="en-US" sz="1400" dirty="0" smtClean="0">
                <a:latin typeface="+mn-ea"/>
              </a:rPr>
              <a:t>을 확보하였습니다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확보된 방명록의 날짜를 참고하여 유력한 용의자를 지목하고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자료분석 보고서를 작성하여 제출하십시오</a:t>
            </a:r>
            <a:r>
              <a:rPr lang="en-US" altLang="ko-KR" sz="1400" dirty="0" smtClean="0">
                <a:latin typeface="+mn-ea"/>
              </a:rPr>
              <a:t>.!! 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[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자료 분석 보고서 작성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]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atin typeface="+mn-ea"/>
              </a:rPr>
              <a:t>현장감식 자료      면의 방명록을 확인합니다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dirty="0" smtClean="0">
                <a:latin typeface="+mn-ea"/>
              </a:rPr>
              <a:t>추측된 사건발생일과 가장 비슷한 시간대의 방문자를 찾아 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</a:t>
            </a:r>
            <a:r>
              <a:rPr lang="ko-KR" altLang="en-US" sz="1400" dirty="0" smtClean="0">
                <a:latin typeface="+mn-ea"/>
              </a:rPr>
              <a:t>용의자로 지목하고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보고서에 기록합니다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유추한 사건발생일의 앞 뒤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1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일까지도 계산하는 것이 좋습니다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용의자가 </a:t>
            </a:r>
            <a:r>
              <a:rPr lang="ko-KR" altLang="en-US" sz="14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여러명이라면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가능성이 있는 방문자를 모두 적습니다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사건발생일이 오늘부터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3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일전이라면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용의자는 방명록 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17,18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번의 황철수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이영숙이 됩니다</a:t>
            </a:r>
            <a:r>
              <a:rPr lang="en-US" altLang="ko-KR" sz="14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                    3.   </a:t>
            </a:r>
            <a:r>
              <a:rPr lang="ko-KR" altLang="en-US" sz="1400" dirty="0" smtClean="0">
                <a:latin typeface="+mn-ea"/>
              </a:rPr>
              <a:t>서명을 하고 조사를 마칩니다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                    4.   [</a:t>
            </a:r>
            <a:r>
              <a:rPr lang="ko-KR" altLang="en-US" sz="1400" dirty="0" err="1" smtClean="0">
                <a:latin typeface="+mn-ea"/>
              </a:rPr>
              <a:t>명예요원증</a:t>
            </a:r>
            <a:r>
              <a:rPr lang="en-US" altLang="ko-KR" sz="1400" dirty="0" smtClean="0">
                <a:latin typeface="+mn-ea"/>
              </a:rPr>
              <a:t>]</a:t>
            </a:r>
            <a:r>
              <a:rPr lang="ko-KR" altLang="en-US" sz="1400" dirty="0" smtClean="0">
                <a:latin typeface="+mn-ea"/>
              </a:rPr>
              <a:t>에 이름과 코드네임을 써서 완성합니다</a:t>
            </a:r>
            <a:r>
              <a:rPr lang="en-US" altLang="ko-KR" sz="1400" dirty="0" smtClean="0">
                <a:latin typeface="+mn-ea"/>
              </a:rPr>
              <a:t>. </a:t>
            </a:r>
            <a:endParaRPr lang="en-US" altLang="ko-KR" sz="14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70980" y="2852936"/>
            <a:ext cx="216024" cy="342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200000"/>
              </a:lnSpc>
            </a:pPr>
            <a:r>
              <a:rPr lang="en-US" altLang="ko-KR" sz="1400" dirty="0" smtClean="0">
                <a:solidFill>
                  <a:srgbClr val="FFFF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B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10" y="4245260"/>
            <a:ext cx="419214" cy="3600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10" y="3885220"/>
            <a:ext cx="419214" cy="3600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10" y="4869160"/>
            <a:ext cx="1029520" cy="16561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2286981"/>
            <a:ext cx="3096344" cy="42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결과에 대해서</a:t>
            </a:r>
            <a:endParaRPr lang="ko-KR" altLang="en-US" sz="2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1"/>
            <a:ext cx="10882800" cy="2449799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이번 실험은 시체주변 온도와 습도가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온도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24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도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,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습도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70%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기준</a:t>
            </a:r>
            <a:r>
              <a:rPr lang="ko-KR" altLang="en-US" sz="2400" dirty="0" smtClean="0">
                <a:latin typeface="+mn-ea"/>
              </a:rPr>
              <a:t>으로 </a:t>
            </a:r>
            <a:r>
              <a:rPr lang="ko-KR" altLang="en-US" sz="2400" dirty="0">
                <a:latin typeface="+mn-ea"/>
              </a:rPr>
              <a:t>설</a:t>
            </a:r>
            <a:r>
              <a:rPr lang="ko-KR" altLang="en-US" sz="2400" dirty="0" smtClean="0">
                <a:latin typeface="+mn-ea"/>
              </a:rPr>
              <a:t>정하고 쉽게 계산하도록 한 것 입니다</a:t>
            </a:r>
            <a:r>
              <a:rPr lang="en-US" altLang="ko-KR" sz="2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실제 사건에서 곤충의 한살이에 소요되는 시간은 주변환경 및 계절에 따라 달라지는 온도와 습도를 면밀히 계산하여 결과를 보고합니다</a:t>
            </a:r>
            <a:r>
              <a:rPr lang="en-US" altLang="ko-KR" sz="2400" dirty="0" smtClean="0">
                <a:latin typeface="+mn-ea"/>
              </a:rPr>
              <a:t>. </a:t>
            </a:r>
            <a:r>
              <a:rPr lang="ko-KR" altLang="en-US" sz="2400" dirty="0" smtClean="0"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1. </a:t>
            </a:r>
            <a:r>
              <a:rPr lang="ko-KR" altLang="en-US" sz="1600" dirty="0" smtClean="0">
                <a:latin typeface="+mn-ea"/>
              </a:rPr>
              <a:t>곤충을 이용한 수사에서 쓰이는 검정파리의 한살이의 그림을 보고 빈칸을 채워 완성하세요</a:t>
            </a:r>
            <a:r>
              <a:rPr lang="en-US" altLang="ko-KR" sz="1600" dirty="0" smtClean="0">
                <a:latin typeface="+mn-ea"/>
              </a:rPr>
              <a:t>. </a:t>
            </a:r>
            <a:endParaRPr lang="en-US" altLang="ko-KR" sz="1600" dirty="0">
              <a:latin typeface="+mn-ea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411326"/>
            <a:ext cx="10163175" cy="3429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69" y="2301690"/>
            <a:ext cx="9217024" cy="2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2. 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번의 검정파리와 같이 성충이 될 때 </a:t>
            </a:r>
            <a:r>
              <a:rPr lang="ko-KR" altLang="en-US" sz="1600" b="1" dirty="0" smtClean="0">
                <a:latin typeface="+mn-ea"/>
              </a:rPr>
              <a:t>번데기 과정</a:t>
            </a:r>
            <a:r>
              <a:rPr lang="ko-KR" altLang="en-US" sz="1600" dirty="0" smtClean="0">
                <a:latin typeface="+mn-ea"/>
              </a:rPr>
              <a:t>을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거치면서 유충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애벌레</a:t>
            </a:r>
            <a:r>
              <a:rPr lang="en-US" altLang="ko-KR" sz="1600" dirty="0" smtClean="0">
                <a:latin typeface="+mn-ea"/>
              </a:rPr>
              <a:t>) </a:t>
            </a:r>
            <a:r>
              <a:rPr lang="ko-KR" altLang="en-US" sz="1600" dirty="0" smtClean="0">
                <a:latin typeface="+mn-ea"/>
              </a:rPr>
              <a:t>단계의 모습과 그 형태가 완전히 달라지는 경우를 </a:t>
            </a:r>
            <a:r>
              <a:rPr lang="ko-KR" altLang="en-US" sz="1600" b="1" dirty="0" smtClean="0">
                <a:latin typeface="+mn-ea"/>
              </a:rPr>
              <a:t>완전 탈바꿈 </a:t>
            </a:r>
            <a:r>
              <a:rPr lang="ko-KR" altLang="en-US" sz="1600" dirty="0" smtClean="0">
                <a:latin typeface="+mn-ea"/>
              </a:rPr>
              <a:t>이라고 합니다</a:t>
            </a:r>
            <a:r>
              <a:rPr lang="en-US" altLang="ko-KR" sz="16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이와 같이 완전 탈바꿈 하는 곤충을 아는 대로 써 봅시다</a:t>
            </a:r>
            <a:r>
              <a:rPr lang="en-US" altLang="ko-KR" sz="1600" dirty="0" smtClean="0">
                <a:latin typeface="+mn-ea"/>
              </a:rPr>
              <a:t>. </a:t>
            </a:r>
            <a:endParaRPr lang="en-US" altLang="ko-KR" sz="1600" dirty="0">
              <a:latin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911424" y="2492896"/>
            <a:ext cx="1051316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2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3. </a:t>
            </a:r>
            <a:r>
              <a:rPr lang="ko-KR" altLang="en-US" sz="1600" dirty="0" smtClean="0">
                <a:latin typeface="+mn-ea"/>
              </a:rPr>
              <a:t>다음은 서로 다른 사건에서 수집한 곤충 자료입니다</a:t>
            </a:r>
            <a:r>
              <a:rPr lang="en-US" altLang="ko-KR" sz="16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두 사건 </a:t>
            </a:r>
            <a:r>
              <a:rPr lang="en-US" altLang="ko-KR" sz="1600" b="1" dirty="0" smtClean="0">
                <a:latin typeface="+mn-ea"/>
              </a:rPr>
              <a:t>A, B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모두 </a:t>
            </a:r>
            <a:r>
              <a:rPr lang="ko-KR" altLang="en-US" sz="1600" b="1" dirty="0" smtClean="0">
                <a:latin typeface="+mn-ea"/>
              </a:rPr>
              <a:t>성충인 파리가 발견</a:t>
            </a:r>
            <a:r>
              <a:rPr lang="ko-KR" altLang="en-US" sz="1600" dirty="0" smtClean="0">
                <a:latin typeface="+mn-ea"/>
              </a:rPr>
              <a:t>되었지만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사후 경과 시각은 매우 다르게 나왔습니다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그 이유는 무엇일까요</a:t>
            </a:r>
            <a:r>
              <a:rPr lang="en-US" altLang="ko-KR" sz="1600" dirty="0" smtClean="0">
                <a:latin typeface="+mn-ea"/>
              </a:rPr>
              <a:t>? </a:t>
            </a:r>
            <a:r>
              <a:rPr lang="ko-KR" altLang="en-US" sz="1600" dirty="0" smtClean="0">
                <a:latin typeface="+mn-ea"/>
              </a:rPr>
              <a:t>단서와 함께 추리해 봅시다</a:t>
            </a:r>
            <a:r>
              <a:rPr lang="en-US" altLang="ko-KR" sz="1600" dirty="0" smtClean="0">
                <a:latin typeface="+mn-ea"/>
              </a:rPr>
              <a:t>.  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71464" y="2852936"/>
            <a:ext cx="4176464" cy="26642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98" y="2461059"/>
            <a:ext cx="55435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동물이 태어나서 어린 시절을 거치며 성장하여 자손을 남기고 죽을 때까지의 과정을 동물의 한살이라고 합니다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동물의 한살이 모습을 살펴보면 소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고양이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개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어릴 때의 모습이 크게 변하지 않는 한살이도 있지만 자라면서 </a:t>
            </a: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겉모습이 많이 바뀌는 동물도 있습니다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곤충의 한살이를 살펴볼까요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곤충은 어렸을 때엔 애벌레로 있다가 성충이 되면 다른 모습으로 변하는 경우가 많습니다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나비나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잠자리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장수풍뎅이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파리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매미 등 애벌레 단계를 지나 다 크면 날개를 갖게 됩니다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이렇게 모습이 많이 바뀌는 것을 탈바꿈이라고 하면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두 가지로 분류합니다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endParaRPr lang="en-US" altLang="ko-KR" sz="20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93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160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많은 과학자들이 다양한 동물들의 한살이를 알아보기 위해서 직접 동물을 기르면서 관찰하기도 하지만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야행동물들은 직접 찾아가서 관찰하기도 합니다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또한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동물의 몸에 무선 추적 장치를 달거나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새의 다리에 인식표를 붙여두기도 하고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위장막</a:t>
            </a: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안에 숨어서 몰래 동물을 관찰하기도 합니다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깊은 동굴이나 구멍에 사는 동물을 관찰하기 위해서 내시경 카메라와 같은 장비를 이용하기도 합니다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이런 여러 연구 덕분에 동물들의 생활을 잘 알게 되었고 더 나아가 범죄수사에도 활용하게 되었습니다</a:t>
            </a:r>
            <a:r>
              <a:rPr lang="en-US" altLang="ko-KR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endParaRPr lang="en-US" altLang="ko-KR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55440" y="1268760"/>
            <a:ext cx="4772794" cy="3168352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200000"/>
              </a:lnSpc>
            </a:pP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완전 탈바꿈</a:t>
            </a:r>
            <a:endParaRPr lang="en-US" altLang="ko-KR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1600" b="1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16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알          </a:t>
            </a:r>
            <a:r>
              <a:rPr lang="ko-KR" altLang="en-US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애벌래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(</a:t>
            </a:r>
            <a:r>
              <a:rPr lang="ko-KR" altLang="en-US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유층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          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번데기          성충  </a:t>
            </a:r>
            <a:endParaRPr lang="en-US" altLang="ko-KR" b="1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애벌레 단계에서 여러 번의 허물 벗기 과정 있습니다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번데기 단계에서 단단한 껍질에서 나와 </a:t>
            </a:r>
            <a:r>
              <a:rPr lang="ko-KR" altLang="en-US" sz="12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날개돋이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(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우화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를 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: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배추 흰나비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장수풍뎅이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파리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매미 등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07" y="1807865"/>
            <a:ext cx="4738861" cy="1189087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1792072" y="3027096"/>
            <a:ext cx="288032" cy="17675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12" name="오른쪽 화살표 11"/>
          <p:cNvSpPr/>
          <p:nvPr/>
        </p:nvSpPr>
        <p:spPr>
          <a:xfrm>
            <a:off x="3455815" y="3036222"/>
            <a:ext cx="288032" cy="17675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14" name="오른쪽 화살표 13"/>
          <p:cNvSpPr/>
          <p:nvPr/>
        </p:nvSpPr>
        <p:spPr>
          <a:xfrm>
            <a:off x="4498008" y="3027096"/>
            <a:ext cx="288032" cy="17675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17" name="직사각형 16"/>
          <p:cNvSpPr/>
          <p:nvPr/>
        </p:nvSpPr>
        <p:spPr>
          <a:xfrm>
            <a:off x="6316820" y="1268760"/>
            <a:ext cx="4772794" cy="3168352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ct val="200000"/>
              </a:lnSpc>
            </a:pP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불완전 탈바꿈</a:t>
            </a:r>
            <a:endParaRPr lang="en-US" altLang="ko-KR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1600" b="1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16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            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알           </a:t>
            </a:r>
            <a:r>
              <a:rPr lang="ko-KR" altLang="en-US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어린사마귀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(</a:t>
            </a:r>
            <a:r>
              <a:rPr lang="ko-KR" altLang="en-US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약충</a:t>
            </a:r>
            <a:r>
              <a:rPr lang="en-US" altLang="ko-KR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        </a:t>
            </a:r>
            <a:r>
              <a:rPr lang="ko-KR" altLang="en-US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성충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어린 사마귀 단계에서 여러 번의 허물 벗기 과정 있습니다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번데기 과정 없이 마지막 </a:t>
            </a:r>
            <a:r>
              <a:rPr lang="ko-KR" altLang="en-US" sz="12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허물벗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기로 </a:t>
            </a:r>
            <a:r>
              <a:rPr lang="ko-KR" altLang="en-US" sz="12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날개돋이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(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우화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를 합니다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 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: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사마귀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잠자리 등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27" y="1807865"/>
            <a:ext cx="4662379" cy="1189087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7680176" y="3027096"/>
            <a:ext cx="288032" cy="17675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sp>
        <p:nvSpPr>
          <p:cNvPr id="19" name="오른쪽 화살표 18"/>
          <p:cNvSpPr/>
          <p:nvPr/>
        </p:nvSpPr>
        <p:spPr>
          <a:xfrm>
            <a:off x="9552384" y="3036222"/>
            <a:ext cx="288032" cy="176754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65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</a:rPr>
              <a:t>시체에 모여드는 곤충에 대하여 알아보고 이를 활용한 범죄수사 중 사후경과시간을 직접 계산하여 봅시다</a:t>
            </a:r>
            <a:r>
              <a:rPr lang="en-US" altLang="ko-KR" sz="2400" dirty="0" smtClean="0">
                <a:latin typeface="+mn-ea"/>
              </a:rPr>
              <a:t>.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573016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253949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+mn-ea"/>
              </a:rPr>
              <a:t>CSI</a:t>
            </a:r>
            <a:r>
              <a:rPr lang="ko-KR" altLang="en-US" sz="2000" dirty="0" smtClean="0">
                <a:solidFill>
                  <a:schemeClr val="bg1"/>
                </a:solidFill>
                <a:latin typeface="+mn-ea"/>
              </a:rPr>
              <a:t>과학수사대 도안</a:t>
            </a:r>
            <a:r>
              <a:rPr lang="en-US" altLang="ko-KR" sz="20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+mn-ea"/>
              </a:rPr>
              <a:t>파리발생단계별 분류 스티커</a:t>
            </a:r>
            <a:r>
              <a:rPr lang="en-US" altLang="ko-KR" sz="20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  <a:latin typeface="+mn-ea"/>
              </a:rPr>
              <a:t>현장감식자료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        ***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필기도구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가위 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44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16632"/>
            <a:ext cx="10882800" cy="65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778621"/>
            <a:ext cx="10882800" cy="40185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4767088"/>
            <a:ext cx="10882800" cy="13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0162"/>
          </a:xfrm>
          <a:prstGeom prst="roundRect">
            <a:avLst/>
          </a:prstGeom>
          <a:solidFill>
            <a:schemeClr val="tx1"/>
          </a:solidFill>
          <a:ln w="25400" cap="sq">
            <a:solidFill>
              <a:schemeClr val="accent1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[</a:t>
            </a:r>
            <a:r>
              <a:rPr lang="ko-KR" altLang="en-US" sz="1400" b="1" dirty="0" smtClean="0">
                <a:latin typeface="+mn-ea"/>
              </a:rPr>
              <a:t>사전 준비활동</a:t>
            </a:r>
            <a:r>
              <a:rPr lang="en-US" altLang="ko-KR" sz="1400" b="1" dirty="0" smtClean="0">
                <a:latin typeface="+mn-ea"/>
              </a:rPr>
              <a:t>] </a:t>
            </a:r>
            <a:r>
              <a:rPr lang="ko-KR" altLang="en-US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실험 전에 자료를 완성한 후에 범인을 찾아봅시다</a:t>
            </a:r>
            <a:r>
              <a:rPr lang="en-US" altLang="ko-KR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개별적으로 주어진 </a:t>
            </a:r>
            <a:r>
              <a:rPr lang="ko-KR" altLang="en-US" sz="15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현장감식자료  </a:t>
            </a:r>
            <a:r>
              <a:rPr lang="ko-KR" altLang="en-US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면의 </a:t>
            </a:r>
            <a:r>
              <a:rPr lang="ko-KR" altLang="en-US" sz="15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산장을 방문한 사람들이 </a:t>
            </a:r>
            <a:r>
              <a:rPr lang="ko-KR" altLang="en-US" sz="1500" b="1" dirty="0" err="1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쓰고간</a:t>
            </a:r>
            <a:r>
              <a:rPr lang="ko-KR" altLang="en-US" sz="15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방명록을 </a:t>
            </a:r>
            <a:r>
              <a:rPr lang="ko-KR" altLang="en-US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살펴봅시다</a:t>
            </a:r>
            <a:r>
              <a:rPr lang="en-US" altLang="ko-KR" sz="1500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  <a:r>
              <a:rPr lang="ko-KR" altLang="en-US" sz="15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실험 전에 아래의 순서대로 방명록의 빈칸에 날짜를 써넣습니다</a:t>
            </a:r>
            <a:r>
              <a:rPr lang="en-US" altLang="ko-KR" sz="1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287688" y="1657011"/>
            <a:ext cx="216024" cy="342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lnSpc>
                <a:spcPct val="200000"/>
              </a:lnSpc>
            </a:pPr>
            <a:r>
              <a:rPr lang="en-US" altLang="ko-KR" sz="1400" dirty="0" smtClean="0">
                <a:solidFill>
                  <a:srgbClr val="FFFF00"/>
                </a:solidFill>
                <a:latin typeface="HY궁서" panose="02030600000101010101" pitchFamily="18" charset="-127"/>
                <a:ea typeface="HY궁서" panose="02030600000101010101" pitchFamily="18" charset="-127"/>
              </a:rPr>
              <a:t>B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85" y="2276872"/>
            <a:ext cx="8664277" cy="43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016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endParaRPr lang="en-US" altLang="ko-KR" sz="1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예시 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) 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오늘날짜가 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6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월 </a:t>
            </a:r>
            <a:r>
              <a:rPr lang="en-US" altLang="ko-KR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5</a:t>
            </a:r>
            <a:r>
              <a:rPr lang="ko-KR" altLang="en-US" sz="20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일인 경우 </a:t>
            </a:r>
            <a:endParaRPr lang="en-US" altLang="ko-KR" sz="20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1844824"/>
            <a:ext cx="60820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숲 속 산장의 사망사건</a:t>
            </a:r>
            <a:r>
              <a:rPr lang="en-US" altLang="ko-KR" sz="2600" dirty="0" smtClean="0"/>
              <a:t>!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69016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가끔 드나드는 등산객 외에는 사람의 발길이 뜸한 숲 속 산장에서</a:t>
            </a:r>
            <a:endParaRPr lang="en-US" altLang="ko-KR" sz="2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산장주인이 사랑하던 흑염소의 사체가 발견되었습니다</a:t>
            </a:r>
            <a:r>
              <a:rPr lang="en-US" altLang="ko-KR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산장주인은 이 흑염소를 어릴 때부터 풀어놓고 애지중지 키웠으며</a:t>
            </a:r>
            <a:r>
              <a:rPr lang="en-US" altLang="ko-KR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이번에 부득이하게 여행을 다녀온 동안 이런 끔찍한 사건이 발생하였다며 </a:t>
            </a:r>
            <a:endParaRPr lang="en-US" altLang="ko-KR" sz="2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가족과 같은 흑염소를 죽인 범인을 꼭 찾아야겠다고 </a:t>
            </a:r>
            <a:endParaRPr lang="en-US" altLang="ko-KR" sz="2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사건을 의뢰하였습니다</a:t>
            </a:r>
            <a:r>
              <a:rPr lang="en-US" altLang="ko-KR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  <a:r>
              <a:rPr lang="ko-KR" altLang="en-US" sz="24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endParaRPr lang="en-US" altLang="ko-KR" sz="2400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1916832"/>
            <a:ext cx="33848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418393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숲 속 산장의 사망사건</a:t>
            </a:r>
            <a:r>
              <a:rPr lang="en-US" altLang="ko-KR" sz="2600" dirty="0" smtClean="0"/>
              <a:t>!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5400" y="979198"/>
            <a:ext cx="10882800" cy="511409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+mn-ea"/>
              </a:rPr>
              <a:t>Part1. </a:t>
            </a:r>
            <a:r>
              <a:rPr lang="ko-KR" altLang="en-US" sz="2400" b="1" dirty="0" smtClean="0">
                <a:latin typeface="+mn-ea"/>
              </a:rPr>
              <a:t>현장감식 자료에서 파리의 발생단계를 분류하고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그 시기를 분석하여 사후경과시간</a:t>
            </a:r>
            <a:r>
              <a:rPr lang="en-US" altLang="ko-KR" sz="2400" b="1" dirty="0" smtClean="0">
                <a:latin typeface="+mn-ea"/>
              </a:rPr>
              <a:t>(PMI)</a:t>
            </a:r>
            <a:r>
              <a:rPr lang="ko-KR" altLang="en-US" sz="2400" b="1" dirty="0" smtClean="0">
                <a:latin typeface="+mn-ea"/>
              </a:rPr>
              <a:t>을 계산하라</a:t>
            </a:r>
            <a:r>
              <a:rPr lang="en-US" altLang="ko-KR" sz="2400" b="1" dirty="0" smtClean="0">
                <a:latin typeface="+mn-ea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+mn-ea"/>
              </a:rPr>
              <a:t>현장감식 결과 흑염소는 산장 </a:t>
            </a:r>
            <a:r>
              <a:rPr lang="ko-KR" altLang="en-US" sz="1900" dirty="0" err="1" smtClean="0">
                <a:latin typeface="+mn-ea"/>
              </a:rPr>
              <a:t>뒷편</a:t>
            </a:r>
            <a:r>
              <a:rPr lang="ko-KR" altLang="en-US" sz="1900" dirty="0" smtClean="0">
                <a:latin typeface="+mn-ea"/>
              </a:rPr>
              <a:t> 수풀에서 발견되었고</a:t>
            </a:r>
            <a:r>
              <a:rPr lang="en-US" altLang="ko-KR" sz="1900" dirty="0" smtClean="0">
                <a:latin typeface="+mn-ea"/>
              </a:rPr>
              <a:t>, </a:t>
            </a:r>
            <a:r>
              <a:rPr lang="ko-KR" altLang="en-US" sz="1900" dirty="0" smtClean="0">
                <a:latin typeface="+mn-ea"/>
              </a:rPr>
              <a:t>둔기로 맞은 상처가 보였으며</a:t>
            </a:r>
            <a:r>
              <a:rPr lang="en-US" altLang="ko-KR" sz="1900" dirty="0" smtClean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900" dirty="0" err="1" smtClean="0">
                <a:latin typeface="+mn-ea"/>
              </a:rPr>
              <a:t>죽은지</a:t>
            </a:r>
            <a:r>
              <a:rPr lang="ko-KR" altLang="en-US" sz="1900" dirty="0" smtClean="0">
                <a:latin typeface="+mn-ea"/>
              </a:rPr>
              <a:t> 며칠 지난 듯 부패가 진행되었고 주변에는 곤충들이 모여있어 이대로는 언제 죽었는지 알 수 있는 방법이 없었습니다</a:t>
            </a:r>
            <a:r>
              <a:rPr lang="en-US" altLang="ko-KR" sz="19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+mn-ea"/>
              </a:rPr>
              <a:t>여러분은 범인을 </a:t>
            </a:r>
            <a:r>
              <a:rPr lang="ko-KR" altLang="en-US" sz="1900" dirty="0" err="1" smtClean="0">
                <a:latin typeface="+mn-ea"/>
              </a:rPr>
              <a:t>잡기위한</a:t>
            </a:r>
            <a:r>
              <a:rPr lang="ko-KR" altLang="en-US" sz="1900" dirty="0" smtClean="0">
                <a:latin typeface="+mn-ea"/>
              </a:rPr>
              <a:t> </a:t>
            </a:r>
            <a:r>
              <a:rPr lang="ko-KR" altLang="en-US" sz="1900" dirty="0" err="1" smtClean="0">
                <a:latin typeface="+mn-ea"/>
              </a:rPr>
              <a:t>첫번째</a:t>
            </a:r>
            <a:r>
              <a:rPr lang="ko-KR" altLang="en-US" sz="1900" dirty="0" smtClean="0">
                <a:latin typeface="+mn-ea"/>
              </a:rPr>
              <a:t> 단계로 주변증거를 활용하여 사후경과시간</a:t>
            </a:r>
            <a:r>
              <a:rPr lang="en-US" altLang="ko-KR" sz="1900" dirty="0" smtClean="0">
                <a:latin typeface="+mn-ea"/>
              </a:rPr>
              <a:t>(PMI)</a:t>
            </a:r>
            <a:r>
              <a:rPr lang="ko-KR" altLang="en-US" sz="1900" dirty="0" smtClean="0">
                <a:latin typeface="+mn-ea"/>
              </a:rPr>
              <a:t>을 확보하여야 합니다</a:t>
            </a:r>
            <a:r>
              <a:rPr lang="en-US" altLang="ko-KR" sz="1900" dirty="0" smtClean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53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4574</TotalTime>
  <Words>966</Words>
  <Application>Microsoft Office PowerPoint</Application>
  <PresentationFormat>와이드스크린</PresentationFormat>
  <Paragraphs>124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1" baseType="lpstr">
      <vt:lpstr>210 하얀분필 L</vt:lpstr>
      <vt:lpstr>Adobe 고딕 Std B</vt:lpstr>
      <vt:lpstr>HY궁서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124</cp:revision>
  <dcterms:created xsi:type="dcterms:W3CDTF">2020-01-07T08:23:28Z</dcterms:created>
  <dcterms:modified xsi:type="dcterms:W3CDTF">2020-02-06T04:18:59Z</dcterms:modified>
</cp:coreProperties>
</file>