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684" r:id="rId4"/>
  </p:sldMasterIdLst>
  <p:sldIdLst>
    <p:sldId id="256" r:id="rId5"/>
    <p:sldId id="258" r:id="rId6"/>
    <p:sldId id="259" r:id="rId7"/>
    <p:sldId id="262" r:id="rId8"/>
    <p:sldId id="263" r:id="rId9"/>
    <p:sldId id="268" r:id="rId10"/>
    <p:sldId id="285" r:id="rId11"/>
    <p:sldId id="286" r:id="rId12"/>
    <p:sldId id="289" r:id="rId13"/>
    <p:sldId id="287" r:id="rId14"/>
    <p:sldId id="288" r:id="rId15"/>
    <p:sldId id="290" r:id="rId16"/>
    <p:sldId id="291" r:id="rId17"/>
    <p:sldId id="292" r:id="rId18"/>
    <p:sldId id="293" r:id="rId19"/>
    <p:sldId id="294" r:id="rId20"/>
    <p:sldId id="295" r:id="rId21"/>
    <p:sldId id="283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B"/>
    <a:srgbClr val="F9FCD0"/>
    <a:srgbClr val="FF7C80"/>
    <a:srgbClr val="FF9999"/>
    <a:srgbClr val="00CC99"/>
    <a:srgbClr val="FFFFFF"/>
    <a:srgbClr val="FF9933"/>
    <a:srgbClr val="F0E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3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605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10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018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0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00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538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299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55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191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46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34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11500" dirty="0" smtClean="0">
                <a:solidFill>
                  <a:srgbClr val="00206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3D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입체그림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ko-KR" sz="6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[ </a:t>
            </a:r>
            <a:r>
              <a:rPr lang="ko-KR" altLang="en-US" sz="6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지 형 </a:t>
            </a:r>
            <a:r>
              <a:rPr lang="en-US" altLang="ko-KR" sz="6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]</a:t>
            </a:r>
            <a:endParaRPr lang="ko-KR" altLang="en-US" sz="6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535276"/>
            <a:ext cx="4635793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</a:rPr>
              <a:t>섬을 선택한 경우</a:t>
            </a:r>
            <a:endParaRPr lang="ko-KR" altLang="en-US" sz="2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945" y="1192692"/>
            <a:ext cx="705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1.  A , B </a:t>
            </a:r>
            <a:r>
              <a:rPr lang="ko-KR" altLang="en-US" dirty="0" smtClean="0">
                <a:latin typeface="+mn-ea"/>
              </a:rPr>
              <a:t>투명판 오른쪽 위  빈 칸에 다음과  같이 숫자를  씁니다</a:t>
            </a:r>
            <a:r>
              <a:rPr lang="en-US" altLang="ko-KR" dirty="0" smtClean="0">
                <a:latin typeface="+mn-ea"/>
              </a:rPr>
              <a:t>. </a:t>
            </a:r>
            <a:endParaRPr lang="ko-KR" altLang="en-US" dirty="0">
              <a:latin typeface="+mn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96" y="1627339"/>
            <a:ext cx="6847149" cy="48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535276"/>
            <a:ext cx="4635793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</a:rPr>
              <a:t>섬을 선택한 경우</a:t>
            </a:r>
            <a:endParaRPr lang="ko-KR" altLang="en-US" sz="2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62" y="1315617"/>
            <a:ext cx="351891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2.  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번 투명판</a:t>
            </a:r>
            <a:r>
              <a:rPr lang="ko-KR" altLang="en-US" dirty="0" smtClean="0">
                <a:latin typeface="+mn-ea"/>
              </a:rPr>
              <a:t>을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등고선 지도에 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</a:rPr>
              <a:t>     잘 맞추어 올려 놓습니다</a:t>
            </a:r>
            <a:r>
              <a:rPr lang="en-US" altLang="ko-KR" dirty="0" smtClean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4276" y="1315617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3.  </a:t>
            </a:r>
            <a:r>
              <a:rPr lang="ko-KR" altLang="en-US" dirty="0" err="1" smtClean="0">
                <a:latin typeface="+mn-ea"/>
              </a:rPr>
              <a:t>유성펜으로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1</a:t>
            </a:r>
            <a:r>
              <a:rPr lang="ko-KR" altLang="en-US" dirty="0" smtClean="0">
                <a:latin typeface="+mn-ea"/>
              </a:rPr>
              <a:t>번 선을 따라 그립니다</a:t>
            </a:r>
            <a:r>
              <a:rPr lang="en-US" altLang="ko-KR" dirty="0" smtClean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5047860" y="3017662"/>
            <a:ext cx="709127" cy="435047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75" y="2131677"/>
            <a:ext cx="3367909" cy="304059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276" y="1811287"/>
            <a:ext cx="4570125" cy="387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522514" y="2151227"/>
            <a:ext cx="10720873" cy="1575706"/>
          </a:xfrm>
          <a:prstGeom prst="round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5" y="535276"/>
            <a:ext cx="4635793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</a:rPr>
              <a:t>섬을 선택한 경우</a:t>
            </a:r>
            <a:endParaRPr lang="ko-KR" altLang="en-US" sz="2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62" y="1315617"/>
            <a:ext cx="498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+mn-ea"/>
              </a:rPr>
              <a:t>4</a:t>
            </a:r>
            <a:r>
              <a:rPr lang="en-US" altLang="ko-KR" dirty="0" smtClean="0">
                <a:latin typeface="+mn-ea"/>
              </a:rPr>
              <a:t>. 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번 투명판</a:t>
            </a:r>
            <a:r>
              <a:rPr lang="ko-KR" altLang="en-US" dirty="0">
                <a:latin typeface="+mn-ea"/>
              </a:rPr>
              <a:t>에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등고선 </a:t>
            </a:r>
            <a:r>
              <a:rPr lang="en-US" altLang="ko-KR" dirty="0" smtClean="0">
                <a:latin typeface="+mn-ea"/>
              </a:rPr>
              <a:t>2</a:t>
            </a:r>
            <a:r>
              <a:rPr lang="ko-KR" altLang="en-US" dirty="0" smtClean="0">
                <a:latin typeface="+mn-ea"/>
              </a:rPr>
              <a:t>번 그림을 그립니다</a:t>
            </a:r>
            <a:r>
              <a:rPr lang="en-US" altLang="ko-KR" dirty="0" smtClean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272" y="3964561"/>
            <a:ext cx="446468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7. 10</a:t>
            </a:r>
            <a:r>
              <a:rPr lang="ko-KR" altLang="en-US" dirty="0" smtClean="0">
                <a:latin typeface="+mn-ea"/>
              </a:rPr>
              <a:t>번 투명판까지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6</a:t>
            </a:r>
            <a:r>
              <a:rPr lang="ko-KR" altLang="en-US" dirty="0" smtClean="0">
                <a:latin typeface="+mn-ea"/>
              </a:rPr>
              <a:t>번과 같은 방법으로 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 </a:t>
            </a:r>
            <a:r>
              <a:rPr lang="ko-KR" altLang="en-US" dirty="0" smtClean="0">
                <a:latin typeface="+mn-ea"/>
              </a:rPr>
              <a:t>그림을 그립니다 </a:t>
            </a:r>
            <a:r>
              <a:rPr lang="en-US" altLang="ko-KR" dirty="0" smtClean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262" y="1684949"/>
            <a:ext cx="398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5. </a:t>
            </a:r>
            <a:r>
              <a:rPr lang="ko-KR" altLang="en-US" dirty="0" smtClean="0">
                <a:latin typeface="+mn-ea"/>
              </a:rPr>
              <a:t>같은 방법으로 </a:t>
            </a:r>
            <a:r>
              <a:rPr lang="en-US" altLang="ko-KR" dirty="0" smtClean="0">
                <a:latin typeface="+mn-ea"/>
              </a:rPr>
              <a:t>5</a:t>
            </a:r>
            <a:r>
              <a:rPr lang="ko-KR" altLang="en-US" dirty="0" smtClean="0">
                <a:latin typeface="+mn-ea"/>
              </a:rPr>
              <a:t>번까지 그립니다</a:t>
            </a:r>
            <a:r>
              <a:rPr lang="en-US" altLang="ko-KR" dirty="0" smtClean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229" y="2210068"/>
            <a:ext cx="1533761" cy="145802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94" y="3845372"/>
            <a:ext cx="3225046" cy="2620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749" y="2269666"/>
            <a:ext cx="51034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</a:rPr>
              <a:t>6. 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6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번 투명판</a:t>
            </a:r>
            <a:r>
              <a:rPr lang="ko-KR" altLang="en-US" dirty="0" smtClean="0">
                <a:latin typeface="+mn-ea"/>
              </a:rPr>
              <a:t>부터는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등고선 지도는 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 </a:t>
            </a:r>
            <a:r>
              <a:rPr lang="ko-KR" altLang="en-US" dirty="0" smtClean="0">
                <a:latin typeface="+mn-ea"/>
              </a:rPr>
              <a:t>그대로 두고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투명 </a:t>
            </a:r>
            <a:r>
              <a:rPr lang="ko-KR" altLang="en-US" dirty="0" err="1" smtClean="0">
                <a:latin typeface="+mn-ea"/>
              </a:rPr>
              <a:t>그림판만</a:t>
            </a:r>
            <a:r>
              <a:rPr lang="ko-KR" altLang="en-US" dirty="0" smtClean="0">
                <a:latin typeface="+mn-ea"/>
              </a:rPr>
              <a:t> 오른쪽으로 </a:t>
            </a:r>
            <a:r>
              <a:rPr lang="en-US" altLang="ko-KR" dirty="0" smtClean="0">
                <a:latin typeface="+mn-ea"/>
              </a:rPr>
              <a:t>90</a:t>
            </a:r>
            <a:r>
              <a:rPr lang="ko-KR" altLang="en-US" dirty="0" smtClean="0">
                <a:latin typeface="+mn-ea"/>
              </a:rPr>
              <a:t>도 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 </a:t>
            </a:r>
            <a:r>
              <a:rPr lang="ko-KR" altLang="en-US" dirty="0" smtClean="0">
                <a:latin typeface="+mn-ea"/>
              </a:rPr>
              <a:t>돌려서 그림을 그립니다</a:t>
            </a:r>
            <a:r>
              <a:rPr lang="en-US" altLang="ko-KR" dirty="0" smtClean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sp>
        <p:nvSpPr>
          <p:cNvPr id="13" name="아래쪽 화살표 12"/>
          <p:cNvSpPr/>
          <p:nvPr/>
        </p:nvSpPr>
        <p:spPr>
          <a:xfrm rot="16200000">
            <a:off x="6299119" y="2548194"/>
            <a:ext cx="597160" cy="781772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1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4" y="613179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2060"/>
                </a:solidFill>
              </a:rPr>
              <a:t>실험방법</a:t>
            </a:r>
            <a:endParaRPr lang="ko-KR" altLang="en-US" sz="2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829" y="1296955"/>
            <a:ext cx="3100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[ </a:t>
            </a:r>
            <a:r>
              <a:rPr lang="ko-KR" altLang="en-US" dirty="0" smtClean="0">
                <a:solidFill>
                  <a:srgbClr val="FF0000"/>
                </a:solidFill>
              </a:rPr>
              <a:t>투명 </a:t>
            </a:r>
            <a:r>
              <a:rPr lang="ko-KR" altLang="en-US" dirty="0" err="1" smtClean="0">
                <a:solidFill>
                  <a:srgbClr val="FF0000"/>
                </a:solidFill>
              </a:rPr>
              <a:t>그림판</a:t>
            </a:r>
            <a:r>
              <a:rPr lang="ko-KR" altLang="en-US" dirty="0" smtClean="0">
                <a:solidFill>
                  <a:srgbClr val="FF0000"/>
                </a:solidFill>
              </a:rPr>
              <a:t>  쌓아 완성하기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791577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1. 1</a:t>
            </a:r>
            <a:r>
              <a:rPr lang="ko-KR" altLang="en-US" dirty="0" smtClean="0"/>
              <a:t>번 </a:t>
            </a:r>
            <a:r>
              <a:rPr lang="ko-KR" altLang="en-US" dirty="0" smtClean="0">
                <a:latin typeface="+mj-ea"/>
                <a:ea typeface="+mj-ea"/>
              </a:rPr>
              <a:t>투명판이</a:t>
            </a:r>
            <a:r>
              <a:rPr lang="ko-KR" altLang="en-US" dirty="0" smtClean="0"/>
              <a:t> 맨 아래</a:t>
            </a:r>
            <a:r>
              <a:rPr lang="en-US" altLang="ko-KR" dirty="0" smtClean="0"/>
              <a:t>, </a:t>
            </a:r>
            <a:r>
              <a:rPr lang="en-US" altLang="ko-KR" dirty="0" smtClean="0">
                <a:latin typeface="+mj-ea"/>
                <a:ea typeface="+mj-ea"/>
              </a:rPr>
              <a:t>10</a:t>
            </a:r>
            <a:r>
              <a:rPr lang="ko-KR" altLang="en-US" dirty="0" smtClean="0"/>
              <a:t>번 투명판이 맨 위로 오도록 차례대로 쌓아  입체그림이  잘  완성되었는지 확인합니다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7830" y="2323422"/>
            <a:ext cx="63168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2. 1</a:t>
            </a:r>
            <a:r>
              <a:rPr lang="ko-KR" altLang="en-US" dirty="0" smtClean="0"/>
              <a:t>번 </a:t>
            </a:r>
            <a:r>
              <a:rPr lang="ko-KR" altLang="en-US" dirty="0" smtClean="0">
                <a:latin typeface="+mj-ea"/>
                <a:ea typeface="+mj-ea"/>
              </a:rPr>
              <a:t>투명판 아래에 양면테이프를 두 군데 정도 붙이고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선택한 등고선 뒷면에 있는 배경그림에 맞추어 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6044" y="3925179"/>
            <a:ext cx="67076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3. </a:t>
            </a:r>
            <a:r>
              <a:rPr lang="ko-KR" altLang="en-US" dirty="0" smtClean="0">
                <a:latin typeface="+mj-ea"/>
                <a:ea typeface="+mj-ea"/>
              </a:rPr>
              <a:t>배경그림에 붙인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번 투명판을 바닥이 평평한 곳에 잘 놓고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그 위로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번</a:t>
            </a:r>
            <a:r>
              <a:rPr lang="en-US" altLang="ko-KR" dirty="0" smtClean="0">
                <a:latin typeface="+mj-ea"/>
                <a:ea typeface="+mj-ea"/>
              </a:rPr>
              <a:t>, 3</a:t>
            </a:r>
            <a:r>
              <a:rPr lang="ko-KR" altLang="en-US" dirty="0" smtClean="0">
                <a:latin typeface="+mj-ea"/>
                <a:ea typeface="+mj-ea"/>
              </a:rPr>
              <a:t>번 </a:t>
            </a:r>
            <a:r>
              <a:rPr lang="en-US" altLang="ko-KR" dirty="0" smtClean="0">
                <a:latin typeface="+mj-ea"/>
                <a:ea typeface="+mj-ea"/>
              </a:rPr>
              <a:t>~ 10</a:t>
            </a:r>
            <a:r>
              <a:rPr lang="ko-KR" altLang="en-US" dirty="0" smtClean="0">
                <a:latin typeface="+mj-ea"/>
                <a:ea typeface="+mj-ea"/>
              </a:rPr>
              <a:t>번 투명판까지 쌓아 올리면 완성됩니다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95274" y="3095079"/>
            <a:ext cx="5160901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rgbClr val="0070C0"/>
                </a:solidFill>
                <a:latin typeface="+mj-ea"/>
                <a:ea typeface="+mj-ea"/>
              </a:rPr>
              <a:t>활동지는</a:t>
            </a:r>
            <a:r>
              <a:rPr lang="ko-KR" altLang="en-US" sz="1400" b="1" dirty="0" smtClean="0">
                <a:solidFill>
                  <a:srgbClr val="0070C0"/>
                </a:solidFill>
                <a:latin typeface="+mj-ea"/>
                <a:ea typeface="+mj-ea"/>
              </a:rPr>
              <a:t> 배경그림이  위로 오도록 다시 잘 접거나 </a:t>
            </a:r>
            <a:r>
              <a:rPr lang="en-US" altLang="ko-KR" sz="14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solidFill>
                  <a:srgbClr val="0070C0"/>
                </a:solidFill>
                <a:latin typeface="+mj-ea"/>
                <a:ea typeface="+mj-ea"/>
              </a:rPr>
              <a:t>원하는 </a:t>
            </a:r>
            <a:endParaRPr lang="en-US" altLang="ko-KR" sz="14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70C0"/>
                </a:solidFill>
                <a:latin typeface="+mj-ea"/>
                <a:ea typeface="+mj-ea"/>
              </a:rPr>
              <a:t>배경그림 페이지만 잘라 사용합니다</a:t>
            </a:r>
            <a:r>
              <a:rPr lang="en-US" altLang="ko-KR" sz="1400" dirty="0" smtClean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r>
              <a:rPr lang="ko-KR" altLang="en-US" sz="1400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endParaRPr lang="ko-KR" altLang="en-US" sz="14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424" y="2160909"/>
            <a:ext cx="4008135" cy="399736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11764" y="4841680"/>
            <a:ext cx="6232849" cy="516499"/>
          </a:xfrm>
          <a:prstGeom prst="rect">
            <a:avLst/>
          </a:prstGeom>
          <a:solidFill>
            <a:srgbClr val="FFFFF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smtClean="0">
                <a:solidFill>
                  <a:schemeClr val="tx1"/>
                </a:solidFill>
              </a:rPr>
              <a:t>＃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해구와 산</a:t>
            </a:r>
            <a:r>
              <a:rPr lang="ko-KR" altLang="en-US" sz="1400" dirty="0" smtClean="0">
                <a:solidFill>
                  <a:schemeClr val="tx1"/>
                </a:solidFill>
              </a:rPr>
              <a:t>을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선택한 경우 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         </a:t>
            </a:r>
            <a:r>
              <a:rPr lang="ko-KR" altLang="en-US" sz="1400" dirty="0" smtClean="0">
                <a:solidFill>
                  <a:schemeClr val="tx1"/>
                </a:solidFill>
              </a:rPr>
              <a:t>판과 판 사이가 넓어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높은</a:t>
            </a:r>
            <a:r>
              <a:rPr lang="ko-KR" altLang="en-US" sz="1400" dirty="0" smtClean="0">
                <a:solidFill>
                  <a:srgbClr val="FF0000"/>
                </a:solidFill>
              </a:rPr>
              <a:t> 입체그림  </a:t>
            </a:r>
            <a:r>
              <a:rPr lang="ko-KR" altLang="en-US" sz="1400" dirty="0" smtClean="0">
                <a:solidFill>
                  <a:schemeClr val="tx1"/>
                </a:solidFill>
              </a:rPr>
              <a:t>완성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11764" y="5571645"/>
            <a:ext cx="6232849" cy="515793"/>
          </a:xfrm>
          <a:prstGeom prst="rect">
            <a:avLst/>
          </a:prstGeom>
          <a:solidFill>
            <a:srgbClr val="FFFFF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400" dirty="0" smtClean="0">
                <a:solidFill>
                  <a:schemeClr val="tx1"/>
                </a:solidFill>
              </a:rPr>
              <a:t>＃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섬</a:t>
            </a:r>
            <a:r>
              <a:rPr lang="ko-KR" altLang="en-US" sz="1400" dirty="0" smtClean="0">
                <a:solidFill>
                  <a:schemeClr val="tx1"/>
                </a:solidFill>
              </a:rPr>
              <a:t>을 선택한 경우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         </a:t>
            </a:r>
            <a:r>
              <a:rPr lang="ko-KR" altLang="en-US" sz="1400" dirty="0" smtClean="0">
                <a:solidFill>
                  <a:schemeClr val="tx1"/>
                </a:solidFill>
              </a:rPr>
              <a:t>판과 판 사이가 좁아 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낮은</a:t>
            </a:r>
            <a:r>
              <a:rPr lang="ko-KR" altLang="en-US" sz="1400" dirty="0" smtClean="0">
                <a:solidFill>
                  <a:srgbClr val="FF0000"/>
                </a:solidFill>
              </a:rPr>
              <a:t>  입체그림  </a:t>
            </a:r>
            <a:r>
              <a:rPr lang="ko-KR" altLang="en-US" sz="1400" dirty="0" smtClean="0">
                <a:solidFill>
                  <a:schemeClr val="tx1"/>
                </a:solidFill>
              </a:rPr>
              <a:t>완성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이등변 삼각형 5"/>
          <p:cNvSpPr/>
          <p:nvPr/>
        </p:nvSpPr>
        <p:spPr>
          <a:xfrm>
            <a:off x="1019510" y="3275228"/>
            <a:ext cx="75764" cy="653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3219062" y="5009523"/>
            <a:ext cx="149290" cy="193188"/>
          </a:xfrm>
          <a:prstGeom prst="right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2541037" y="5732947"/>
            <a:ext cx="149290" cy="193188"/>
          </a:xfrm>
          <a:prstGeom prst="rightArrow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34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7829" y="1251838"/>
            <a:ext cx="10963469" cy="3264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002060"/>
                </a:solidFill>
              </a:rPr>
              <a:t>실험시</a:t>
            </a:r>
            <a:r>
              <a:rPr lang="ko-KR" altLang="en-US" sz="2600" b="1" dirty="0" smtClean="0">
                <a:solidFill>
                  <a:srgbClr val="002060"/>
                </a:solidFill>
              </a:rPr>
              <a:t> 주의사항</a:t>
            </a:r>
            <a:endParaRPr lang="ko-KR" altLang="en-US" sz="2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427486"/>
            <a:ext cx="11336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투명 </a:t>
            </a:r>
            <a:r>
              <a:rPr lang="ko-KR" altLang="en-US" dirty="0" err="1" smtClean="0">
                <a:latin typeface="+mj-ea"/>
                <a:ea typeface="+mj-ea"/>
              </a:rPr>
              <a:t>그림판의</a:t>
            </a:r>
            <a:r>
              <a:rPr lang="ko-KR" altLang="en-US" dirty="0" smtClean="0">
                <a:latin typeface="+mj-ea"/>
                <a:ea typeface="+mj-ea"/>
              </a:rPr>
              <a:t> 간격은 </a:t>
            </a:r>
            <a:r>
              <a:rPr lang="en-US" altLang="ko-KR" dirty="0" smtClean="0">
                <a:latin typeface="+mj-ea"/>
                <a:ea typeface="+mj-ea"/>
              </a:rPr>
              <a:t>A</a:t>
            </a:r>
            <a:r>
              <a:rPr lang="ko-KR" altLang="en-US" dirty="0" smtClean="0">
                <a:latin typeface="+mj-ea"/>
                <a:ea typeface="+mj-ea"/>
              </a:rPr>
              <a:t>와 </a:t>
            </a:r>
            <a:r>
              <a:rPr lang="en-US" altLang="ko-KR" dirty="0" smtClean="0">
                <a:latin typeface="+mj-ea"/>
                <a:ea typeface="+mj-ea"/>
              </a:rPr>
              <a:t>B</a:t>
            </a:r>
            <a:r>
              <a:rPr lang="ko-KR" altLang="en-US" dirty="0" smtClean="0">
                <a:latin typeface="+mj-ea"/>
                <a:ea typeface="+mj-ea"/>
              </a:rPr>
              <a:t>를 배열하는 순서로 조절할 수 있습니다</a:t>
            </a:r>
            <a:r>
              <a:rPr lang="en-US" altLang="ko-KR" dirty="0" smtClean="0">
                <a:latin typeface="+mj-ea"/>
                <a:ea typeface="+mj-ea"/>
              </a:rPr>
              <a:t>. [ </a:t>
            </a:r>
            <a:r>
              <a:rPr lang="ko-KR" altLang="en-US" dirty="0" smtClean="0">
                <a:latin typeface="+mj-ea"/>
                <a:ea typeface="+mj-ea"/>
              </a:rPr>
              <a:t>보고서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쪽 참고</a:t>
            </a:r>
            <a:r>
              <a:rPr lang="en-US" altLang="ko-KR" dirty="0" smtClean="0">
                <a:latin typeface="+mj-ea"/>
                <a:ea typeface="+mj-ea"/>
              </a:rPr>
              <a:t>]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>
                <a:latin typeface="+mj-ea"/>
                <a:ea typeface="+mj-ea"/>
              </a:rPr>
              <a:t>    간격을 조절하려면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배열을 다르게 하면 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830" y="2557371"/>
            <a:ext cx="949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2.  </a:t>
            </a:r>
            <a:r>
              <a:rPr lang="ko-KR" altLang="en-US" dirty="0" err="1" smtClean="0">
                <a:latin typeface="+mj-ea"/>
                <a:ea typeface="+mj-ea"/>
              </a:rPr>
              <a:t>유성펜으로</a:t>
            </a:r>
            <a:r>
              <a:rPr lang="ko-KR" altLang="en-US" dirty="0" smtClean="0">
                <a:latin typeface="+mj-ea"/>
                <a:ea typeface="+mj-ea"/>
              </a:rPr>
              <a:t> 그린 그림을 고치고 싶다면 </a:t>
            </a:r>
            <a:r>
              <a:rPr lang="ko-KR" altLang="en-US" dirty="0" err="1" smtClean="0">
                <a:latin typeface="+mj-ea"/>
                <a:ea typeface="+mj-ea"/>
              </a:rPr>
              <a:t>알콜솜으로</a:t>
            </a:r>
            <a:r>
              <a:rPr lang="ko-KR" altLang="en-US" dirty="0" smtClean="0">
                <a:latin typeface="+mj-ea"/>
                <a:ea typeface="+mj-ea"/>
              </a:rPr>
              <a:t> 지운 후 말려서 다시 그리면 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829" y="3165015"/>
            <a:ext cx="10403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ko-KR" altLang="en-US" dirty="0" smtClean="0">
                <a:latin typeface="+mj-ea"/>
                <a:ea typeface="+mj-ea"/>
              </a:rPr>
              <a:t>투명 </a:t>
            </a:r>
            <a:r>
              <a:rPr lang="ko-KR" altLang="en-US" dirty="0" err="1" smtClean="0">
                <a:latin typeface="+mj-ea"/>
                <a:ea typeface="+mj-ea"/>
              </a:rPr>
              <a:t>그림판의</a:t>
            </a:r>
            <a:r>
              <a:rPr lang="ko-KR" altLang="en-US" dirty="0" smtClean="0">
                <a:latin typeface="+mj-ea"/>
                <a:ea typeface="+mj-ea"/>
              </a:rPr>
              <a:t> 재질은 </a:t>
            </a:r>
            <a:r>
              <a:rPr lang="en-US" altLang="ko-KR" dirty="0" smtClean="0">
                <a:latin typeface="+mj-ea"/>
                <a:ea typeface="+mj-ea"/>
              </a:rPr>
              <a:t>PET (</a:t>
            </a:r>
            <a:r>
              <a:rPr lang="ko-KR" altLang="en-US" dirty="0" err="1" smtClean="0">
                <a:latin typeface="+mj-ea"/>
                <a:ea typeface="+mj-ea"/>
              </a:rPr>
              <a:t>패트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smtClean="0">
                <a:latin typeface="+mj-ea"/>
                <a:ea typeface="+mj-ea"/>
              </a:rPr>
              <a:t>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높은 온도의 물이나 난로 등 고온의 물체에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    닿지 않도록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주의합니다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59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2060"/>
                </a:solidFill>
              </a:rPr>
              <a:t>원리학습</a:t>
            </a:r>
            <a:endParaRPr lang="ko-KR" altLang="en-US" sz="2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222212"/>
            <a:ext cx="113366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오늘의 실험은 높이가 같은 </a:t>
            </a:r>
            <a:r>
              <a:rPr lang="en-US" altLang="ko-KR" dirty="0" smtClean="0">
                <a:latin typeface="+mj-ea"/>
                <a:ea typeface="+mj-ea"/>
              </a:rPr>
              <a:t>[</a:t>
            </a:r>
            <a:r>
              <a:rPr lang="ko-KR" altLang="en-US" dirty="0" smtClean="0">
                <a:latin typeface="+mj-ea"/>
                <a:ea typeface="+mj-ea"/>
              </a:rPr>
              <a:t>등고선</a:t>
            </a:r>
            <a:r>
              <a:rPr lang="en-US" altLang="ko-KR" dirty="0" smtClean="0">
                <a:latin typeface="+mj-ea"/>
                <a:ea typeface="+mj-ea"/>
              </a:rPr>
              <a:t>]</a:t>
            </a:r>
            <a:r>
              <a:rPr lang="ko-KR" altLang="en-US" dirty="0" smtClean="0">
                <a:latin typeface="+mj-ea"/>
                <a:ea typeface="+mj-ea"/>
              </a:rPr>
              <a:t>을 그린 여러 장의 평면을 이용하여 입체를 표현하는 실험입니다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우리 주변의 생활과학에서 이러한 예를 많이 찾아볼 수 있답니다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46" y="2421884"/>
            <a:ext cx="3720500" cy="330711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983" y="2077046"/>
            <a:ext cx="5722182" cy="42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31" y="3394003"/>
            <a:ext cx="2543530" cy="3162741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2060"/>
                </a:solidFill>
              </a:rPr>
              <a:t>원리학습</a:t>
            </a:r>
            <a:endParaRPr lang="ko-KR" altLang="en-US" sz="2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097897"/>
            <a:ext cx="11336693" cy="216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j-ea"/>
                <a:ea typeface="+mj-ea"/>
              </a:rPr>
              <a:t>CT </a:t>
            </a:r>
            <a:r>
              <a:rPr lang="ko-KR" altLang="en-US" sz="2000" b="1" dirty="0" smtClean="0">
                <a:latin typeface="+mj-ea"/>
                <a:ea typeface="+mj-ea"/>
              </a:rPr>
              <a:t>촬영 </a:t>
            </a:r>
            <a:r>
              <a:rPr lang="ko-KR" altLang="en-US" dirty="0" smtClean="0">
                <a:latin typeface="+mj-ea"/>
                <a:ea typeface="+mj-ea"/>
              </a:rPr>
              <a:t>이란 컴퓨터 단층촬영 </a:t>
            </a:r>
            <a:r>
              <a:rPr lang="en-US" altLang="ko-KR" dirty="0" smtClean="0">
                <a:latin typeface="+mj-ea"/>
                <a:ea typeface="+mj-ea"/>
              </a:rPr>
              <a:t>( </a:t>
            </a:r>
            <a:r>
              <a:rPr lang="ko-KR" altLang="en-US" dirty="0" smtClean="0">
                <a:latin typeface="+mj-ea"/>
                <a:ea typeface="+mj-ea"/>
              </a:rPr>
              <a:t>斷層撮影</a:t>
            </a:r>
            <a:r>
              <a:rPr lang="en-US" altLang="ko-KR" dirty="0" smtClean="0">
                <a:latin typeface="+mj-ea"/>
                <a:ea typeface="+mj-ea"/>
              </a:rPr>
              <a:t> , Computed Tomography )</a:t>
            </a:r>
            <a:r>
              <a:rPr lang="ko-KR" altLang="en-US" dirty="0" smtClean="0">
                <a:latin typeface="+mj-ea"/>
                <a:ea typeface="+mj-ea"/>
              </a:rPr>
              <a:t>을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말하는데 일반 촬영으로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나타낼 수 없는 신체의 단층영상을 기록하여 나타내는 장치입니다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위 </a:t>
            </a:r>
            <a:r>
              <a:rPr lang="en-US" altLang="ko-KR" dirty="0" smtClean="0">
                <a:latin typeface="+mj-ea"/>
                <a:ea typeface="+mj-ea"/>
              </a:rPr>
              <a:t>15</a:t>
            </a:r>
            <a:r>
              <a:rPr lang="ko-KR" altLang="en-US" dirty="0" smtClean="0">
                <a:latin typeface="+mj-ea"/>
                <a:ea typeface="+mj-ea"/>
              </a:rPr>
              <a:t>장의 사진은 오른쪽 사람의 머리를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번부터 </a:t>
            </a:r>
            <a:r>
              <a:rPr lang="en-US" altLang="ko-KR" dirty="0" smtClean="0">
                <a:latin typeface="+mj-ea"/>
                <a:ea typeface="+mj-ea"/>
              </a:rPr>
              <a:t>15</a:t>
            </a:r>
            <a:r>
              <a:rPr lang="ko-KR" altLang="en-US" dirty="0" smtClean="0">
                <a:latin typeface="+mj-ea"/>
                <a:ea typeface="+mj-ea"/>
              </a:rPr>
              <a:t>번 위치로 이동하며 단층촬영 하여 얻은 사진들입니다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각 높이마다 사진을 찍어 재구성하면 평면이 아닌 입체적인 몸 속의 구조물들을 잘 판단할 수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이러한 이유로 </a:t>
            </a:r>
            <a:r>
              <a:rPr lang="en-US" altLang="ko-KR" dirty="0" smtClean="0">
                <a:latin typeface="+mj-ea"/>
                <a:ea typeface="+mj-ea"/>
              </a:rPr>
              <a:t>CT</a:t>
            </a:r>
            <a:r>
              <a:rPr lang="ko-KR" altLang="en-US" dirty="0" smtClean="0">
                <a:latin typeface="+mj-ea"/>
                <a:ea typeface="+mj-ea"/>
              </a:rPr>
              <a:t>촬영은 종양 등의 진단법으로 널리 이용되고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0205" y="3490870"/>
            <a:ext cx="695752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+mj-ea"/>
                <a:ea typeface="+mj-ea"/>
              </a:rPr>
              <a:t>3D </a:t>
            </a:r>
            <a:r>
              <a:rPr lang="ko-KR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프린터</a:t>
            </a:r>
            <a:r>
              <a:rPr lang="en-US" altLang="ko-KR" sz="24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가 작동되는 모습을 본 경험이 있지요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노즐에서 녹은 재료가 한 줄씩 나와서 같은 높이의 평면을 만들고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그 위에 또 한 줄씩 쌓여 입체를 만드는 모습도 이와 비슷하지요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요즘은 </a:t>
            </a:r>
            <a:r>
              <a:rPr lang="en-US" altLang="ko-KR" dirty="0" smtClean="0">
                <a:latin typeface="+mj-ea"/>
                <a:ea typeface="+mj-ea"/>
              </a:rPr>
              <a:t>3D</a:t>
            </a:r>
            <a:r>
              <a:rPr lang="ko-KR" altLang="en-US" dirty="0" smtClean="0">
                <a:latin typeface="+mj-ea"/>
                <a:ea typeface="+mj-ea"/>
              </a:rPr>
              <a:t>프린터를 이용하여 못 만드는 것이 없다고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8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316155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 smtClean="0">
                <a:solidFill>
                  <a:srgbClr val="002060"/>
                </a:solidFill>
              </a:rPr>
              <a:t>[ </a:t>
            </a:r>
            <a:r>
              <a:rPr lang="en-US" altLang="ko-KR" sz="2600" b="1" dirty="0" smtClean="0">
                <a:solidFill>
                  <a:srgbClr val="002060"/>
                </a:solidFill>
                <a:latin typeface="+mj-ea"/>
              </a:rPr>
              <a:t>3D</a:t>
            </a:r>
            <a:r>
              <a:rPr lang="ko-KR" altLang="en-US" sz="2600" b="1" dirty="0" smtClean="0">
                <a:solidFill>
                  <a:srgbClr val="002060"/>
                </a:solidFill>
              </a:rPr>
              <a:t>입체그림 </a:t>
            </a:r>
            <a:r>
              <a:rPr lang="en-US" altLang="ko-KR" sz="2600" b="1" dirty="0" smtClean="0">
                <a:solidFill>
                  <a:srgbClr val="002060"/>
                </a:solidFill>
              </a:rPr>
              <a:t>–</a:t>
            </a:r>
            <a:r>
              <a:rPr lang="ko-KR" altLang="en-US" sz="2600" b="1" dirty="0" smtClean="0">
                <a:solidFill>
                  <a:srgbClr val="002060"/>
                </a:solidFill>
              </a:rPr>
              <a:t>지형 </a:t>
            </a:r>
            <a:r>
              <a:rPr lang="en-US" altLang="ko-KR" sz="2600" b="1" dirty="0" smtClean="0">
                <a:solidFill>
                  <a:srgbClr val="002060"/>
                </a:solidFill>
              </a:rPr>
              <a:t>]</a:t>
            </a:r>
            <a:endParaRPr lang="ko-KR" altLang="en-US" sz="2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097897"/>
            <a:ext cx="10748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이 실험에서 사용된 등고선 지도는 어디일까요</a:t>
            </a:r>
            <a:r>
              <a:rPr lang="en-US" altLang="ko-KR" sz="2000" dirty="0" smtClean="0">
                <a:latin typeface="+mj-ea"/>
                <a:ea typeface="+mj-ea"/>
              </a:rPr>
              <a:t>? </a:t>
            </a:r>
            <a:r>
              <a:rPr lang="ko-KR" altLang="en-US" sz="2000" dirty="0" smtClean="0">
                <a:latin typeface="+mj-ea"/>
                <a:ea typeface="+mj-ea"/>
              </a:rPr>
              <a:t>실제 지형을 참고하여 그린 창작지도 입니다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87829" y="1783944"/>
            <a:ext cx="3536302" cy="3627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348066" y="1783944"/>
            <a:ext cx="3536302" cy="3627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8108303" y="1783944"/>
            <a:ext cx="3536302" cy="3627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1135" y="5543804"/>
            <a:ext cx="1096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투명 </a:t>
            </a:r>
            <a:r>
              <a:rPr lang="ko-KR" altLang="en-US" sz="2000" dirty="0" err="1" smtClean="0">
                <a:latin typeface="+mj-ea"/>
                <a:ea typeface="+mj-ea"/>
              </a:rPr>
              <a:t>그림판을</a:t>
            </a:r>
            <a:r>
              <a:rPr lang="ko-KR" altLang="en-US" sz="2000" dirty="0" smtClean="0">
                <a:latin typeface="+mj-ea"/>
                <a:ea typeface="+mj-ea"/>
              </a:rPr>
              <a:t> 놓는 순서에 따라 높이가 변하므로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더 높은 섬과 더 낮은 산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더 완만한 바닷속 지형 등 여러 가지로 응용하여 여러분이 직접 다른 작품에 도전해보세요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en-US" altLang="ko-KR" dirty="0" smtClean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8992" y="1928791"/>
            <a:ext cx="130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빙그레 따옴체" panose="02030503000000000000" pitchFamily="18" charset="-127"/>
                <a:ea typeface="빙그레 따옴체" panose="02030503000000000000" pitchFamily="18" charset="-127"/>
              </a:rPr>
              <a:t>해    구</a:t>
            </a:r>
            <a:endParaRPr lang="ko-KR" alt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빙그레 따옴체" panose="02030503000000000000" pitchFamily="18" charset="-127"/>
              <a:ea typeface="빙그레 따옴체" panose="02030503000000000000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6332" y="1928791"/>
            <a:ext cx="893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빙그레 따옴체" panose="02030503000000000000" pitchFamily="18" charset="-127"/>
                <a:ea typeface="빙그레 따옴체" panose="02030503000000000000" pitchFamily="18" charset="-127"/>
              </a:rPr>
              <a:t>산</a:t>
            </a:r>
            <a:endParaRPr lang="ko-KR" altLang="en-US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빙그레 따옴체" panose="02030503000000000000" pitchFamily="18" charset="-127"/>
              <a:ea typeface="빙그레 따옴체" panose="0203050300000000000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18330" y="1928791"/>
            <a:ext cx="77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빙그레 따옴체" panose="02030503000000000000" pitchFamily="18" charset="-127"/>
                <a:ea typeface="빙그레 따옴체" panose="02030503000000000000" pitchFamily="18" charset="-127"/>
              </a:rPr>
              <a:t>섬</a:t>
            </a:r>
            <a:endParaRPr lang="ko-KR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빙그레 따옴체" panose="02030503000000000000" pitchFamily="18" charset="-127"/>
              <a:ea typeface="빙그레 따옴체" panose="02030503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944" y="2663724"/>
            <a:ext cx="3070071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지상에서 제일 깊은 바다인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마리아나 해구를 참고하여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표현하였습니다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평균 수심이 </a:t>
            </a:r>
            <a:r>
              <a:rPr lang="en-US" altLang="ko-KR" dirty="0" smtClean="0"/>
              <a:t>7,000~8,000m</a:t>
            </a:r>
            <a:r>
              <a:rPr lang="ko-KR" altLang="en-US" dirty="0" smtClean="0"/>
              <a:t>에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이른다고 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38701" y="2663724"/>
            <a:ext cx="31550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우리나라 한라산을 참고하여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표현한 등고선 지도입니다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맨 위의 </a:t>
            </a:r>
            <a:r>
              <a:rPr lang="en-US" altLang="ko-KR" dirty="0" smtClean="0"/>
              <a:t>9</a:t>
            </a:r>
            <a:r>
              <a:rPr lang="ko-KR" altLang="en-US" dirty="0" smtClean="0"/>
              <a:t>번과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번 투명판을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이용하여 </a:t>
            </a:r>
            <a:r>
              <a:rPr lang="ko-KR" altLang="en-US" dirty="0"/>
              <a:t>움</a:t>
            </a:r>
            <a:r>
              <a:rPr lang="ko-KR" altLang="en-US" dirty="0" smtClean="0"/>
              <a:t>푹 패인 한라산의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백록담을 표현하였습니다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골짜기와 능선도 찾아보세요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90736" y="2663724"/>
            <a:ext cx="3371436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우리나라 독도의 </a:t>
            </a:r>
            <a:r>
              <a:rPr lang="ko-KR" altLang="en-US" dirty="0" err="1" smtClean="0"/>
              <a:t>동도와</a:t>
            </a:r>
            <a:r>
              <a:rPr lang="ko-KR" altLang="en-US" dirty="0" smtClean="0"/>
              <a:t> 서도를</a:t>
            </a:r>
            <a:r>
              <a:rPr lang="en-US" altLang="ko-K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참고하여 표현하였습니다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섬의 넓이에 비해 고도가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높지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않아 촘촘하게 쌓아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나타내었습니다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04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2060"/>
                </a:solidFill>
              </a:rPr>
              <a:t>실험목표</a:t>
            </a:r>
            <a:endParaRPr lang="ko-KR" altLang="en-US" sz="2600" b="1" dirty="0">
              <a:solidFill>
                <a:srgbClr val="002060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/>
              <a:t>산이나 섬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바닷속 해구의 등고선 지도를 높이에 맞추어 투명 </a:t>
            </a:r>
            <a:r>
              <a:rPr lang="ko-KR" altLang="en-US" sz="2400" dirty="0" err="1" smtClean="0"/>
              <a:t>그림판에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algn="ctr">
              <a:lnSpc>
                <a:spcPct val="150000"/>
              </a:lnSpc>
            </a:pPr>
            <a:r>
              <a:rPr lang="ko-KR" altLang="en-US" sz="2400" dirty="0" smtClean="0"/>
              <a:t>차례로 그리고 번호대로 쌓아 올려  </a:t>
            </a:r>
            <a:r>
              <a:rPr lang="en-US" altLang="ko-KR" sz="2400" dirty="0" smtClean="0"/>
              <a:t>[</a:t>
            </a:r>
            <a:r>
              <a:rPr lang="en-US" altLang="ko-KR" sz="2400" dirty="0" smtClean="0">
                <a:latin typeface="+mj-ea"/>
                <a:ea typeface="+mj-ea"/>
              </a:rPr>
              <a:t>3D</a:t>
            </a:r>
            <a:r>
              <a:rPr lang="ko-KR" altLang="en-US" sz="2400" dirty="0" smtClean="0"/>
              <a:t>입체그림</a:t>
            </a:r>
            <a:r>
              <a:rPr lang="en-US" altLang="ko-KR" sz="2400" dirty="0" smtClean="0"/>
              <a:t>]</a:t>
            </a:r>
            <a:r>
              <a:rPr lang="ko-KR" altLang="en-US" sz="2400" dirty="0" smtClean="0"/>
              <a:t>으로 표현해 봅니다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623388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2060"/>
                </a:solidFill>
              </a:rPr>
              <a:t>실험 준비물</a:t>
            </a:r>
            <a:endParaRPr lang="ko-KR" altLang="en-US" sz="2600" b="1" dirty="0">
              <a:solidFill>
                <a:srgbClr val="002060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320074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dirty="0" smtClean="0"/>
              <a:t>    투명 </a:t>
            </a:r>
            <a:r>
              <a:rPr lang="ko-KR" altLang="en-US" sz="2400" dirty="0" err="1" smtClean="0">
                <a:latin typeface="+mj-ea"/>
                <a:ea typeface="+mj-ea"/>
              </a:rPr>
              <a:t>그림판</a:t>
            </a:r>
            <a:r>
              <a:rPr lang="ko-KR" altLang="en-US" sz="2400" dirty="0" smtClean="0">
                <a:latin typeface="+mj-ea"/>
                <a:ea typeface="+mj-ea"/>
              </a:rPr>
              <a:t> </a:t>
            </a:r>
            <a:r>
              <a:rPr lang="en-US" altLang="ko-KR" sz="2400" dirty="0" smtClean="0">
                <a:latin typeface="+mj-ea"/>
                <a:ea typeface="+mj-ea"/>
              </a:rPr>
              <a:t>(A, B)  (1</a:t>
            </a:r>
            <a:r>
              <a:rPr lang="ko-KR" altLang="en-US" sz="2400" dirty="0" smtClean="0">
                <a:latin typeface="+mj-ea"/>
                <a:ea typeface="+mj-ea"/>
              </a:rPr>
              <a:t>인 각 </a:t>
            </a:r>
            <a:r>
              <a:rPr lang="en-US" altLang="ko-KR" sz="2400" dirty="0" smtClean="0">
                <a:latin typeface="+mj-ea"/>
                <a:ea typeface="+mj-ea"/>
              </a:rPr>
              <a:t>5</a:t>
            </a:r>
            <a:r>
              <a:rPr lang="ko-KR" altLang="en-US" sz="2400" dirty="0" smtClean="0">
                <a:latin typeface="+mj-ea"/>
                <a:ea typeface="+mj-ea"/>
              </a:rPr>
              <a:t>장씩</a:t>
            </a:r>
            <a:r>
              <a:rPr lang="en-US" altLang="ko-KR" sz="3200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en-US" altLang="ko-KR" sz="2400" dirty="0" smtClean="0">
                <a:solidFill>
                  <a:schemeClr val="tx1"/>
                </a:solidFill>
                <a:latin typeface="+mj-ea"/>
                <a:ea typeface="+mj-ea"/>
              </a:rPr>
              <a:t> , </a:t>
            </a:r>
            <a:r>
              <a:rPr lang="ko-KR" altLang="en-US" sz="2400" dirty="0" err="1" smtClean="0">
                <a:solidFill>
                  <a:schemeClr val="tx1"/>
                </a:solidFill>
                <a:latin typeface="+mj-ea"/>
                <a:ea typeface="+mj-ea"/>
              </a:rPr>
              <a:t>활동지</a:t>
            </a:r>
            <a:r>
              <a:rPr lang="en-US" altLang="ko-KR" sz="240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+mj-ea"/>
                <a:ea typeface="+mj-ea"/>
              </a:rPr>
              <a:t>양면테이프</a:t>
            </a:r>
            <a:r>
              <a:rPr lang="en-US" altLang="ko-KR" sz="2400" dirty="0" smtClean="0">
                <a:solidFill>
                  <a:schemeClr val="tx1"/>
                </a:solidFill>
                <a:latin typeface="+mj-ea"/>
                <a:ea typeface="+mj-ea"/>
              </a:rPr>
              <a:t>, </a:t>
            </a:r>
            <a:r>
              <a:rPr lang="ko-KR" altLang="en-US" sz="2400" dirty="0" err="1" smtClean="0">
                <a:solidFill>
                  <a:schemeClr val="tx1"/>
                </a:solidFill>
                <a:latin typeface="+mj-ea"/>
                <a:ea typeface="+mj-ea"/>
              </a:rPr>
              <a:t>알콜솜</a:t>
            </a:r>
            <a:endParaRPr lang="en-US" altLang="ko-KR" sz="2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+mj-ea"/>
                <a:ea typeface="+mj-ea"/>
              </a:rPr>
              <a:t>                                              </a:t>
            </a:r>
            <a:r>
              <a:rPr lang="en-US" altLang="ko-KR" dirty="0" smtClean="0">
                <a:solidFill>
                  <a:srgbClr val="FF0066"/>
                </a:solidFill>
              </a:rPr>
              <a:t>** </a:t>
            </a:r>
            <a:r>
              <a:rPr lang="ko-KR" altLang="en-US" dirty="0" err="1" smtClean="0">
                <a:solidFill>
                  <a:srgbClr val="FF0066"/>
                </a:solidFill>
              </a:rPr>
              <a:t>유성펜</a:t>
            </a:r>
            <a:r>
              <a:rPr lang="ko-KR" altLang="en-US" dirty="0" smtClean="0">
                <a:solidFill>
                  <a:srgbClr val="FF0066"/>
                </a:solidFill>
              </a:rPr>
              <a:t>  </a:t>
            </a:r>
            <a:r>
              <a:rPr lang="en-US" altLang="ko-KR" dirty="0" smtClean="0">
                <a:solidFill>
                  <a:srgbClr val="FF0066"/>
                </a:solidFill>
              </a:rPr>
              <a:t>(</a:t>
            </a:r>
            <a:r>
              <a:rPr lang="ko-KR" altLang="en-US" dirty="0" smtClean="0">
                <a:solidFill>
                  <a:srgbClr val="FF0066"/>
                </a:solidFill>
              </a:rPr>
              <a:t>가능하면 여러 색으로 준비</a:t>
            </a:r>
            <a:r>
              <a:rPr lang="en-US" altLang="ko-KR" dirty="0" smtClean="0">
                <a:solidFill>
                  <a:srgbClr val="FF0066"/>
                </a:solidFill>
              </a:rPr>
              <a:t>)</a:t>
            </a:r>
            <a:endParaRPr lang="ko-KR" alt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357673"/>
            <a:ext cx="6100700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2060"/>
                </a:solidFill>
              </a:rPr>
              <a:t>등고선  </a:t>
            </a:r>
            <a:r>
              <a:rPr lang="en-US" altLang="ko-KR" sz="2600" b="1" dirty="0" smtClean="0">
                <a:solidFill>
                  <a:srgbClr val="002060"/>
                </a:solidFill>
              </a:rPr>
              <a:t>[ contour line,  </a:t>
            </a:r>
            <a:r>
              <a:rPr lang="ko-KR" altLang="en-US" sz="2600" b="1" dirty="0" smtClean="0">
                <a:solidFill>
                  <a:srgbClr val="002060"/>
                </a:solidFill>
              </a:rPr>
              <a:t>等高線 </a:t>
            </a:r>
            <a:r>
              <a:rPr lang="en-US" altLang="ko-KR" sz="2600" b="1" dirty="0" smtClean="0">
                <a:solidFill>
                  <a:srgbClr val="002060"/>
                </a:solidFill>
              </a:rPr>
              <a:t>] </a:t>
            </a:r>
            <a:endParaRPr lang="ko-KR" altLang="en-US" sz="2600" b="1" dirty="0">
              <a:solidFill>
                <a:srgbClr val="00206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119257" y="575387"/>
            <a:ext cx="4376057" cy="5741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566" y="667559"/>
            <a:ext cx="4217437" cy="5557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869" y="1455576"/>
            <a:ext cx="62760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dirty="0" smtClean="0"/>
              <a:t>지형을 나타낸 지도에는 등고선을 볼 수 있습니다</a:t>
            </a:r>
            <a:r>
              <a:rPr lang="en-US" altLang="ko-KR" sz="22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 smtClean="0"/>
              <a:t>다음 여러 가지 등고선을 보고</a:t>
            </a:r>
            <a:r>
              <a:rPr lang="en-US" altLang="ko-KR" sz="2200" dirty="0"/>
              <a:t> </a:t>
            </a:r>
            <a:r>
              <a:rPr lang="ko-KR" altLang="en-US" sz="2200" dirty="0" smtClean="0"/>
              <a:t>이 등고선이 무엇을 </a:t>
            </a:r>
            <a:endParaRPr lang="en-US" altLang="ko-KR" sz="2200" dirty="0" smtClean="0"/>
          </a:p>
          <a:p>
            <a:pPr>
              <a:lnSpc>
                <a:spcPct val="150000"/>
              </a:lnSpc>
            </a:pPr>
            <a:r>
              <a:rPr lang="ko-KR" altLang="en-US" sz="2200" dirty="0" smtClean="0"/>
              <a:t>의미하는지 생각하여 적어봅시다</a:t>
            </a:r>
            <a:r>
              <a:rPr lang="en-US" altLang="ko-KR" sz="2200" dirty="0" smtClean="0"/>
              <a:t>.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46" y="357673"/>
            <a:ext cx="10607386" cy="6149758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9119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4" y="613179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002060"/>
                </a:solidFill>
              </a:rPr>
              <a:t>실험방법</a:t>
            </a:r>
            <a:endParaRPr lang="ko-KR" altLang="en-US" sz="2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829" y="1296955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[ </a:t>
            </a:r>
            <a:r>
              <a:rPr lang="ko-KR" altLang="en-US" dirty="0" smtClean="0">
                <a:solidFill>
                  <a:srgbClr val="FF0000"/>
                </a:solidFill>
              </a:rPr>
              <a:t>사용할  등고선  정하기 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9" y="1782147"/>
            <a:ext cx="982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활동지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펼치면  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/>
              <a:t>가지  </a:t>
            </a:r>
            <a:r>
              <a:rPr lang="en-US" altLang="ko-KR" dirty="0" smtClean="0">
                <a:solidFill>
                  <a:srgbClr val="0070C0"/>
                </a:solidFill>
                <a:latin typeface="+mj-ea"/>
                <a:ea typeface="+mj-ea"/>
              </a:rPr>
              <a:t>“ </a:t>
            </a:r>
            <a:r>
              <a:rPr lang="ko-KR" altLang="en-US" dirty="0" smtClean="0">
                <a:solidFill>
                  <a:srgbClr val="0070C0"/>
                </a:solidFill>
                <a:latin typeface="+mj-ea"/>
                <a:ea typeface="+mj-ea"/>
              </a:rPr>
              <a:t>등고선  지도 </a:t>
            </a:r>
            <a:r>
              <a:rPr lang="en-US" altLang="ko-KR" dirty="0" smtClean="0">
                <a:solidFill>
                  <a:srgbClr val="0070C0"/>
                </a:solidFill>
                <a:latin typeface="+mj-ea"/>
                <a:ea typeface="+mj-ea"/>
              </a:rPr>
              <a:t>“</a:t>
            </a:r>
            <a:r>
              <a:rPr lang="ko-KR" altLang="en-US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en-US" altLang="ko-KR" dirty="0" smtClean="0"/>
              <a:t>(</a:t>
            </a:r>
            <a:r>
              <a:rPr lang="ko-KR" altLang="en-US" dirty="0" smtClean="0"/>
              <a:t>해구</a:t>
            </a:r>
            <a:r>
              <a:rPr lang="en-US" altLang="ko-KR" dirty="0" smtClean="0"/>
              <a:t>) ,  (</a:t>
            </a:r>
            <a:r>
              <a:rPr lang="ko-KR" altLang="en-US" dirty="0" smtClean="0"/>
              <a:t>산</a:t>
            </a:r>
            <a:r>
              <a:rPr lang="en-US" altLang="ko-KR" dirty="0" smtClean="0"/>
              <a:t>),   (</a:t>
            </a:r>
            <a:r>
              <a:rPr lang="ko-KR" altLang="en-US" dirty="0" smtClean="0"/>
              <a:t>섬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이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</a:t>
            </a:r>
            <a:r>
              <a:rPr lang="en-US" altLang="ko-KR" dirty="0"/>
              <a:t> </a:t>
            </a:r>
            <a:r>
              <a:rPr lang="ko-KR" altLang="en-US" dirty="0" smtClean="0"/>
              <a:t>중 하나를 정합니다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587829" y="2425960"/>
            <a:ext cx="11010122" cy="0"/>
          </a:xfrm>
          <a:prstGeom prst="line">
            <a:avLst/>
          </a:prstGeom>
          <a:ln w="22225" cmpd="sng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7830" y="2743046"/>
            <a:ext cx="36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[ </a:t>
            </a:r>
            <a:r>
              <a:rPr lang="ko-KR" altLang="en-US" dirty="0" smtClean="0">
                <a:solidFill>
                  <a:srgbClr val="FF0000"/>
                </a:solidFill>
              </a:rPr>
              <a:t>판에 번호를  쓰고 등고선 그리기 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829" y="3173643"/>
            <a:ext cx="5357557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선택한 등고선 지도에 따라 번호를 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쓰는 방법이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다릅니다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그림과 같이 투명 </a:t>
            </a:r>
            <a:r>
              <a:rPr lang="ko-KR" altLang="en-US" dirty="0" err="1" smtClean="0">
                <a:latin typeface="+mj-ea"/>
                <a:ea typeface="+mj-ea"/>
              </a:rPr>
              <a:t>그림판</a:t>
            </a:r>
            <a:r>
              <a:rPr lang="ko-KR" altLang="en-US" dirty="0" smtClean="0">
                <a:latin typeface="+mj-ea"/>
                <a:ea typeface="+mj-ea"/>
              </a:rPr>
              <a:t> 끝 쪽 빈 칸에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번호를 씁니다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en-US" altLang="ko-KR" dirty="0">
              <a:latin typeface="+mj-ea"/>
              <a:ea typeface="+mj-ea"/>
            </a:endParaRPr>
          </a:p>
          <a:p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선택한 지도에 따라 맞는 순서로 투명 </a:t>
            </a:r>
            <a:r>
              <a:rPr lang="ko-KR" altLang="en-US" dirty="0" err="1" smtClean="0">
                <a:latin typeface="+mj-ea"/>
                <a:ea typeface="+mj-ea"/>
              </a:rPr>
              <a:t>그림판에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그림을 그립니다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587829" y="2481944"/>
            <a:ext cx="11010122" cy="0"/>
          </a:xfrm>
          <a:prstGeom prst="line">
            <a:avLst/>
          </a:prstGeom>
          <a:ln w="22225" cmpd="sng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633" y="2537928"/>
            <a:ext cx="5577163" cy="327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121194" y="906725"/>
            <a:ext cx="4467843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dirty="0" smtClean="0">
                <a:solidFill>
                  <a:srgbClr val="002060"/>
                </a:solidFill>
              </a:rPr>
              <a:t>[ </a:t>
            </a:r>
            <a:r>
              <a:rPr lang="ko-KR" altLang="en-US" sz="2600" dirty="0" smtClean="0">
                <a:solidFill>
                  <a:srgbClr val="002060"/>
                </a:solidFill>
              </a:rPr>
              <a:t>해구와 산을 선택한 경우 </a:t>
            </a:r>
            <a:r>
              <a:rPr lang="en-US" altLang="ko-KR" sz="2600" dirty="0" smtClean="0">
                <a:solidFill>
                  <a:srgbClr val="002060"/>
                </a:solidFill>
              </a:rPr>
              <a:t>]</a:t>
            </a:r>
            <a:endParaRPr lang="ko-KR" altLang="en-US" sz="2600" dirty="0">
              <a:solidFill>
                <a:srgbClr val="002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3" y="1662313"/>
            <a:ext cx="6034137" cy="407500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738" y="1662313"/>
            <a:ext cx="5702776" cy="4079612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7687537" y="906725"/>
            <a:ext cx="3154633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dirty="0" smtClean="0">
                <a:solidFill>
                  <a:srgbClr val="002060"/>
                </a:solidFill>
              </a:rPr>
              <a:t>[ </a:t>
            </a:r>
            <a:r>
              <a:rPr lang="ko-KR" altLang="en-US" sz="2600" dirty="0" smtClean="0">
                <a:solidFill>
                  <a:srgbClr val="002060"/>
                </a:solidFill>
              </a:rPr>
              <a:t>섬을 선택한 경우 </a:t>
            </a:r>
            <a:r>
              <a:rPr lang="en-US" altLang="ko-KR" sz="2600" dirty="0" smtClean="0">
                <a:solidFill>
                  <a:srgbClr val="002060"/>
                </a:solidFill>
              </a:rPr>
              <a:t>]</a:t>
            </a:r>
            <a:endParaRPr lang="ko-KR" altLang="en-US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535276"/>
            <a:ext cx="4635793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</a:rPr>
              <a:t>해구와 산을 선택한 경우</a:t>
            </a:r>
            <a:endParaRPr lang="ko-KR" altLang="en-US" sz="2600" dirty="0">
              <a:solidFill>
                <a:srgbClr val="00206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96" y="1627339"/>
            <a:ext cx="7220374" cy="4876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1945" y="1192692"/>
            <a:ext cx="705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1.  A , B </a:t>
            </a:r>
            <a:r>
              <a:rPr lang="ko-KR" altLang="en-US" dirty="0" smtClean="0">
                <a:latin typeface="+mn-ea"/>
              </a:rPr>
              <a:t>투명판 오른쪽 위  빈 칸에 다음과  같이 숫자를  씁니다</a:t>
            </a:r>
            <a:r>
              <a:rPr lang="en-US" altLang="ko-KR" dirty="0" smtClean="0">
                <a:latin typeface="+mn-ea"/>
              </a:rPr>
              <a:t>. 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00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535276"/>
            <a:ext cx="4635793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</a:rPr>
              <a:t>해구와 산을 선택한 경우</a:t>
            </a:r>
            <a:endParaRPr lang="ko-KR" altLang="en-US" sz="2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62" y="1315617"/>
            <a:ext cx="352372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번 투명판</a:t>
            </a:r>
            <a:r>
              <a:rPr lang="ko-KR" altLang="en-US" dirty="0" smtClean="0">
                <a:latin typeface="+mn-ea"/>
              </a:rPr>
              <a:t>을 등고선 지도에 </a:t>
            </a:r>
            <a:endParaRPr lang="en-US" altLang="ko-KR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</a:rPr>
              <a:t>     잘 맞추어 올려 놓습니다</a:t>
            </a:r>
            <a:r>
              <a:rPr lang="en-US" altLang="ko-KR" dirty="0" smtClean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63" y="2176881"/>
            <a:ext cx="4039715" cy="3141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2040" y="1315617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3.  </a:t>
            </a:r>
            <a:r>
              <a:rPr lang="ko-KR" altLang="en-US" dirty="0" err="1" smtClean="0">
                <a:latin typeface="+mn-ea"/>
              </a:rPr>
              <a:t>유성펜으로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1</a:t>
            </a:r>
            <a:r>
              <a:rPr lang="ko-KR" altLang="en-US" dirty="0" smtClean="0">
                <a:latin typeface="+mn-ea"/>
              </a:rPr>
              <a:t>번 선을 따라 그립니다</a:t>
            </a:r>
            <a:r>
              <a:rPr lang="en-US" altLang="ko-KR" dirty="0" smtClean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40" y="1681262"/>
            <a:ext cx="5615159" cy="3953168"/>
          </a:xfrm>
          <a:prstGeom prst="rect">
            <a:avLst/>
          </a:prstGeom>
        </p:spPr>
      </p:pic>
      <p:sp>
        <p:nvSpPr>
          <p:cNvPr id="8" name="오른쪽 화살표 7"/>
          <p:cNvSpPr/>
          <p:nvPr/>
        </p:nvSpPr>
        <p:spPr>
          <a:xfrm>
            <a:off x="4926563" y="3312367"/>
            <a:ext cx="709127" cy="435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956586" y="5672244"/>
            <a:ext cx="445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0070C0"/>
                </a:solidFill>
                <a:latin typeface="제주감귤 R" panose="02020603020101020101" pitchFamily="18" charset="-127"/>
                <a:ea typeface="제주감귤 R" panose="02020603020101020101" pitchFamily="18" charset="-127"/>
              </a:rPr>
              <a:t>산 골짜기를 따라 흐르는 물도 같이 표현합니다 ★</a:t>
            </a:r>
            <a:endParaRPr lang="ko-KR" altLang="en-US" sz="2400" dirty="0">
              <a:solidFill>
                <a:srgbClr val="0070C0"/>
              </a:solidFill>
              <a:latin typeface="제주감귤 R" panose="02020603020101020101" pitchFamily="18" charset="-127"/>
              <a:ea typeface="제주감귤 R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0598" y="6133909"/>
            <a:ext cx="293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산 등고선을 선택한 경우</a:t>
            </a:r>
            <a:r>
              <a:rPr lang="en-US" altLang="ko-KR" dirty="0" smtClean="0">
                <a:latin typeface="+mn-ea"/>
              </a:rPr>
              <a:t>)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44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535276"/>
            <a:ext cx="4635793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002060"/>
                </a:solidFill>
              </a:rPr>
              <a:t>해구와 산을 선택한 경우</a:t>
            </a:r>
            <a:endParaRPr lang="ko-KR" altLang="en-US" sz="2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0590" y="3259813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4. 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2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번 투명판</a:t>
            </a:r>
            <a:r>
              <a:rPr lang="ko-KR" altLang="en-US" dirty="0" smtClean="0">
                <a:latin typeface="+mn-ea"/>
              </a:rPr>
              <a:t>에 등고선 </a:t>
            </a:r>
            <a:r>
              <a:rPr lang="en-US" altLang="ko-KR" dirty="0" smtClean="0">
                <a:latin typeface="+mn-ea"/>
              </a:rPr>
              <a:t>2</a:t>
            </a:r>
            <a:r>
              <a:rPr lang="ko-KR" altLang="en-US" dirty="0" smtClean="0">
                <a:latin typeface="+mn-ea"/>
              </a:rPr>
              <a:t>번을 그립니다</a:t>
            </a:r>
            <a:r>
              <a:rPr lang="en-US" altLang="ko-KR" dirty="0" smtClean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6810" y="3950549"/>
            <a:ext cx="562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+mn-ea"/>
              </a:rPr>
              <a:t>5. </a:t>
            </a:r>
            <a:r>
              <a:rPr lang="ko-KR" altLang="en-US" dirty="0" smtClean="0">
                <a:latin typeface="+mn-ea"/>
              </a:rPr>
              <a:t>같은 방법으로 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10</a:t>
            </a:r>
            <a:r>
              <a:rPr lang="ko-KR" altLang="en-US" dirty="0" smtClean="0">
                <a:latin typeface="+mn-ea"/>
              </a:rPr>
              <a:t>번 투명판까지 그림을 그립니다</a:t>
            </a:r>
            <a:r>
              <a:rPr lang="en-US" altLang="ko-KR" dirty="0" smtClean="0">
                <a:latin typeface="+mn-ea"/>
              </a:rPr>
              <a:t>.</a:t>
            </a:r>
            <a:endParaRPr lang="ko-KR" altLang="en-US" dirty="0"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58" y="1821687"/>
            <a:ext cx="5210902" cy="35723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6262" y="1315617"/>
            <a:ext cx="1015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n-ea"/>
              </a:rPr>
              <a:t>여러 가지 색을 이용하여 자유롭게  표현해 봅니다</a:t>
            </a:r>
            <a:r>
              <a:rPr lang="en-US" altLang="ko-KR" dirty="0" smtClean="0">
                <a:latin typeface="+mn-ea"/>
              </a:rPr>
              <a:t>. ( </a:t>
            </a:r>
            <a:r>
              <a:rPr lang="ko-KR" altLang="en-US" dirty="0" smtClean="0">
                <a:latin typeface="+mn-ea"/>
              </a:rPr>
              <a:t>푸른 산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단풍이 든 산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검푸른 해구 등</a:t>
            </a:r>
            <a:r>
              <a:rPr lang="en-US" altLang="ko-KR" dirty="0" smtClean="0">
                <a:latin typeface="+mn-ea"/>
              </a:rPr>
              <a:t>…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4816" y="5710641"/>
            <a:ext cx="892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 smtClean="0">
                <a:latin typeface="+mn-ea"/>
              </a:rPr>
              <a:t>** </a:t>
            </a:r>
            <a:r>
              <a:rPr lang="ko-KR" altLang="en-US" dirty="0" smtClean="0">
                <a:latin typeface="+mn-ea"/>
              </a:rPr>
              <a:t>그림을 수정 할 때에는 </a:t>
            </a:r>
            <a:r>
              <a:rPr lang="ko-KR" altLang="en-US" dirty="0" err="1" smtClean="0">
                <a:latin typeface="+mn-ea"/>
              </a:rPr>
              <a:t>알콜솜으로</a:t>
            </a:r>
            <a:r>
              <a:rPr lang="ko-KR" altLang="en-US" dirty="0" smtClean="0">
                <a:latin typeface="+mn-ea"/>
              </a:rPr>
              <a:t> 펜을 닦아 내고 마른 후 다시 그림을 그립니다</a:t>
            </a:r>
            <a:r>
              <a:rPr lang="en-US" altLang="ko-KR" dirty="0" smtClean="0">
                <a:latin typeface="+mn-ea"/>
              </a:rPr>
              <a:t>.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</a:t>
            </a:r>
            <a:endParaRPr lang="ko-KR" altLang="en-US" dirty="0">
              <a:latin typeface="+mn-ea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4002833" y="1821687"/>
            <a:ext cx="1464905" cy="1464905"/>
          </a:xfrm>
          <a:prstGeom prst="ellipse">
            <a:avLst/>
          </a:prstGeom>
          <a:solidFill>
            <a:schemeClr val="bg1">
              <a:alpha val="3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5033130" y="2324695"/>
            <a:ext cx="1293025" cy="798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3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3397</TotalTime>
  <Words>816</Words>
  <Application>Microsoft Office PowerPoint</Application>
  <PresentationFormat>와이드스크린</PresentationFormat>
  <Paragraphs>104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18</vt:i4>
      </vt:variant>
    </vt:vector>
  </HeadingPairs>
  <TitlesOfParts>
    <vt:vector size="32" baseType="lpstr">
      <vt:lpstr>HY목각파임B</vt:lpstr>
      <vt:lpstr>맑은 고딕</vt:lpstr>
      <vt:lpstr>배스킨라빈스 B</vt:lpstr>
      <vt:lpstr>빙그레 따옴체</vt:lpstr>
      <vt:lpstr>제주감귤 R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3D 입체그림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51</cp:revision>
  <dcterms:created xsi:type="dcterms:W3CDTF">2020-01-07T08:23:28Z</dcterms:created>
  <dcterms:modified xsi:type="dcterms:W3CDTF">2020-01-15T05:41:10Z</dcterms:modified>
</cp:coreProperties>
</file>