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684" r:id="rId4"/>
  </p:sldMasterIdLst>
  <p:sldIdLst>
    <p:sldId id="256" r:id="rId5"/>
    <p:sldId id="258" r:id="rId6"/>
    <p:sldId id="259" r:id="rId7"/>
    <p:sldId id="262" r:id="rId8"/>
    <p:sldId id="263" r:id="rId9"/>
    <p:sldId id="268" r:id="rId10"/>
    <p:sldId id="285" r:id="rId11"/>
    <p:sldId id="289" r:id="rId12"/>
    <p:sldId id="287" r:id="rId13"/>
    <p:sldId id="296" r:id="rId14"/>
    <p:sldId id="298" r:id="rId15"/>
    <p:sldId id="299" r:id="rId16"/>
    <p:sldId id="300" r:id="rId17"/>
    <p:sldId id="292" r:id="rId18"/>
    <p:sldId id="293" r:id="rId19"/>
    <p:sldId id="294" r:id="rId20"/>
    <p:sldId id="295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3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0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01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3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299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5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9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3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11500" dirty="0">
                <a:solidFill>
                  <a:srgbClr val="00206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3D</a:t>
            </a:r>
            <a:r>
              <a:rPr lang="en-US" altLang="ko-KR" dirty="0"/>
              <a:t> </a:t>
            </a:r>
            <a:r>
              <a:rPr lang="ko-KR" altLang="en-US" dirty="0"/>
              <a:t>입체그림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[ </a:t>
            </a:r>
            <a:r>
              <a:rPr lang="ko-KR" altLang="en-US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사 물 </a:t>
            </a:r>
            <a:r>
              <a:rPr lang="en-US" altLang="ko-KR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]</a:t>
            </a:r>
            <a:endParaRPr lang="ko-KR" altLang="en-US" sz="6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D48EB9C-A909-4C90-8028-22112F88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" y="1991507"/>
            <a:ext cx="11052726" cy="28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08374C50-8D3A-4B90-8B04-73964AE0E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2062162"/>
            <a:ext cx="107918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D9B4AAAE-434F-4C53-91B4-A648DC58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5" y="301487"/>
            <a:ext cx="8918505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52C8AD4-9AEA-4D79-8C43-110C8225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62050"/>
            <a:ext cx="10134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51838"/>
            <a:ext cx="10963469" cy="326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FF0000"/>
                </a:solidFill>
              </a:rPr>
              <a:t>실험시</a:t>
            </a:r>
            <a:r>
              <a:rPr lang="ko-KR" altLang="en-US" sz="2600" b="1" dirty="0">
                <a:solidFill>
                  <a:srgbClr val="FF0000"/>
                </a:solidFill>
              </a:rPr>
              <a:t> 주의사항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+mj-ea"/>
                <a:ea typeface="+mj-ea"/>
              </a:rPr>
              <a:t>투명 </a:t>
            </a:r>
            <a:r>
              <a:rPr lang="ko-KR" altLang="en-US" dirty="0" err="1">
                <a:latin typeface="+mj-ea"/>
                <a:ea typeface="+mj-ea"/>
              </a:rPr>
              <a:t>그림판의</a:t>
            </a:r>
            <a:r>
              <a:rPr lang="ko-KR" altLang="en-US" dirty="0">
                <a:latin typeface="+mj-ea"/>
                <a:ea typeface="+mj-ea"/>
              </a:rPr>
              <a:t> 간격은 </a:t>
            </a:r>
            <a:r>
              <a:rPr lang="en-US" altLang="ko-KR" dirty="0">
                <a:latin typeface="+mj-ea"/>
                <a:ea typeface="+mj-ea"/>
              </a:rPr>
              <a:t>A</a:t>
            </a:r>
            <a:r>
              <a:rPr lang="ko-KR" altLang="en-US" dirty="0">
                <a:latin typeface="+mj-ea"/>
                <a:ea typeface="+mj-ea"/>
              </a:rPr>
              <a:t>와 </a:t>
            </a:r>
            <a:r>
              <a:rPr lang="en-US" altLang="ko-KR" dirty="0">
                <a:latin typeface="+mj-ea"/>
                <a:ea typeface="+mj-ea"/>
              </a:rPr>
              <a:t>B</a:t>
            </a:r>
            <a:r>
              <a:rPr lang="ko-KR" altLang="en-US" dirty="0">
                <a:latin typeface="+mj-ea"/>
                <a:ea typeface="+mj-ea"/>
              </a:rPr>
              <a:t>를 배열하는 순서로 조절할 수 있습니다</a:t>
            </a:r>
            <a:r>
              <a:rPr lang="en-US" altLang="ko-KR" dirty="0">
                <a:latin typeface="+mj-ea"/>
                <a:ea typeface="+mj-ea"/>
              </a:rPr>
              <a:t>. [ </a:t>
            </a:r>
            <a:r>
              <a:rPr lang="ko-KR" altLang="en-US" dirty="0">
                <a:latin typeface="+mj-ea"/>
                <a:ea typeface="+mj-ea"/>
              </a:rPr>
              <a:t>보고서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쪽 참고</a:t>
            </a:r>
            <a:r>
              <a:rPr lang="en-US" altLang="ko-KR" dirty="0">
                <a:latin typeface="+mj-ea"/>
                <a:ea typeface="+mj-ea"/>
              </a:rPr>
              <a:t>]</a:t>
            </a: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+mj-ea"/>
                <a:ea typeface="+mj-ea"/>
              </a:rPr>
              <a:t>    간격을 조절하려면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배열을 다르게 하면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557371"/>
            <a:ext cx="995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2. 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그린 그림을 고치고 싶다면 </a:t>
            </a:r>
            <a:r>
              <a:rPr lang="ko-KR" altLang="en-US" dirty="0" err="1">
                <a:latin typeface="+mj-ea"/>
                <a:ea typeface="+mj-ea"/>
              </a:rPr>
              <a:t>알코올솜으로</a:t>
            </a:r>
            <a:r>
              <a:rPr lang="ko-KR" altLang="en-US" dirty="0">
                <a:latin typeface="+mj-ea"/>
                <a:ea typeface="+mj-ea"/>
              </a:rPr>
              <a:t> 지운 후 말려서 다시 그리면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3165015"/>
            <a:ext cx="1040363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>
                <a:latin typeface="+mj-ea"/>
                <a:ea typeface="+mj-ea"/>
              </a:rPr>
              <a:t>투명 </a:t>
            </a:r>
            <a:r>
              <a:rPr lang="ko-KR" altLang="en-US" dirty="0" err="1">
                <a:latin typeface="+mj-ea"/>
                <a:ea typeface="+mj-ea"/>
              </a:rPr>
              <a:t>그림판의</a:t>
            </a:r>
            <a:r>
              <a:rPr lang="ko-KR" altLang="en-US" dirty="0">
                <a:latin typeface="+mj-ea"/>
                <a:ea typeface="+mj-ea"/>
              </a:rPr>
              <a:t> 재질은 </a:t>
            </a:r>
            <a:r>
              <a:rPr lang="en-US" altLang="ko-KR" dirty="0">
                <a:latin typeface="+mj-ea"/>
                <a:ea typeface="+mj-ea"/>
              </a:rPr>
              <a:t>PET (</a:t>
            </a:r>
            <a:r>
              <a:rPr lang="ko-KR" altLang="en-US" dirty="0" err="1">
                <a:latin typeface="+mj-ea"/>
                <a:ea typeface="+mj-ea"/>
              </a:rPr>
              <a:t>페트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높은 온도의 물이나 난로 등 고온의 물체에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 닿지 않도록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주의합니다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평면을 이용하여 입체구조를 나타내는 경우는 </a:t>
            </a:r>
            <a:r>
              <a:rPr lang="ko-KR" altLang="en-US" dirty="0" err="1">
                <a:latin typeface="+mj-ea"/>
                <a:ea typeface="+mj-ea"/>
              </a:rPr>
              <a:t>어떤것이</a:t>
            </a:r>
            <a:r>
              <a:rPr lang="ko-KR" altLang="en-US" dirty="0">
                <a:latin typeface="+mj-ea"/>
                <a:ea typeface="+mj-ea"/>
              </a:rPr>
              <a:t> 있을까요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46" y="2421884"/>
            <a:ext cx="3720500" cy="33071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83" y="2077046"/>
            <a:ext cx="5722182" cy="42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31" y="3394003"/>
            <a:ext cx="2543530" cy="316274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097897"/>
            <a:ext cx="11336693" cy="216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CT </a:t>
            </a:r>
            <a:r>
              <a:rPr lang="ko-KR" altLang="en-US" sz="2000" b="1" dirty="0">
                <a:latin typeface="+mj-ea"/>
                <a:ea typeface="+mj-ea"/>
              </a:rPr>
              <a:t>촬영 </a:t>
            </a:r>
            <a:r>
              <a:rPr lang="ko-KR" altLang="en-US" dirty="0">
                <a:latin typeface="+mj-ea"/>
                <a:ea typeface="+mj-ea"/>
              </a:rPr>
              <a:t>이란 컴퓨터 단층촬영 </a:t>
            </a:r>
            <a:r>
              <a:rPr lang="en-US" altLang="ko-KR" dirty="0">
                <a:latin typeface="+mj-ea"/>
                <a:ea typeface="+mj-ea"/>
              </a:rPr>
              <a:t>( </a:t>
            </a:r>
            <a:r>
              <a:rPr lang="ko-KR" altLang="en-US" dirty="0">
                <a:latin typeface="+mj-ea"/>
                <a:ea typeface="+mj-ea"/>
              </a:rPr>
              <a:t>斷層撮影</a:t>
            </a:r>
            <a:r>
              <a:rPr lang="en-US" altLang="ko-KR" dirty="0">
                <a:latin typeface="+mj-ea"/>
                <a:ea typeface="+mj-ea"/>
              </a:rPr>
              <a:t> , Computed Tomography )</a:t>
            </a:r>
            <a:r>
              <a:rPr lang="ko-KR" altLang="en-US" dirty="0">
                <a:latin typeface="+mj-ea"/>
                <a:ea typeface="+mj-ea"/>
              </a:rPr>
              <a:t>을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말하는데 일반 촬영으로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나타낼 수 없는 신체의 단층영상을 기록하여 나타내는 장치입니다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위 </a:t>
            </a:r>
            <a:r>
              <a:rPr lang="en-US" altLang="ko-KR" dirty="0">
                <a:latin typeface="+mj-ea"/>
                <a:ea typeface="+mj-ea"/>
              </a:rPr>
              <a:t>15</a:t>
            </a:r>
            <a:r>
              <a:rPr lang="ko-KR" altLang="en-US" dirty="0">
                <a:latin typeface="+mj-ea"/>
                <a:ea typeface="+mj-ea"/>
              </a:rPr>
              <a:t>장의 사진은 오른쪽 사람의 머리를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번부터 </a:t>
            </a:r>
            <a:r>
              <a:rPr lang="en-US" altLang="ko-KR" dirty="0">
                <a:latin typeface="+mj-ea"/>
                <a:ea typeface="+mj-ea"/>
              </a:rPr>
              <a:t>15</a:t>
            </a:r>
            <a:r>
              <a:rPr lang="ko-KR" altLang="en-US" dirty="0">
                <a:latin typeface="+mj-ea"/>
                <a:ea typeface="+mj-ea"/>
              </a:rPr>
              <a:t>번 위치로 이동하며 단층촬영 하여 얻은 사진들입니다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각 높이마다 사진을 찍어 재구성하면 평면이 아닌 입체적인 몸 속의 구조물들을 잘 판단할 수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이러한 이유로 </a:t>
            </a:r>
            <a:r>
              <a:rPr lang="en-US" altLang="ko-KR" dirty="0">
                <a:latin typeface="+mj-ea"/>
                <a:ea typeface="+mj-ea"/>
              </a:rPr>
              <a:t>CT</a:t>
            </a:r>
            <a:r>
              <a:rPr lang="ko-KR" altLang="en-US" dirty="0">
                <a:latin typeface="+mj-ea"/>
                <a:ea typeface="+mj-ea"/>
              </a:rPr>
              <a:t>촬영은 종양 등의 진단법으로 널리 이용되고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205" y="3490870"/>
            <a:ext cx="69575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70C0"/>
                </a:solidFill>
                <a:latin typeface="+mj-ea"/>
                <a:ea typeface="+mj-ea"/>
              </a:rPr>
              <a:t>3D </a:t>
            </a:r>
            <a:r>
              <a:rPr lang="ko-KR" altLang="en-US" sz="2400" b="1" dirty="0">
                <a:solidFill>
                  <a:srgbClr val="0070C0"/>
                </a:solidFill>
                <a:latin typeface="+mj-ea"/>
                <a:ea typeface="+mj-ea"/>
              </a:rPr>
              <a:t>프린터</a:t>
            </a:r>
            <a:r>
              <a:rPr lang="en-US" altLang="ko-KR" sz="24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가 작동되는 모습을 본 경험이 있지요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노즐에서 녹은 재료가 한 줄씩 나와서 같은 높이의 평면을 만들고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그 위에 또 한 줄씩 쌓여 입체를 만드는 모습도 이와 비슷하지요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요즘은 </a:t>
            </a:r>
            <a:r>
              <a:rPr lang="en-US" altLang="ko-KR" dirty="0">
                <a:latin typeface="+mj-ea"/>
                <a:ea typeface="+mj-ea"/>
              </a:rPr>
              <a:t>3D</a:t>
            </a:r>
            <a:r>
              <a:rPr lang="ko-KR" altLang="en-US" dirty="0">
                <a:latin typeface="+mj-ea"/>
                <a:ea typeface="+mj-ea"/>
              </a:rPr>
              <a:t>프린터를 이용하여 못 만드는 것이 없다고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49A5A32-9A76-4F31-889F-B0B6FFD9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281112"/>
            <a:ext cx="109251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/>
              <a:t> </a:t>
            </a:r>
            <a:r>
              <a:rPr lang="ko-KR" altLang="en-US" sz="2200" b="1" dirty="0">
                <a:latin typeface="+mj-ea"/>
                <a:ea typeface="+mj-ea"/>
              </a:rPr>
              <a:t>여러 가지 사물이 표현된 지도를 높이에 맞추어 투명 그림판에 차례로 그린 후</a:t>
            </a:r>
            <a:endParaRPr lang="en-US" altLang="ko-KR" sz="22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번호대로 </a:t>
            </a:r>
            <a:r>
              <a:rPr lang="ko-KR" altLang="en-US" sz="2200" b="1" dirty="0" err="1">
                <a:latin typeface="+mj-ea"/>
                <a:ea typeface="+mj-ea"/>
              </a:rPr>
              <a:t>쌓아올려</a:t>
            </a:r>
            <a:r>
              <a:rPr lang="ko-KR" altLang="en-US" sz="2200" b="1" dirty="0">
                <a:latin typeface="+mj-ea"/>
                <a:ea typeface="+mj-ea"/>
              </a:rPr>
              <a:t> </a:t>
            </a:r>
            <a:r>
              <a:rPr lang="en-US" altLang="ko-KR" sz="2200" b="1" dirty="0">
                <a:latin typeface="+mj-ea"/>
                <a:ea typeface="+mj-ea"/>
              </a:rPr>
              <a:t>3D </a:t>
            </a:r>
            <a:r>
              <a:rPr lang="ko-KR" altLang="en-US" sz="2200" b="1" dirty="0">
                <a:latin typeface="+mj-ea"/>
                <a:ea typeface="+mj-ea"/>
              </a:rPr>
              <a:t>입체 그림으로 표현해보고</a:t>
            </a:r>
            <a:endParaRPr lang="en-US" altLang="ko-KR" sz="22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200" b="1" dirty="0">
                <a:latin typeface="+mj-ea"/>
                <a:ea typeface="+mj-ea"/>
              </a:rPr>
              <a:t>3D </a:t>
            </a:r>
            <a:r>
              <a:rPr lang="ko-KR" altLang="en-US" sz="2200" b="1" dirty="0">
                <a:latin typeface="+mj-ea"/>
                <a:ea typeface="+mj-ea"/>
              </a:rPr>
              <a:t>프린터의 원리도 알아봅시다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320074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FB59-992E-4BF2-B4F6-44B4D3EF3366}"/>
              </a:ext>
            </a:extLst>
          </p:cNvPr>
          <p:cNvSpPr txBox="1"/>
          <p:nvPr/>
        </p:nvSpPr>
        <p:spPr>
          <a:xfrm>
            <a:off x="831945" y="5310296"/>
            <a:ext cx="10543278" cy="66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여러 색깔 </a:t>
            </a:r>
            <a:r>
              <a:rPr lang="ko-KR" altLang="en-US" sz="2200" b="1" dirty="0" err="1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다양한 색상으로 꾸밀 수 있습니다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.)</a:t>
            </a:r>
            <a:endParaRPr lang="ko-KR" altLang="en-US" sz="2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BF82-78D1-4FEC-9234-D1DAA49ABBB7}"/>
              </a:ext>
            </a:extLst>
          </p:cNvPr>
          <p:cNvSpPr txBox="1"/>
          <p:nvPr/>
        </p:nvSpPr>
        <p:spPr>
          <a:xfrm>
            <a:off x="772785" y="4716818"/>
            <a:ext cx="10543278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투명 </a:t>
            </a:r>
            <a:r>
              <a:rPr lang="ko-KR" altLang="en-US" sz="2200" b="1" dirty="0" err="1">
                <a:latin typeface="+mj-ea"/>
                <a:ea typeface="+mj-ea"/>
              </a:rPr>
              <a:t>그림판</a:t>
            </a:r>
            <a:r>
              <a:rPr lang="ko-KR" altLang="en-US" sz="2200" b="1" dirty="0">
                <a:latin typeface="+mj-ea"/>
                <a:ea typeface="+mj-ea"/>
              </a:rPr>
              <a:t> </a:t>
            </a:r>
            <a:r>
              <a:rPr lang="en-US" altLang="ko-KR" sz="2200" b="1" dirty="0">
                <a:latin typeface="+mj-ea"/>
                <a:ea typeface="+mj-ea"/>
              </a:rPr>
              <a:t>(A, B)  (1</a:t>
            </a:r>
            <a:r>
              <a:rPr lang="ko-KR" altLang="en-US" sz="2200" b="1" dirty="0">
                <a:latin typeface="+mj-ea"/>
                <a:ea typeface="+mj-ea"/>
              </a:rPr>
              <a:t>인 각 </a:t>
            </a:r>
            <a:r>
              <a:rPr lang="en-US" altLang="ko-KR" sz="2200" b="1" dirty="0">
                <a:latin typeface="+mj-ea"/>
                <a:ea typeface="+mj-ea"/>
              </a:rPr>
              <a:t>5</a:t>
            </a:r>
            <a:r>
              <a:rPr lang="ko-KR" altLang="en-US" sz="2200" b="1" dirty="0">
                <a:latin typeface="+mj-ea"/>
                <a:ea typeface="+mj-ea"/>
              </a:rPr>
              <a:t>장씩</a:t>
            </a:r>
            <a:r>
              <a:rPr lang="en-US" altLang="ko-KR" sz="2200" b="1" dirty="0">
                <a:latin typeface="+mj-ea"/>
                <a:ea typeface="+mj-ea"/>
              </a:rPr>
              <a:t>) , </a:t>
            </a:r>
            <a:r>
              <a:rPr lang="ko-KR" altLang="en-US" sz="2200" b="1" dirty="0" err="1">
                <a:latin typeface="+mj-ea"/>
                <a:ea typeface="+mj-ea"/>
              </a:rPr>
              <a:t>활동지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양면테이프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latin typeface="+mj-ea"/>
                <a:ea typeface="+mj-ea"/>
              </a:rPr>
              <a:t>알코올솜</a:t>
            </a:r>
            <a:endParaRPr lang="en-US" altLang="ko-KR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1A670A78-3D72-4415-B462-5EC4B448C9F2}"/>
              </a:ext>
            </a:extLst>
          </p:cNvPr>
          <p:cNvSpPr txBox="1">
            <a:spLocks/>
          </p:cNvSpPr>
          <p:nvPr/>
        </p:nvSpPr>
        <p:spPr>
          <a:xfrm>
            <a:off x="496044" y="613179"/>
            <a:ext cx="202904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>
                <a:solidFill>
                  <a:srgbClr val="002060"/>
                </a:solidFill>
              </a:rPr>
              <a:t>생각해보기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1B6BADB-E0A1-4B62-92CE-6335CE5D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5" y="1146565"/>
            <a:ext cx="11416799" cy="4936994"/>
          </a:xfrm>
          <a:prstGeom prst="rect">
            <a:avLst/>
          </a:prstGeom>
        </p:spPr>
      </p:pic>
      <p:pic>
        <p:nvPicPr>
          <p:cNvPr id="9" name="그림 8" descr="플레이트이(가) 표시된 사진&#10;&#10;자동 생성된 설명">
            <a:extLst>
              <a:ext uri="{FF2B5EF4-FFF2-40B4-BE49-F238E27FC236}">
                <a16:creationId xmlns:a16="http://schemas.microsoft.com/office/drawing/2014/main" id="{FC963180-A1CF-4241-9A8C-37262515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6" y="1131771"/>
            <a:ext cx="7164588" cy="48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2600" dirty="0"/>
          </a:p>
        </p:txBody>
      </p:sp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B96EA02A-AE6B-495B-846C-5DCB4A99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71462"/>
            <a:ext cx="109823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6D13A9CF-4A58-4DAF-9BBB-64697B52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157287"/>
            <a:ext cx="109251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8E23440-20AA-4521-A768-A0486A1E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766762"/>
            <a:ext cx="107156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8BCA4EE-076D-4663-AD5C-155402FA9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019175"/>
            <a:ext cx="106584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F7AABC3B-7D98-4F6B-A042-17A69C0A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895475"/>
            <a:ext cx="10829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029BF14E-8ABD-49E1-808E-18495B31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28625"/>
            <a:ext cx="1070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250</Words>
  <Application>Microsoft Office PowerPoint</Application>
  <PresentationFormat>와이드스크린</PresentationFormat>
  <Paragraphs>28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HY목각파임B</vt:lpstr>
      <vt:lpstr>맑은 고딕</vt:lpstr>
      <vt:lpstr>배스킨라빈스 B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3D 입체그림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59</cp:revision>
  <dcterms:created xsi:type="dcterms:W3CDTF">2020-01-07T08:23:28Z</dcterms:created>
  <dcterms:modified xsi:type="dcterms:W3CDTF">2020-06-26T06:20:06Z</dcterms:modified>
</cp:coreProperties>
</file>