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684" r:id="rId4"/>
  </p:sldMasterIdLst>
  <p:sldIdLst>
    <p:sldId id="256" r:id="rId5"/>
    <p:sldId id="258" r:id="rId6"/>
    <p:sldId id="259" r:id="rId7"/>
    <p:sldId id="262" r:id="rId8"/>
    <p:sldId id="263" r:id="rId9"/>
    <p:sldId id="268" r:id="rId10"/>
    <p:sldId id="285" r:id="rId11"/>
    <p:sldId id="289" r:id="rId12"/>
    <p:sldId id="287" r:id="rId13"/>
    <p:sldId id="296" r:id="rId14"/>
    <p:sldId id="292" r:id="rId15"/>
    <p:sldId id="293" r:id="rId16"/>
    <p:sldId id="294" r:id="rId17"/>
    <p:sldId id="295" r:id="rId18"/>
    <p:sldId id="297" r:id="rId19"/>
    <p:sldId id="283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B"/>
    <a:srgbClr val="F9FCD0"/>
    <a:srgbClr val="FF7C80"/>
    <a:srgbClr val="FF9999"/>
    <a:srgbClr val="00CC99"/>
    <a:srgbClr val="FFFFFF"/>
    <a:srgbClr val="FF9933"/>
    <a:srgbClr val="F0E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537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605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10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018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03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00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538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299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55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191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46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34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11500" dirty="0">
                <a:solidFill>
                  <a:srgbClr val="00206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3D</a:t>
            </a:r>
            <a:r>
              <a:rPr lang="en-US" altLang="ko-KR" dirty="0"/>
              <a:t> </a:t>
            </a:r>
            <a:r>
              <a:rPr lang="ko-KR" altLang="en-US" dirty="0"/>
              <a:t>입체그림</a:t>
            </a: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[ </a:t>
            </a:r>
            <a:r>
              <a:rPr lang="ko-KR" altLang="en-US" sz="6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기 상 </a:t>
            </a:r>
            <a:r>
              <a:rPr lang="en-US" altLang="ko-KR" sz="6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]</a:t>
            </a:r>
            <a:endParaRPr lang="ko-KR" altLang="en-US" sz="6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752D0DD3-2AB9-42F2-91C0-92C9273B9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1" y="841990"/>
            <a:ext cx="11582503" cy="51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9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87829" y="1251838"/>
            <a:ext cx="10963469" cy="3264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rgbClr val="FF0000"/>
                </a:solidFill>
              </a:rPr>
              <a:t>실험시</a:t>
            </a:r>
            <a:r>
              <a:rPr lang="ko-KR" altLang="en-US" sz="2600" b="1" dirty="0">
                <a:solidFill>
                  <a:srgbClr val="FF0000"/>
                </a:solidFill>
              </a:rPr>
              <a:t> 주의사항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29" y="1427486"/>
            <a:ext cx="1133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latin typeface="+mj-ea"/>
                <a:ea typeface="+mj-ea"/>
              </a:rPr>
              <a:t>투명 </a:t>
            </a:r>
            <a:r>
              <a:rPr lang="ko-KR" altLang="en-US" dirty="0" err="1">
                <a:latin typeface="+mj-ea"/>
                <a:ea typeface="+mj-ea"/>
              </a:rPr>
              <a:t>그림판의</a:t>
            </a:r>
            <a:r>
              <a:rPr lang="ko-KR" altLang="en-US" dirty="0">
                <a:latin typeface="+mj-ea"/>
                <a:ea typeface="+mj-ea"/>
              </a:rPr>
              <a:t> 간격은 </a:t>
            </a:r>
            <a:r>
              <a:rPr lang="en-US" altLang="ko-KR" dirty="0">
                <a:latin typeface="+mj-ea"/>
                <a:ea typeface="+mj-ea"/>
              </a:rPr>
              <a:t>A</a:t>
            </a:r>
            <a:r>
              <a:rPr lang="ko-KR" altLang="en-US" dirty="0">
                <a:latin typeface="+mj-ea"/>
                <a:ea typeface="+mj-ea"/>
              </a:rPr>
              <a:t>와 </a:t>
            </a:r>
            <a:r>
              <a:rPr lang="en-US" altLang="ko-KR" dirty="0">
                <a:latin typeface="+mj-ea"/>
                <a:ea typeface="+mj-ea"/>
              </a:rPr>
              <a:t>B</a:t>
            </a:r>
            <a:r>
              <a:rPr lang="ko-KR" altLang="en-US" dirty="0">
                <a:latin typeface="+mj-ea"/>
                <a:ea typeface="+mj-ea"/>
              </a:rPr>
              <a:t>를 배열하는 순서로 조절할 수 있습니다</a:t>
            </a:r>
            <a:r>
              <a:rPr lang="en-US" altLang="ko-KR" dirty="0">
                <a:latin typeface="+mj-ea"/>
                <a:ea typeface="+mj-ea"/>
              </a:rPr>
              <a:t>. [ </a:t>
            </a:r>
            <a:r>
              <a:rPr lang="ko-KR" altLang="en-US" dirty="0">
                <a:latin typeface="+mj-ea"/>
                <a:ea typeface="+mj-ea"/>
              </a:rPr>
              <a:t>보고서 </a:t>
            </a:r>
            <a:r>
              <a:rPr lang="en-US" altLang="ko-KR" dirty="0">
                <a:latin typeface="+mj-ea"/>
                <a:ea typeface="+mj-ea"/>
              </a:rPr>
              <a:t>1</a:t>
            </a:r>
            <a:r>
              <a:rPr lang="ko-KR" altLang="en-US" dirty="0">
                <a:latin typeface="+mj-ea"/>
                <a:ea typeface="+mj-ea"/>
              </a:rPr>
              <a:t>쪽 참고</a:t>
            </a:r>
            <a:r>
              <a:rPr lang="en-US" altLang="ko-KR" dirty="0">
                <a:latin typeface="+mj-ea"/>
                <a:ea typeface="+mj-ea"/>
              </a:rPr>
              <a:t>]</a:t>
            </a:r>
          </a:p>
          <a:p>
            <a:pPr>
              <a:lnSpc>
                <a:spcPct val="200000"/>
              </a:lnSpc>
            </a:pPr>
            <a:r>
              <a:rPr lang="ko-KR" altLang="en-US" dirty="0">
                <a:latin typeface="+mj-ea"/>
                <a:ea typeface="+mj-ea"/>
              </a:rPr>
              <a:t>    간격을 조절하려면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배열을 다르게 하면 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830" y="2557371"/>
            <a:ext cx="995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2.  </a:t>
            </a:r>
            <a:r>
              <a:rPr lang="ko-KR" altLang="en-US" dirty="0" err="1">
                <a:latin typeface="+mj-ea"/>
                <a:ea typeface="+mj-ea"/>
              </a:rPr>
              <a:t>유성펜으로</a:t>
            </a:r>
            <a:r>
              <a:rPr lang="ko-KR" altLang="en-US" dirty="0">
                <a:latin typeface="+mj-ea"/>
                <a:ea typeface="+mj-ea"/>
              </a:rPr>
              <a:t> 그린 그림을 고치고 싶다면 </a:t>
            </a:r>
            <a:r>
              <a:rPr lang="ko-KR" altLang="en-US" dirty="0" err="1">
                <a:latin typeface="+mj-ea"/>
                <a:ea typeface="+mj-ea"/>
              </a:rPr>
              <a:t>알코올솜으로</a:t>
            </a:r>
            <a:r>
              <a:rPr lang="ko-KR" altLang="en-US" dirty="0">
                <a:latin typeface="+mj-ea"/>
                <a:ea typeface="+mj-ea"/>
              </a:rPr>
              <a:t> 지운 후 말려서 다시 그리면 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7829" y="3165015"/>
            <a:ext cx="10403632" cy="87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ko-KR" altLang="en-US" dirty="0">
                <a:latin typeface="+mj-ea"/>
                <a:ea typeface="+mj-ea"/>
              </a:rPr>
              <a:t>투명 </a:t>
            </a:r>
            <a:r>
              <a:rPr lang="ko-KR" altLang="en-US" dirty="0" err="1">
                <a:latin typeface="+mj-ea"/>
                <a:ea typeface="+mj-ea"/>
              </a:rPr>
              <a:t>그림판의</a:t>
            </a:r>
            <a:r>
              <a:rPr lang="ko-KR" altLang="en-US" dirty="0">
                <a:latin typeface="+mj-ea"/>
                <a:ea typeface="+mj-ea"/>
              </a:rPr>
              <a:t> 재질은 </a:t>
            </a:r>
            <a:r>
              <a:rPr lang="en-US" altLang="ko-KR" dirty="0">
                <a:latin typeface="+mj-ea"/>
                <a:ea typeface="+mj-ea"/>
              </a:rPr>
              <a:t>PET (</a:t>
            </a:r>
            <a:r>
              <a:rPr lang="ko-KR" altLang="en-US" dirty="0" err="1">
                <a:latin typeface="+mj-ea"/>
                <a:ea typeface="+mj-ea"/>
              </a:rPr>
              <a:t>페트</a:t>
            </a:r>
            <a:r>
              <a:rPr lang="en-US" altLang="ko-KR" dirty="0">
                <a:latin typeface="+mj-ea"/>
                <a:ea typeface="+mj-ea"/>
              </a:rPr>
              <a:t>) </a:t>
            </a:r>
            <a:r>
              <a:rPr lang="ko-KR" altLang="en-US" dirty="0">
                <a:latin typeface="+mj-ea"/>
                <a:ea typeface="+mj-ea"/>
              </a:rPr>
              <a:t>입니다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높은 온도의 물이나 난로 등 고온의 물체에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    닿지 않도록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주의합니다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591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원리학습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j-ea"/>
                <a:ea typeface="+mj-ea"/>
              </a:rPr>
              <a:t>평면을 이용하여 입체구조를 나타내는 경우는 </a:t>
            </a:r>
            <a:r>
              <a:rPr lang="ko-KR" altLang="en-US" dirty="0" err="1">
                <a:latin typeface="+mj-ea"/>
                <a:ea typeface="+mj-ea"/>
              </a:rPr>
              <a:t>어떤것이</a:t>
            </a:r>
            <a:r>
              <a:rPr lang="ko-KR" altLang="en-US" dirty="0">
                <a:latin typeface="+mj-ea"/>
                <a:ea typeface="+mj-ea"/>
              </a:rPr>
              <a:t> 있을까요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46" y="2421884"/>
            <a:ext cx="3720500" cy="330711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983" y="2077046"/>
            <a:ext cx="5722182" cy="42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7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31" y="3394003"/>
            <a:ext cx="2543530" cy="3162741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원리학습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29" y="1097897"/>
            <a:ext cx="11336693" cy="216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latin typeface="+mj-ea"/>
                <a:ea typeface="+mj-ea"/>
              </a:rPr>
              <a:t>CT </a:t>
            </a:r>
            <a:r>
              <a:rPr lang="ko-KR" altLang="en-US" sz="2000" b="1" dirty="0">
                <a:latin typeface="+mj-ea"/>
                <a:ea typeface="+mj-ea"/>
              </a:rPr>
              <a:t>촬영 </a:t>
            </a:r>
            <a:r>
              <a:rPr lang="ko-KR" altLang="en-US" dirty="0">
                <a:latin typeface="+mj-ea"/>
                <a:ea typeface="+mj-ea"/>
              </a:rPr>
              <a:t>이란 컴퓨터 단층촬영 </a:t>
            </a:r>
            <a:r>
              <a:rPr lang="en-US" altLang="ko-KR" dirty="0">
                <a:latin typeface="+mj-ea"/>
                <a:ea typeface="+mj-ea"/>
              </a:rPr>
              <a:t>( </a:t>
            </a:r>
            <a:r>
              <a:rPr lang="ko-KR" altLang="en-US" dirty="0">
                <a:latin typeface="+mj-ea"/>
                <a:ea typeface="+mj-ea"/>
              </a:rPr>
              <a:t>斷層撮影</a:t>
            </a:r>
            <a:r>
              <a:rPr lang="en-US" altLang="ko-KR" dirty="0">
                <a:latin typeface="+mj-ea"/>
                <a:ea typeface="+mj-ea"/>
              </a:rPr>
              <a:t> , Computed Tomography )</a:t>
            </a:r>
            <a:r>
              <a:rPr lang="ko-KR" altLang="en-US" dirty="0">
                <a:latin typeface="+mj-ea"/>
                <a:ea typeface="+mj-ea"/>
              </a:rPr>
              <a:t>을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말하는데 일반 촬영으로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나타낼 수 없는 신체의 단층영상을 기록하여 나타내는 장치입니다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위 </a:t>
            </a:r>
            <a:r>
              <a:rPr lang="en-US" altLang="ko-KR" dirty="0">
                <a:latin typeface="+mj-ea"/>
                <a:ea typeface="+mj-ea"/>
              </a:rPr>
              <a:t>15</a:t>
            </a:r>
            <a:r>
              <a:rPr lang="ko-KR" altLang="en-US" dirty="0">
                <a:latin typeface="+mj-ea"/>
                <a:ea typeface="+mj-ea"/>
              </a:rPr>
              <a:t>장의 사진은 오른쪽 사람의 머리를 </a:t>
            </a:r>
            <a:r>
              <a:rPr lang="en-US" altLang="ko-KR" dirty="0">
                <a:latin typeface="+mj-ea"/>
                <a:ea typeface="+mj-ea"/>
              </a:rPr>
              <a:t>1</a:t>
            </a:r>
            <a:r>
              <a:rPr lang="ko-KR" altLang="en-US" dirty="0">
                <a:latin typeface="+mj-ea"/>
                <a:ea typeface="+mj-ea"/>
              </a:rPr>
              <a:t>번부터 </a:t>
            </a:r>
            <a:r>
              <a:rPr lang="en-US" altLang="ko-KR" dirty="0">
                <a:latin typeface="+mj-ea"/>
                <a:ea typeface="+mj-ea"/>
              </a:rPr>
              <a:t>15</a:t>
            </a:r>
            <a:r>
              <a:rPr lang="ko-KR" altLang="en-US" dirty="0">
                <a:latin typeface="+mj-ea"/>
                <a:ea typeface="+mj-ea"/>
              </a:rPr>
              <a:t>번 위치로 이동하며 단층촬영 하여 얻은 사진들입니다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각 높이마다 사진을 찍어 재구성하면 평면이 아닌 입체적인 몸 속의 구조물들을 잘 판단할 수 있습니다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이러한 이유로 </a:t>
            </a:r>
            <a:r>
              <a:rPr lang="en-US" altLang="ko-KR" dirty="0">
                <a:latin typeface="+mj-ea"/>
                <a:ea typeface="+mj-ea"/>
              </a:rPr>
              <a:t>CT</a:t>
            </a:r>
            <a:r>
              <a:rPr lang="ko-KR" altLang="en-US" dirty="0">
                <a:latin typeface="+mj-ea"/>
                <a:ea typeface="+mj-ea"/>
              </a:rPr>
              <a:t>촬영은 종양 등의 진단법으로 널리 이용되고 있습니다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0205" y="3490870"/>
            <a:ext cx="695752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0070C0"/>
                </a:solidFill>
                <a:latin typeface="+mj-ea"/>
                <a:ea typeface="+mj-ea"/>
              </a:rPr>
              <a:t>3D </a:t>
            </a:r>
            <a:r>
              <a:rPr lang="ko-KR" altLang="en-US" sz="2400" b="1" dirty="0">
                <a:solidFill>
                  <a:srgbClr val="0070C0"/>
                </a:solidFill>
                <a:latin typeface="+mj-ea"/>
                <a:ea typeface="+mj-ea"/>
              </a:rPr>
              <a:t>프린터</a:t>
            </a:r>
            <a:r>
              <a:rPr lang="en-US" altLang="ko-KR" sz="24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가 작동되는 모습을 본 경험이 있지요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노즐에서 녹은 재료가 한 줄씩 나와서 같은 높이의 평면을 만들고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그 위에 또 한 줄씩 쌓여 입체를 만드는 모습도 이와 비슷하지요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요즘은 </a:t>
            </a:r>
            <a:r>
              <a:rPr lang="en-US" altLang="ko-KR" dirty="0">
                <a:latin typeface="+mj-ea"/>
                <a:ea typeface="+mj-ea"/>
              </a:rPr>
              <a:t>3D</a:t>
            </a:r>
            <a:r>
              <a:rPr lang="ko-KR" altLang="en-US" dirty="0">
                <a:latin typeface="+mj-ea"/>
                <a:ea typeface="+mj-ea"/>
              </a:rPr>
              <a:t>프린터를 이용하여 못 만드는 것이 없다고 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840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스크린샷이(가) 표시된 사진&#10;&#10;자동 생성된 설명">
            <a:extLst>
              <a:ext uri="{FF2B5EF4-FFF2-40B4-BE49-F238E27FC236}">
                <a16:creationId xmlns:a16="http://schemas.microsoft.com/office/drawing/2014/main" id="{6BB41766-C5A6-49F7-9318-FBAD9C55A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2" y="1828800"/>
            <a:ext cx="11684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8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B08F88D9-04D9-4D8A-A46A-B94533980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98580"/>
            <a:ext cx="10982325" cy="62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9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실험목표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dirty="0"/>
              <a:t> </a:t>
            </a:r>
            <a:r>
              <a:rPr lang="ko-KR" altLang="en-US" sz="2200" b="1" dirty="0">
                <a:latin typeface="+mj-ea"/>
                <a:ea typeface="+mj-ea"/>
              </a:rPr>
              <a:t>기단과 구름이 표현된 입체 대기 분포 지도를 높이에 맞추어 투명 그림판에 </a:t>
            </a:r>
            <a:endParaRPr lang="en-US" altLang="ko-KR" sz="2200" b="1" dirty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b="1" dirty="0">
                <a:latin typeface="+mj-ea"/>
                <a:ea typeface="+mj-ea"/>
              </a:rPr>
              <a:t>차례로 그리고  번호대로 </a:t>
            </a:r>
            <a:r>
              <a:rPr lang="ko-KR" altLang="en-US" sz="2200" b="1" dirty="0" err="1">
                <a:latin typeface="+mj-ea"/>
                <a:ea typeface="+mj-ea"/>
              </a:rPr>
              <a:t>쌓아올려</a:t>
            </a:r>
            <a:r>
              <a:rPr lang="ko-KR" altLang="en-US" sz="2200" b="1" dirty="0">
                <a:latin typeface="+mj-ea"/>
                <a:ea typeface="+mj-ea"/>
              </a:rPr>
              <a:t> 입체그림으로 표현해 보고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200" b="1" dirty="0">
                <a:latin typeface="+mj-ea"/>
                <a:ea typeface="+mj-ea"/>
              </a:rPr>
              <a:t>온대저기압과 열대저기압의 특징도 알아봅시다</a:t>
            </a:r>
            <a:r>
              <a:rPr lang="en-US" altLang="ko-KR" sz="2200" b="1" dirty="0">
                <a:latin typeface="+mj-ea"/>
                <a:ea typeface="+mj-ea"/>
              </a:rPr>
              <a:t>.</a:t>
            </a:r>
            <a:endParaRPr lang="ko-KR" altLang="en-US" sz="2200" b="1" dirty="0">
              <a:latin typeface="+mj-ea"/>
              <a:ea typeface="+mj-ea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 준비물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320074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3FB59-992E-4BF2-B4F6-44B4D3EF3366}"/>
              </a:ext>
            </a:extLst>
          </p:cNvPr>
          <p:cNvSpPr txBox="1"/>
          <p:nvPr/>
        </p:nvSpPr>
        <p:spPr>
          <a:xfrm>
            <a:off x="831945" y="5310296"/>
            <a:ext cx="10543278" cy="661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200" b="1" dirty="0">
                <a:solidFill>
                  <a:srgbClr val="C00000"/>
                </a:solidFill>
                <a:latin typeface="+mj-ea"/>
                <a:ea typeface="+mj-ea"/>
              </a:rPr>
              <a:t>3</a:t>
            </a:r>
            <a:r>
              <a:rPr lang="ko-KR" altLang="en-US" sz="2200" b="1" dirty="0">
                <a:solidFill>
                  <a:srgbClr val="C00000"/>
                </a:solidFill>
                <a:latin typeface="+mj-ea"/>
                <a:ea typeface="+mj-ea"/>
              </a:rPr>
              <a:t>가지 색깔 </a:t>
            </a:r>
            <a:r>
              <a:rPr lang="ko-KR" altLang="en-US" sz="2200" b="1" dirty="0" err="1">
                <a:solidFill>
                  <a:srgbClr val="C00000"/>
                </a:solidFill>
                <a:latin typeface="+mj-ea"/>
                <a:ea typeface="+mj-ea"/>
              </a:rPr>
              <a:t>유성펜</a:t>
            </a:r>
            <a:r>
              <a:rPr lang="en-US" altLang="ko-KR" sz="2200" b="1" dirty="0">
                <a:solidFill>
                  <a:srgbClr val="C00000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srgbClr val="C00000"/>
                </a:solidFill>
                <a:latin typeface="+mj-ea"/>
                <a:ea typeface="+mj-ea"/>
              </a:rPr>
              <a:t>검정</a:t>
            </a:r>
            <a:r>
              <a:rPr lang="en-US" altLang="ko-KR" sz="2200" b="1" dirty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rgbClr val="C00000"/>
                </a:solidFill>
                <a:latin typeface="+mj-ea"/>
                <a:ea typeface="+mj-ea"/>
              </a:rPr>
              <a:t>파랑</a:t>
            </a:r>
            <a:r>
              <a:rPr lang="en-US" altLang="ko-KR" sz="2200" b="1" dirty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sz="2200" b="1" dirty="0">
                <a:solidFill>
                  <a:srgbClr val="C00000"/>
                </a:solidFill>
                <a:latin typeface="+mj-ea"/>
                <a:ea typeface="+mj-ea"/>
              </a:rPr>
              <a:t>빨강</a:t>
            </a:r>
            <a:r>
              <a:rPr lang="en-US" altLang="ko-KR" sz="2200" b="1" dirty="0">
                <a:solidFill>
                  <a:srgbClr val="C00000"/>
                </a:solidFill>
                <a:latin typeface="+mj-ea"/>
                <a:ea typeface="+mj-ea"/>
              </a:rPr>
              <a:t>)</a:t>
            </a:r>
            <a:endParaRPr lang="ko-KR" altLang="en-US" sz="22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CBF82-78D1-4FEC-9234-D1DAA49ABBB7}"/>
              </a:ext>
            </a:extLst>
          </p:cNvPr>
          <p:cNvSpPr txBox="1"/>
          <p:nvPr/>
        </p:nvSpPr>
        <p:spPr>
          <a:xfrm>
            <a:off x="772785" y="4716818"/>
            <a:ext cx="10543278" cy="534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dirty="0">
                <a:latin typeface="+mj-ea"/>
                <a:ea typeface="+mj-ea"/>
              </a:rPr>
              <a:t>투명 </a:t>
            </a:r>
            <a:r>
              <a:rPr lang="ko-KR" altLang="en-US" sz="2200" b="1" dirty="0" err="1">
                <a:latin typeface="+mj-ea"/>
                <a:ea typeface="+mj-ea"/>
              </a:rPr>
              <a:t>그림판</a:t>
            </a:r>
            <a:r>
              <a:rPr lang="ko-KR" altLang="en-US" sz="2200" b="1" dirty="0">
                <a:latin typeface="+mj-ea"/>
                <a:ea typeface="+mj-ea"/>
              </a:rPr>
              <a:t> </a:t>
            </a:r>
            <a:r>
              <a:rPr lang="en-US" altLang="ko-KR" sz="2200" b="1" dirty="0">
                <a:latin typeface="+mj-ea"/>
                <a:ea typeface="+mj-ea"/>
              </a:rPr>
              <a:t>(A, B)  (1</a:t>
            </a:r>
            <a:r>
              <a:rPr lang="ko-KR" altLang="en-US" sz="2200" b="1" dirty="0">
                <a:latin typeface="+mj-ea"/>
                <a:ea typeface="+mj-ea"/>
              </a:rPr>
              <a:t>인 각 </a:t>
            </a:r>
            <a:r>
              <a:rPr lang="en-US" altLang="ko-KR" sz="2200" b="1" dirty="0">
                <a:latin typeface="+mj-ea"/>
                <a:ea typeface="+mj-ea"/>
              </a:rPr>
              <a:t>5</a:t>
            </a:r>
            <a:r>
              <a:rPr lang="ko-KR" altLang="en-US" sz="2200" b="1" dirty="0">
                <a:latin typeface="+mj-ea"/>
                <a:ea typeface="+mj-ea"/>
              </a:rPr>
              <a:t>장씩</a:t>
            </a:r>
            <a:r>
              <a:rPr lang="en-US" altLang="ko-KR" sz="2200" b="1" dirty="0">
                <a:latin typeface="+mj-ea"/>
                <a:ea typeface="+mj-ea"/>
              </a:rPr>
              <a:t>) , </a:t>
            </a:r>
            <a:r>
              <a:rPr lang="ko-KR" altLang="en-US" sz="2200" b="1" dirty="0" err="1">
                <a:latin typeface="+mj-ea"/>
                <a:ea typeface="+mj-ea"/>
              </a:rPr>
              <a:t>활동지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양면테이프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 err="1">
                <a:latin typeface="+mj-ea"/>
                <a:ea typeface="+mj-ea"/>
              </a:rPr>
              <a:t>알코올솜</a:t>
            </a:r>
            <a:endParaRPr lang="en-US" altLang="ko-KR" sz="2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1A670A78-3D72-4415-B462-5EC4B448C9F2}"/>
              </a:ext>
            </a:extLst>
          </p:cNvPr>
          <p:cNvSpPr txBox="1">
            <a:spLocks/>
          </p:cNvSpPr>
          <p:nvPr/>
        </p:nvSpPr>
        <p:spPr>
          <a:xfrm>
            <a:off x="496044" y="613179"/>
            <a:ext cx="202904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>
                <a:solidFill>
                  <a:srgbClr val="002060"/>
                </a:solidFill>
              </a:rPr>
              <a:t>생각해보기</a:t>
            </a:r>
            <a:endParaRPr lang="ko-KR" altLang="en-US" sz="2600" b="1" dirty="0">
              <a:solidFill>
                <a:srgbClr val="002060"/>
              </a:solidFill>
            </a:endParaRP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B1B6BADB-E0A1-4B62-92CE-6335CE5D6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5" y="1146565"/>
            <a:ext cx="11416799" cy="4936994"/>
          </a:xfrm>
          <a:prstGeom prst="rect">
            <a:avLst/>
          </a:prstGeom>
        </p:spPr>
      </p:pic>
      <p:pic>
        <p:nvPicPr>
          <p:cNvPr id="9" name="그림 8" descr="플레이트이(가) 표시된 사진&#10;&#10;자동 생성된 설명">
            <a:extLst>
              <a:ext uri="{FF2B5EF4-FFF2-40B4-BE49-F238E27FC236}">
                <a16:creationId xmlns:a16="http://schemas.microsoft.com/office/drawing/2014/main" id="{FC963180-A1CF-4241-9A8C-372625157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6" y="1131771"/>
            <a:ext cx="7164588" cy="489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sz="2600" dirty="0"/>
          </a:p>
        </p:txBody>
      </p:sp>
      <p:pic>
        <p:nvPicPr>
          <p:cNvPr id="5" name="그림 4" descr="스크린샷이(가) 표시된 사진&#10;&#10;자동 생성된 설명">
            <a:extLst>
              <a:ext uri="{FF2B5EF4-FFF2-40B4-BE49-F238E27FC236}">
                <a16:creationId xmlns:a16="http://schemas.microsoft.com/office/drawing/2014/main" id="{B96EA02A-AE6B-495B-846C-5DCB4A99A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71462"/>
            <a:ext cx="1098232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7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4" y="613179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실험방법</a:t>
            </a:r>
          </a:p>
        </p:txBody>
      </p:sp>
      <p:pic>
        <p:nvPicPr>
          <p:cNvPr id="6" name="그림 5" descr="스크린샷이(가) 표시된 사진&#10;&#10;자동 생성된 설명">
            <a:extLst>
              <a:ext uri="{FF2B5EF4-FFF2-40B4-BE49-F238E27FC236}">
                <a16:creationId xmlns:a16="http://schemas.microsoft.com/office/drawing/2014/main" id="{A5FEFD89-ADE9-49FC-A337-F3162D3AF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3" y="2190264"/>
            <a:ext cx="11485258" cy="31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지도, 스크린샷이(가) 표시된 사진&#10;&#10;자동 생성된 설명">
            <a:extLst>
              <a:ext uri="{FF2B5EF4-FFF2-40B4-BE49-F238E27FC236}">
                <a16:creationId xmlns:a16="http://schemas.microsoft.com/office/drawing/2014/main" id="{2C405D31-01F7-49F2-872B-74DF2C0A6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19" y="312979"/>
            <a:ext cx="9993961" cy="623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0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이(가) 표시된 사진&#10;&#10;자동 생성된 설명">
            <a:extLst>
              <a:ext uri="{FF2B5EF4-FFF2-40B4-BE49-F238E27FC236}">
                <a16:creationId xmlns:a16="http://schemas.microsoft.com/office/drawing/2014/main" id="{C4317389-1CCC-42F2-A543-C487E31F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3" y="1595437"/>
            <a:ext cx="11634814" cy="388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5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이(가) 표시된 사진&#10;&#10;자동 생성된 설명">
            <a:extLst>
              <a:ext uri="{FF2B5EF4-FFF2-40B4-BE49-F238E27FC236}">
                <a16:creationId xmlns:a16="http://schemas.microsoft.com/office/drawing/2014/main" id="{DCBE6AFF-4469-4466-90F8-EF33E73FF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0" y="256105"/>
            <a:ext cx="11326878" cy="629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9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7F70CCD-803B-4AEB-AF26-AB6CA2694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1" y="1561808"/>
            <a:ext cx="11634488" cy="34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7570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3434</TotalTime>
  <Words>253</Words>
  <Application>Microsoft Office PowerPoint</Application>
  <PresentationFormat>와이드스크린</PresentationFormat>
  <Paragraphs>29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16</vt:i4>
      </vt:variant>
    </vt:vector>
  </HeadingPairs>
  <TitlesOfParts>
    <vt:vector size="27" baseType="lpstr">
      <vt:lpstr>HY목각파임B</vt:lpstr>
      <vt:lpstr>맑은 고딕</vt:lpstr>
      <vt:lpstr>배스킨라빈스 B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3D 입체그림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이정영</cp:lastModifiedBy>
  <cp:revision>56</cp:revision>
  <dcterms:created xsi:type="dcterms:W3CDTF">2020-01-07T08:23:28Z</dcterms:created>
  <dcterms:modified xsi:type="dcterms:W3CDTF">2020-02-06T02:52:26Z</dcterms:modified>
</cp:coreProperties>
</file>