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76" r:id="rId4"/>
  </p:sldMasterIdLst>
  <p:sldIdLst>
    <p:sldId id="256" r:id="rId5"/>
    <p:sldId id="348" r:id="rId6"/>
    <p:sldId id="355" r:id="rId7"/>
    <p:sldId id="367" r:id="rId8"/>
    <p:sldId id="368" r:id="rId9"/>
    <p:sldId id="350" r:id="rId10"/>
    <p:sldId id="357" r:id="rId11"/>
    <p:sldId id="369" r:id="rId12"/>
    <p:sldId id="370" r:id="rId13"/>
    <p:sldId id="371" r:id="rId14"/>
    <p:sldId id="372" r:id="rId15"/>
    <p:sldId id="352" r:id="rId16"/>
    <p:sldId id="353" r:id="rId17"/>
    <p:sldId id="373" r:id="rId18"/>
    <p:sldId id="374" r:id="rId19"/>
    <p:sldId id="364" r:id="rId20"/>
    <p:sldId id="375" r:id="rId21"/>
    <p:sldId id="376" r:id="rId22"/>
    <p:sldId id="377" r:id="rId23"/>
    <p:sldId id="283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1D3"/>
    <a:srgbClr val="C1D5C8"/>
    <a:srgbClr val="E5BBA3"/>
    <a:srgbClr val="EED3C4"/>
    <a:srgbClr val="DEAB8E"/>
    <a:srgbClr val="DBE18B"/>
    <a:srgbClr val="F67474"/>
    <a:srgbClr val="F3BCAB"/>
    <a:srgbClr val="FFF6E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45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822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63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354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161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1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268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419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509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578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40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26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접힌 도형 7"/>
          <p:cNvSpPr/>
          <p:nvPr/>
        </p:nvSpPr>
        <p:spPr>
          <a:xfrm>
            <a:off x="1548209" y="1324948"/>
            <a:ext cx="8976049" cy="4189445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편광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400153" y="2201507"/>
            <a:ext cx="5090703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9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회 절 경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2421112" y="3608931"/>
            <a:ext cx="7642134" cy="1599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6139" y="3993215"/>
            <a:ext cx="84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ko-KR" altLang="en-US" sz="480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Tmon몬소리 Black" panose="02000A03000000000000" pitchFamily="2" charset="-127"/>
              </a:rPr>
              <a:t>회절 필름을 이용한 빛의 관찰</a:t>
            </a:r>
            <a:endParaRPr lang="ko-KR" altLang="en-US" sz="4800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Tmon몬소리 Black" panose="02000A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484096" y="725636"/>
            <a:ext cx="4898259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 err="1">
                <a:solidFill>
                  <a:srgbClr val="7030A0"/>
                </a:solidFill>
              </a:rPr>
              <a:t>회절경</a:t>
            </a:r>
            <a:r>
              <a:rPr lang="ko-KR" altLang="en-US" sz="2600" b="1" dirty="0">
                <a:solidFill>
                  <a:srgbClr val="7030A0"/>
                </a:solidFill>
              </a:rPr>
              <a:t> 관찰하기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E84A22D2-E285-4A4B-A460-C4611FE1B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3" y="1952624"/>
            <a:ext cx="1146767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8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484096" y="725636"/>
            <a:ext cx="4898259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 err="1">
                <a:solidFill>
                  <a:srgbClr val="7030A0"/>
                </a:solidFill>
              </a:rPr>
              <a:t>회절경</a:t>
            </a:r>
            <a:r>
              <a:rPr lang="ko-KR" altLang="en-US" sz="2600" b="1" dirty="0">
                <a:solidFill>
                  <a:srgbClr val="7030A0"/>
                </a:solidFill>
              </a:rPr>
              <a:t> 관찰하기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E84A22D2-E285-4A4B-A460-C4611FE1B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3" y="1952624"/>
            <a:ext cx="1146767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73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569844" y="1528589"/>
            <a:ext cx="11124238" cy="314926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rgbClr val="FF0000"/>
                </a:solidFill>
              </a:rPr>
              <a:t>실험시</a:t>
            </a:r>
            <a:r>
              <a:rPr lang="ko-KR" altLang="en-US" sz="2600" b="1" dirty="0">
                <a:solidFill>
                  <a:srgbClr val="FF0000"/>
                </a:solidFill>
              </a:rPr>
              <a:t> 주의사항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4699E7D-562C-48FE-AFE4-E8E615B75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8" y="1858529"/>
            <a:ext cx="9299684" cy="99068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56" y="2150077"/>
            <a:ext cx="2033640" cy="27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46EA47E-DA68-4318-99E9-9BFA27B0C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80" y="416698"/>
            <a:ext cx="9538240" cy="60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0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확인학습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5ADD3E9F-0D64-482C-B3A9-63FEA671A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0" y="1978678"/>
            <a:ext cx="11362519" cy="290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1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확인학습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0FF56886-2618-4BE2-98C7-A8BD2B45F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3" y="2047874"/>
            <a:ext cx="11305222" cy="29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23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D7C3A7E8-F58E-4F6F-9F2A-56242F069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4" y="1871661"/>
            <a:ext cx="11324108" cy="32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8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CD3152-A0E5-4F4E-970A-7C8C571ED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7" y="1914524"/>
            <a:ext cx="11394087" cy="33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19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89F470B-47E6-4FA2-853F-079F291DF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3" y="1724024"/>
            <a:ext cx="11422425" cy="35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0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739BF5AD-9E1B-4EE3-A483-1A1C5234F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41" y="1123614"/>
            <a:ext cx="9880413" cy="539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실험목표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3734525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실험 준비물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43812" y="1240971"/>
            <a:ext cx="10907486" cy="194076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43812" y="4282751"/>
            <a:ext cx="10907486" cy="194076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802746" y="4646140"/>
            <a:ext cx="8322593" cy="453081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05383" y="4450197"/>
            <a:ext cx="10543278" cy="133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>
                <a:latin typeface="+mj-ea"/>
                <a:ea typeface="+mj-ea"/>
              </a:rPr>
              <a:t>회절 관찰용 어둠상자 도안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회절 필름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회절 필름 고정용 스펀지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</a:rPr>
              <a:t>양면 테이프</a:t>
            </a:r>
            <a:endParaRPr lang="en-US" altLang="ko-KR" sz="2200" b="1" dirty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ko-KR" altLang="en-US" sz="2200" b="1" dirty="0">
                <a:latin typeface="+mj-ea"/>
                <a:ea typeface="+mj-ea"/>
              </a:rPr>
              <a:t>고정 단추 </a:t>
            </a:r>
            <a:r>
              <a:rPr lang="en-US" altLang="ko-KR" sz="2200" b="1" dirty="0">
                <a:latin typeface="+mj-ea"/>
                <a:ea typeface="+mj-ea"/>
              </a:rPr>
              <a:t>1</a:t>
            </a:r>
            <a:r>
              <a:rPr lang="ko-KR" altLang="en-US" sz="2200" b="1" dirty="0">
                <a:latin typeface="+mj-ea"/>
                <a:ea typeface="+mj-ea"/>
              </a:rPr>
              <a:t>세트 </a:t>
            </a:r>
            <a:r>
              <a:rPr lang="en-US" altLang="ko-KR" sz="2200" b="1" dirty="0">
                <a:latin typeface="+mj-ea"/>
                <a:ea typeface="+mj-ea"/>
              </a:rPr>
              <a:t>(</a:t>
            </a:r>
            <a:r>
              <a:rPr lang="ko-KR" altLang="en-US" sz="2200" b="1" dirty="0">
                <a:latin typeface="+mj-ea"/>
                <a:ea typeface="+mj-ea"/>
              </a:rPr>
              <a:t>볼록</a:t>
            </a:r>
            <a:r>
              <a:rPr lang="en-US" altLang="ko-KR" sz="2200" b="1" dirty="0">
                <a:latin typeface="+mj-ea"/>
                <a:ea typeface="+mj-ea"/>
              </a:rPr>
              <a:t>+</a:t>
            </a:r>
            <a:r>
              <a:rPr lang="ko-KR" altLang="en-US" sz="2200" b="1" dirty="0">
                <a:latin typeface="+mj-ea"/>
                <a:ea typeface="+mj-ea"/>
              </a:rPr>
              <a:t>오목</a:t>
            </a:r>
            <a:r>
              <a:rPr lang="en-US" altLang="ko-KR" sz="2200" b="1" dirty="0">
                <a:latin typeface="+mj-ea"/>
                <a:ea typeface="+mj-ea"/>
              </a:rPr>
              <a:t>), </a:t>
            </a:r>
            <a:r>
              <a:rPr lang="ko-KR" altLang="en-US" sz="2200" b="1" dirty="0">
                <a:latin typeface="+mj-ea"/>
                <a:ea typeface="+mj-ea"/>
              </a:rPr>
              <a:t>볼 체인 고리</a:t>
            </a:r>
            <a:r>
              <a:rPr lang="en-US" altLang="ko-KR" sz="2200" b="1" dirty="0">
                <a:latin typeface="+mj-ea"/>
                <a:ea typeface="+mj-ea"/>
              </a:rPr>
              <a:t> </a:t>
            </a: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** </a:t>
            </a:r>
            <a:r>
              <a:rPr lang="ko-KR" altLang="en-US" dirty="0">
                <a:solidFill>
                  <a:srgbClr val="C00000"/>
                </a:solidFill>
                <a:latin typeface="+mj-ea"/>
                <a:ea typeface="+mj-ea"/>
              </a:rPr>
              <a:t>가위</a:t>
            </a: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+mj-ea"/>
                <a:ea typeface="+mj-ea"/>
              </a:rPr>
              <a:t>자</a:t>
            </a: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dirty="0" err="1">
                <a:solidFill>
                  <a:srgbClr val="C00000"/>
                </a:solidFill>
                <a:latin typeface="+mj-ea"/>
                <a:ea typeface="+mj-ea"/>
              </a:rPr>
              <a:t>유성펜</a:t>
            </a: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+mj-ea"/>
                <a:ea typeface="+mj-ea"/>
              </a:rPr>
              <a:t>투명 테이프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5383" y="1340122"/>
            <a:ext cx="10116872" cy="1338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>
                <a:latin typeface="+mj-ea"/>
                <a:ea typeface="+mj-ea"/>
              </a:rPr>
              <a:t>회절의 원리를 알아 보고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회절 필름을 이용하여 </a:t>
            </a:r>
            <a:r>
              <a:rPr lang="en-US" altLang="ko-KR" sz="2200" b="1" dirty="0">
                <a:latin typeface="+mj-ea"/>
                <a:ea typeface="+mj-ea"/>
              </a:rPr>
              <a:t>[</a:t>
            </a:r>
            <a:r>
              <a:rPr lang="ko-KR" altLang="en-US" sz="2200" b="1" dirty="0" err="1">
                <a:latin typeface="+mj-ea"/>
                <a:ea typeface="+mj-ea"/>
              </a:rPr>
              <a:t>회절경</a:t>
            </a:r>
            <a:r>
              <a:rPr lang="en-US" altLang="ko-KR" sz="2200" b="1" dirty="0">
                <a:latin typeface="+mj-ea"/>
                <a:ea typeface="+mj-ea"/>
              </a:rPr>
              <a:t>] </a:t>
            </a:r>
            <a:r>
              <a:rPr lang="ko-KR" altLang="en-US" sz="2200" b="1" dirty="0">
                <a:latin typeface="+mj-ea"/>
                <a:ea typeface="+mj-ea"/>
              </a:rPr>
              <a:t>을 직접 만들어 빛이</a:t>
            </a:r>
            <a:r>
              <a:rPr lang="en-US" altLang="ko-KR" sz="2200" b="1" dirty="0">
                <a:latin typeface="+mj-ea"/>
                <a:ea typeface="+mj-ea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ko-KR" altLang="en-US" sz="2200" b="1" dirty="0" err="1">
                <a:latin typeface="+mj-ea"/>
                <a:ea typeface="+mj-ea"/>
              </a:rPr>
              <a:t>회절되는</a:t>
            </a:r>
            <a:r>
              <a:rPr lang="ko-KR" altLang="en-US" sz="2200" b="1" dirty="0">
                <a:latin typeface="+mj-ea"/>
                <a:ea typeface="+mj-ea"/>
              </a:rPr>
              <a:t> 모습을 관찰해 봅시다</a:t>
            </a:r>
            <a:r>
              <a:rPr lang="en-US" altLang="ko-KR" sz="2200" b="1" dirty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410394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생각해보기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1F2CA857-998B-4590-A0F7-A3B42B3C2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3" y="1546411"/>
            <a:ext cx="11389660" cy="379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0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410394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 err="1">
                <a:solidFill>
                  <a:srgbClr val="7030A0"/>
                </a:solidFill>
              </a:rPr>
              <a:t>회절경</a:t>
            </a:r>
            <a:r>
              <a:rPr lang="ko-KR" altLang="en-US" sz="2600" b="1" dirty="0">
                <a:solidFill>
                  <a:srgbClr val="7030A0"/>
                </a:solidFill>
              </a:rPr>
              <a:t> 만들기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391AF09-205C-47B7-8931-355A13EB1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1123614"/>
            <a:ext cx="109632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6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410394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 err="1">
                <a:solidFill>
                  <a:srgbClr val="7030A0"/>
                </a:solidFill>
              </a:rPr>
              <a:t>회절경</a:t>
            </a:r>
            <a:r>
              <a:rPr lang="ko-KR" altLang="en-US" sz="2600" b="1" dirty="0">
                <a:solidFill>
                  <a:srgbClr val="7030A0"/>
                </a:solidFill>
              </a:rPr>
              <a:t> 만들기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5DDD83-E2A2-4901-B6B6-DFA177EA8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9" y="1395412"/>
            <a:ext cx="11632899" cy="4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21162" y="398708"/>
            <a:ext cx="4797889" cy="585732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>
                <a:solidFill>
                  <a:srgbClr val="7030A0"/>
                </a:solidFill>
              </a:rPr>
              <a:t>어둠상자 만들기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6E95EC3-5DAD-463C-A7FD-EBE4C403E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5" y="984439"/>
            <a:ext cx="10996276" cy="559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76519" y="361483"/>
            <a:ext cx="4898259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>
                <a:solidFill>
                  <a:srgbClr val="7030A0"/>
                </a:solidFill>
              </a:rPr>
              <a:t>회전판 달기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95AF74D-7444-45F1-9208-8724C9663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06" y="890064"/>
            <a:ext cx="10165975" cy="57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0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484096" y="725636"/>
            <a:ext cx="4898259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>
                <a:solidFill>
                  <a:srgbClr val="7030A0"/>
                </a:solidFill>
              </a:rPr>
              <a:t>회전판 달기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924AC1-28A0-480D-8EDD-E91045B22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23" y="1412077"/>
            <a:ext cx="7637929" cy="511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9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484096" y="725636"/>
            <a:ext cx="4898259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 err="1">
                <a:solidFill>
                  <a:srgbClr val="7030A0"/>
                </a:solidFill>
              </a:rPr>
              <a:t>회절경</a:t>
            </a:r>
            <a:r>
              <a:rPr lang="ko-KR" altLang="en-US" sz="2600" b="1" dirty="0">
                <a:solidFill>
                  <a:srgbClr val="7030A0"/>
                </a:solidFill>
              </a:rPr>
              <a:t> 달기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36771F-470E-4448-8100-1C32B9919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8" y="1161065"/>
            <a:ext cx="10930763" cy="49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9789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8209</TotalTime>
  <Words>110</Words>
  <Application>Microsoft Office PowerPoint</Application>
  <PresentationFormat>와이드스크린</PresentationFormat>
  <Paragraphs>25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20</vt:i4>
      </vt:variant>
    </vt:vector>
  </HeadingPairs>
  <TitlesOfParts>
    <vt:vector size="32" baseType="lpstr">
      <vt:lpstr>맑은 고딕</vt:lpstr>
      <vt:lpstr>배달의민족 한나체 Pro</vt:lpstr>
      <vt:lpstr>배스킨라빈스 B</vt:lpstr>
      <vt:lpstr>Calibri</vt:lpstr>
      <vt:lpstr>Calibri Light</vt:lpstr>
      <vt:lpstr>Corbel</vt:lpstr>
      <vt:lpstr>Segoe UI Black</vt:lpstr>
      <vt:lpstr>Wingdings 2</vt:lpstr>
      <vt:lpstr>HDOfficeLightV0</vt:lpstr>
      <vt:lpstr>1_HDOfficeLightV0</vt:lpstr>
      <vt:lpstr>2_HDOfficeLightV0</vt:lpstr>
      <vt:lpstr>기본</vt:lpstr>
      <vt:lpstr>회 절 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Silver</cp:lastModifiedBy>
  <cp:revision>208</cp:revision>
  <dcterms:created xsi:type="dcterms:W3CDTF">2020-01-07T08:23:28Z</dcterms:created>
  <dcterms:modified xsi:type="dcterms:W3CDTF">2021-06-03T07:46:04Z</dcterms:modified>
</cp:coreProperties>
</file>