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  <p:sldMasterId id="2147484294" r:id="rId2"/>
    <p:sldMasterId id="2147484474" r:id="rId3"/>
    <p:sldMasterId id="2147484552" r:id="rId4"/>
  </p:sldMasterIdLst>
  <p:sldIdLst>
    <p:sldId id="256" r:id="rId5"/>
    <p:sldId id="348" r:id="rId6"/>
    <p:sldId id="383" r:id="rId7"/>
    <p:sldId id="349" r:id="rId8"/>
    <p:sldId id="367" r:id="rId9"/>
    <p:sldId id="379" r:id="rId10"/>
    <p:sldId id="384" r:id="rId11"/>
    <p:sldId id="283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AF"/>
    <a:srgbClr val="F7DD6D"/>
    <a:srgbClr val="397755"/>
    <a:srgbClr val="E76D47"/>
    <a:srgbClr val="ED9377"/>
    <a:srgbClr val="28882D"/>
    <a:srgbClr val="B8DABF"/>
    <a:srgbClr val="CDE5D2"/>
    <a:srgbClr val="E4FEB4"/>
    <a:srgbClr val="426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79" autoAdjust="0"/>
    <p:restoredTop sz="96429" autoAdjust="0"/>
  </p:normalViewPr>
  <p:slideViewPr>
    <p:cSldViewPr snapToGrid="0">
      <p:cViewPr varScale="1">
        <p:scale>
          <a:sx n="116" d="100"/>
          <a:sy n="116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3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458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6267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600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03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820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6010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628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50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409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6919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291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830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181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696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5733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4246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630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1072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5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9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047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54657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439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983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91589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50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6026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1468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720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5726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1282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02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8988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5926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85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427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8537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984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0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38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33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58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39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4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27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83" r:id="rId9"/>
    <p:sldLayoutId id="2147484484" r:id="rId10"/>
    <p:sldLayoutId id="214748448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08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3" r:id="rId1"/>
    <p:sldLayoutId id="2147484554" r:id="rId2"/>
    <p:sldLayoutId id="2147484555" r:id="rId3"/>
    <p:sldLayoutId id="2147484556" r:id="rId4"/>
    <p:sldLayoutId id="2147484557" r:id="rId5"/>
    <p:sldLayoutId id="2147484558" r:id="rId6"/>
    <p:sldLayoutId id="2147484559" r:id="rId7"/>
    <p:sldLayoutId id="2147484560" r:id="rId8"/>
    <p:sldLayoutId id="2147484561" r:id="rId9"/>
    <p:sldLayoutId id="2147484562" r:id="rId10"/>
    <p:sldLayoutId id="214748456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1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E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모서리가 접힌 도형 7"/>
          <p:cNvSpPr/>
          <p:nvPr/>
        </p:nvSpPr>
        <p:spPr>
          <a:xfrm>
            <a:off x="1548209" y="1324948"/>
            <a:ext cx="8976049" cy="4189445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2907808" y="2253574"/>
            <a:ext cx="6256849" cy="2071914"/>
          </a:xfrm>
        </p:spPr>
        <p:txBody>
          <a:bodyPr>
            <a:noAutofit/>
          </a:bodyPr>
          <a:lstStyle/>
          <a:p>
            <a:pPr algn="dist"/>
            <a:r>
              <a:rPr lang="ko-KR" altLang="en-US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화학거품</a:t>
            </a:r>
            <a:endParaRPr lang="ko-KR" alt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sp>
        <p:nvSpPr>
          <p:cNvPr id="12" name="제목 3"/>
          <p:cNvSpPr txBox="1">
            <a:spLocks/>
          </p:cNvSpPr>
          <p:nvPr/>
        </p:nvSpPr>
        <p:spPr>
          <a:xfrm>
            <a:off x="2421112" y="3608931"/>
            <a:ext cx="7642134" cy="15995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1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배달의민족 한나체 Pro" panose="020B0600000101010101" pitchFamily="50" charset="-127"/>
              <a:ea typeface="배달의민족 한나체 Pro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10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6" y="688185"/>
            <a:ext cx="1789956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397755"/>
                </a:solidFill>
              </a:rPr>
              <a:t>실험 목표</a:t>
            </a:r>
            <a:endParaRPr lang="ko-KR" altLang="en-US" sz="2600" b="1" dirty="0">
              <a:solidFill>
                <a:srgbClr val="397755"/>
              </a:solidFill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31946" y="2573365"/>
            <a:ext cx="2107197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397755"/>
                </a:solidFill>
              </a:rPr>
              <a:t>실험 준비물</a:t>
            </a:r>
            <a:endParaRPr lang="ko-KR" altLang="en-US" sz="2600" b="1" dirty="0">
              <a:solidFill>
                <a:srgbClr val="397755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643812" y="514350"/>
            <a:ext cx="10907486" cy="1533525"/>
          </a:xfrm>
          <a:prstGeom prst="rect">
            <a:avLst/>
          </a:prstGeom>
          <a:solidFill>
            <a:schemeClr val="bg1">
              <a:alpha val="0"/>
            </a:schemeClr>
          </a:solidFill>
          <a:ln w="22225"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43812" y="2347475"/>
            <a:ext cx="10907486" cy="2062600"/>
          </a:xfrm>
          <a:prstGeom prst="rect">
            <a:avLst/>
          </a:prstGeom>
          <a:solidFill>
            <a:schemeClr val="bg1">
              <a:alpha val="0"/>
            </a:schemeClr>
          </a:solidFill>
          <a:ln w="22225"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1946" y="3008794"/>
            <a:ext cx="10543278" cy="1338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200" dirty="0" smtClean="0">
                <a:latin typeface="+mj-ea"/>
                <a:ea typeface="+mj-ea"/>
              </a:rPr>
              <a:t>진한 과산화수소</a:t>
            </a:r>
            <a:r>
              <a:rPr lang="en-US" altLang="ko-KR" sz="2200" dirty="0" smtClean="0">
                <a:latin typeface="+mj-ea"/>
                <a:ea typeface="+mj-ea"/>
              </a:rPr>
              <a:t>, </a:t>
            </a:r>
            <a:r>
              <a:rPr lang="ko-KR" altLang="en-US" sz="2200" dirty="0" smtClean="0">
                <a:latin typeface="+mj-ea"/>
                <a:ea typeface="+mj-ea"/>
              </a:rPr>
              <a:t>색소</a:t>
            </a:r>
            <a:r>
              <a:rPr lang="en-US" altLang="ko-KR" sz="2200" dirty="0" smtClean="0">
                <a:latin typeface="+mj-ea"/>
                <a:ea typeface="+mj-ea"/>
              </a:rPr>
              <a:t>+</a:t>
            </a:r>
            <a:r>
              <a:rPr lang="ko-KR" altLang="en-US" sz="2200" dirty="0" smtClean="0">
                <a:latin typeface="+mj-ea"/>
                <a:ea typeface="+mj-ea"/>
              </a:rPr>
              <a:t>세제</a:t>
            </a:r>
            <a:r>
              <a:rPr lang="en-US" altLang="ko-KR" sz="2200" dirty="0" smtClean="0">
                <a:latin typeface="+mj-ea"/>
                <a:ea typeface="+mj-ea"/>
              </a:rPr>
              <a:t>, </a:t>
            </a:r>
            <a:r>
              <a:rPr lang="ko-KR" altLang="en-US" sz="2200" dirty="0" err="1" smtClean="0">
                <a:latin typeface="+mj-ea"/>
                <a:ea typeface="+mj-ea"/>
              </a:rPr>
              <a:t>아이오딘화칼륨</a:t>
            </a:r>
            <a:r>
              <a:rPr lang="en-US" altLang="ko-KR" sz="2200" dirty="0" smtClean="0">
                <a:latin typeface="+mj-ea"/>
                <a:ea typeface="+mj-ea"/>
              </a:rPr>
              <a:t>, </a:t>
            </a:r>
            <a:r>
              <a:rPr lang="ko-KR" altLang="en-US" sz="2200" dirty="0" err="1" smtClean="0">
                <a:latin typeface="+mj-ea"/>
                <a:ea typeface="+mj-ea"/>
              </a:rPr>
              <a:t>투명컵</a:t>
            </a:r>
            <a:r>
              <a:rPr lang="en-US" altLang="ko-KR" sz="2200" dirty="0" smtClean="0">
                <a:latin typeface="+mj-ea"/>
                <a:ea typeface="+mj-ea"/>
              </a:rPr>
              <a:t>, </a:t>
            </a:r>
            <a:r>
              <a:rPr lang="ko-KR" altLang="en-US" sz="2200" dirty="0" smtClean="0">
                <a:latin typeface="+mj-ea"/>
                <a:ea typeface="+mj-ea"/>
              </a:rPr>
              <a:t>향</a:t>
            </a:r>
            <a:endParaRPr lang="en-US" altLang="ko-KR" sz="2200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en-US" altLang="ko-KR" dirty="0" smtClean="0">
                <a:solidFill>
                  <a:srgbClr val="C00000"/>
                </a:solidFill>
                <a:latin typeface="+mj-ea"/>
                <a:ea typeface="+mj-ea"/>
              </a:rPr>
              <a:t>** </a:t>
            </a:r>
            <a:r>
              <a:rPr lang="ko-KR" altLang="en-US" dirty="0" smtClean="0">
                <a:solidFill>
                  <a:srgbClr val="C00000"/>
                </a:solidFill>
                <a:latin typeface="+mj-ea"/>
                <a:ea typeface="+mj-ea"/>
              </a:rPr>
              <a:t>비닐장갑</a:t>
            </a:r>
            <a:r>
              <a:rPr lang="en-US" altLang="ko-KR" dirty="0" smtClean="0">
                <a:solidFill>
                  <a:srgbClr val="C00000"/>
                </a:solidFill>
                <a:latin typeface="+mj-ea"/>
                <a:ea typeface="+mj-ea"/>
              </a:rPr>
              <a:t>, </a:t>
            </a:r>
            <a:r>
              <a:rPr lang="ko-KR" altLang="en-US" dirty="0" smtClean="0">
                <a:solidFill>
                  <a:srgbClr val="C00000"/>
                </a:solidFill>
                <a:latin typeface="+mj-ea"/>
                <a:ea typeface="+mj-ea"/>
              </a:rPr>
              <a:t>보호안경</a:t>
            </a:r>
            <a:r>
              <a:rPr lang="en-US" altLang="ko-KR" dirty="0" smtClean="0">
                <a:solidFill>
                  <a:srgbClr val="C00000"/>
                </a:solidFill>
                <a:latin typeface="+mj-ea"/>
                <a:ea typeface="+mj-ea"/>
              </a:rPr>
              <a:t>, </a:t>
            </a:r>
            <a:r>
              <a:rPr lang="ko-KR" altLang="en-US" dirty="0" smtClean="0">
                <a:solidFill>
                  <a:srgbClr val="C00000"/>
                </a:solidFill>
                <a:latin typeface="+mj-ea"/>
                <a:ea typeface="+mj-ea"/>
              </a:rPr>
              <a:t>실험복</a:t>
            </a:r>
            <a:r>
              <a:rPr lang="en-US" altLang="ko-KR" dirty="0" smtClean="0">
                <a:solidFill>
                  <a:srgbClr val="C00000"/>
                </a:solidFill>
                <a:latin typeface="+mj-ea"/>
                <a:ea typeface="+mj-ea"/>
              </a:rPr>
              <a:t>, </a:t>
            </a:r>
            <a:r>
              <a:rPr lang="ko-KR" altLang="en-US" dirty="0" smtClean="0">
                <a:solidFill>
                  <a:srgbClr val="C00000"/>
                </a:solidFill>
                <a:latin typeface="+mj-ea"/>
                <a:ea typeface="+mj-ea"/>
              </a:rPr>
              <a:t>넓은 쟁반 </a:t>
            </a:r>
            <a:r>
              <a:rPr lang="en-US" altLang="ko-KR" dirty="0" smtClean="0">
                <a:solidFill>
                  <a:srgbClr val="C00000"/>
                </a:solidFill>
                <a:latin typeface="+mj-ea"/>
                <a:ea typeface="+mj-ea"/>
              </a:rPr>
              <a:t>(</a:t>
            </a:r>
            <a:r>
              <a:rPr lang="ko-KR" altLang="en-US" dirty="0" smtClean="0">
                <a:solidFill>
                  <a:srgbClr val="C00000"/>
                </a:solidFill>
                <a:latin typeface="+mj-ea"/>
                <a:ea typeface="+mj-ea"/>
              </a:rPr>
              <a:t>깔개 비닐</a:t>
            </a:r>
            <a:r>
              <a:rPr lang="en-US" altLang="ko-KR" dirty="0" smtClean="0">
                <a:solidFill>
                  <a:srgbClr val="C00000"/>
                </a:solidFill>
                <a:latin typeface="+mj-ea"/>
                <a:ea typeface="+mj-ea"/>
              </a:rPr>
              <a:t>), </a:t>
            </a:r>
            <a:r>
              <a:rPr lang="ko-KR" altLang="en-US" dirty="0" smtClean="0">
                <a:solidFill>
                  <a:srgbClr val="C00000"/>
                </a:solidFill>
                <a:latin typeface="+mj-ea"/>
                <a:ea typeface="+mj-ea"/>
              </a:rPr>
              <a:t>라이터</a:t>
            </a:r>
            <a:r>
              <a:rPr lang="en-US" altLang="ko-KR" dirty="0" smtClean="0">
                <a:solidFill>
                  <a:srgbClr val="C00000"/>
                </a:solidFill>
                <a:latin typeface="+mj-ea"/>
                <a:ea typeface="+mj-ea"/>
              </a:rPr>
              <a:t>, </a:t>
            </a:r>
            <a:r>
              <a:rPr lang="ko-KR" altLang="en-US" dirty="0" smtClean="0">
                <a:solidFill>
                  <a:srgbClr val="C00000"/>
                </a:solidFill>
                <a:latin typeface="+mj-ea"/>
                <a:ea typeface="+mj-ea"/>
              </a:rPr>
              <a:t>마른 수건 또는 </a:t>
            </a:r>
            <a:r>
              <a:rPr lang="ko-KR" altLang="en-US" dirty="0" err="1" smtClean="0">
                <a:solidFill>
                  <a:srgbClr val="C00000"/>
                </a:solidFill>
                <a:latin typeface="+mj-ea"/>
                <a:ea typeface="+mj-ea"/>
              </a:rPr>
              <a:t>물티슈</a:t>
            </a:r>
            <a:r>
              <a:rPr lang="en-US" altLang="ko-KR" dirty="0" smtClean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endParaRPr lang="en-US" altLang="ko-KR" sz="22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1946" y="1143544"/>
            <a:ext cx="102483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400" dirty="0" smtClean="0">
                <a:latin typeface="+mj-ea"/>
                <a:ea typeface="+mj-ea"/>
              </a:rPr>
              <a:t>과산화수소에서 발생하는 산소 기체를 확인하고</a:t>
            </a:r>
            <a:r>
              <a:rPr lang="en-US" altLang="ko-KR" sz="2400" dirty="0" smtClean="0">
                <a:latin typeface="+mj-ea"/>
                <a:ea typeface="+mj-ea"/>
              </a:rPr>
              <a:t>, </a:t>
            </a:r>
            <a:r>
              <a:rPr lang="ko-KR" altLang="en-US" sz="2400" dirty="0" smtClean="0">
                <a:latin typeface="+mj-ea"/>
                <a:ea typeface="+mj-ea"/>
              </a:rPr>
              <a:t>촉매에 대해 알아봅시다</a:t>
            </a:r>
            <a:r>
              <a:rPr lang="en-US" altLang="ko-KR" sz="2400" dirty="0" smtClean="0">
                <a:latin typeface="+mj-ea"/>
                <a:ea typeface="+mj-ea"/>
              </a:rPr>
              <a:t>.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17" name="왼쪽 화살표 16"/>
          <p:cNvSpPr/>
          <p:nvPr/>
        </p:nvSpPr>
        <p:spPr>
          <a:xfrm rot="10800000">
            <a:off x="662862" y="4635964"/>
            <a:ext cx="2295331" cy="1599205"/>
          </a:xfrm>
          <a:prstGeom prst="leftArrow">
            <a:avLst/>
          </a:prstGeom>
          <a:solidFill>
            <a:schemeClr val="accent3">
              <a:lumMod val="20000"/>
              <a:lumOff val="80000"/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731961" y="5163950"/>
            <a:ext cx="1908991" cy="394472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chemeClr val="tx1"/>
                </a:solidFill>
              </a:rPr>
              <a:t>생각해보기</a:t>
            </a:r>
            <a:endParaRPr lang="ko-KR" altLang="en-US" sz="2600" b="1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114674" y="4588339"/>
            <a:ext cx="8436623" cy="1698161"/>
          </a:xfrm>
          <a:prstGeom prst="rect">
            <a:avLst/>
          </a:prstGeom>
          <a:solidFill>
            <a:schemeClr val="accent3">
              <a:lumMod val="20000"/>
              <a:lumOff val="80000"/>
              <a:alpha val="42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3285916" y="4658344"/>
            <a:ext cx="64533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AutoNum type="arabicPeriod"/>
            </a:pPr>
            <a:r>
              <a:rPr lang="ko-KR" altLang="en-US" dirty="0" smtClean="0">
                <a:latin typeface="+mj-ea"/>
                <a:ea typeface="+mj-ea"/>
              </a:rPr>
              <a:t>산소기체는 무엇일까요</a:t>
            </a:r>
            <a:r>
              <a:rPr lang="en-US" altLang="ko-KR" dirty="0" smtClean="0">
                <a:latin typeface="+mj-ea"/>
                <a:ea typeface="+mj-ea"/>
              </a:rPr>
              <a:t>? </a:t>
            </a:r>
            <a:r>
              <a:rPr lang="ko-KR" altLang="en-US" dirty="0" smtClean="0">
                <a:latin typeface="+mj-ea"/>
                <a:ea typeface="+mj-ea"/>
              </a:rPr>
              <a:t>어떤 성질을 가질까요</a:t>
            </a:r>
            <a:r>
              <a:rPr lang="en-US" altLang="ko-KR" dirty="0" smtClean="0">
                <a:latin typeface="+mj-ea"/>
                <a:ea typeface="+mj-ea"/>
              </a:rPr>
              <a:t>?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ko-KR" altLang="en-US" dirty="0" smtClean="0">
                <a:latin typeface="+mj-ea"/>
                <a:ea typeface="+mj-ea"/>
              </a:rPr>
              <a:t>가려는 방향에 커다란 산이 있습니다</a:t>
            </a:r>
            <a:r>
              <a:rPr lang="en-US" altLang="ko-KR" dirty="0" smtClean="0">
                <a:latin typeface="+mj-ea"/>
                <a:ea typeface="+mj-ea"/>
              </a:rPr>
              <a:t>. </a:t>
            </a:r>
          </a:p>
          <a:p>
            <a:r>
              <a:rPr lang="en-US" altLang="ko-KR" dirty="0">
                <a:latin typeface="+mj-ea"/>
                <a:ea typeface="+mj-ea"/>
              </a:rPr>
              <a:t> </a:t>
            </a:r>
            <a:r>
              <a:rPr lang="en-US" altLang="ko-KR" dirty="0" smtClean="0">
                <a:latin typeface="+mj-ea"/>
                <a:ea typeface="+mj-ea"/>
              </a:rPr>
              <a:t>     </a:t>
            </a:r>
            <a:r>
              <a:rPr lang="ko-KR" altLang="en-US" dirty="0" smtClean="0">
                <a:latin typeface="+mj-ea"/>
                <a:ea typeface="+mj-ea"/>
              </a:rPr>
              <a:t>산을 쉽게 지나가는 방법에는 어떤 것이 있을까요</a:t>
            </a:r>
            <a:r>
              <a:rPr lang="en-US" altLang="ko-KR" dirty="0" smtClean="0">
                <a:latin typeface="+mj-ea"/>
                <a:ea typeface="+mj-ea"/>
              </a:rPr>
              <a:t>?</a:t>
            </a:r>
            <a:endParaRPr lang="en-US" altLang="ko-KR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790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58596" y="1360199"/>
            <a:ext cx="41713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>
                <a:latin typeface="+mj-ea"/>
                <a:ea typeface="+mj-ea"/>
              </a:rPr>
              <a:t>일회용 </a:t>
            </a:r>
            <a:r>
              <a:rPr lang="ko-KR" altLang="en-US" dirty="0">
                <a:latin typeface="+mj-ea"/>
                <a:ea typeface="+mj-ea"/>
              </a:rPr>
              <a:t>큰 컵에 진한 과산화수소수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    10ml </a:t>
            </a:r>
            <a:r>
              <a:rPr lang="ko-KR" altLang="en-US" dirty="0" smtClean="0">
                <a:latin typeface="+mj-ea"/>
                <a:ea typeface="+mj-ea"/>
              </a:rPr>
              <a:t>정도 넣습니다</a:t>
            </a:r>
            <a:r>
              <a:rPr lang="en-US" altLang="ko-KR" dirty="0" smtClean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397755"/>
                </a:solidFill>
              </a:rPr>
              <a:t>실험 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596" y="2164384"/>
            <a:ext cx="5008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solidFill>
                  <a:srgbClr val="002060"/>
                </a:solidFill>
              </a:rPr>
              <a:t>◎ </a:t>
            </a:r>
            <a:r>
              <a:rPr lang="en-US" altLang="ko-KR" sz="1600" b="1" dirty="0" smtClean="0">
                <a:solidFill>
                  <a:srgbClr val="002060"/>
                </a:solidFill>
              </a:rPr>
              <a:t> </a:t>
            </a:r>
            <a:r>
              <a:rPr lang="ko-KR" altLang="en-US" sz="1600" b="1" dirty="0">
                <a:solidFill>
                  <a:srgbClr val="002060"/>
                </a:solidFill>
                <a:latin typeface="+mj-ea"/>
                <a:ea typeface="+mj-ea"/>
              </a:rPr>
              <a:t>반드시 비닐장갑을 끼고 실시합니다</a:t>
            </a:r>
            <a:r>
              <a:rPr lang="en-US" altLang="ko-KR" sz="1600" b="1" dirty="0" smtClean="0">
                <a:solidFill>
                  <a:srgbClr val="002060"/>
                </a:solidFill>
                <a:latin typeface="+mj-ea"/>
                <a:ea typeface="+mj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</a:t>
            </a:r>
            <a:r>
              <a:rPr lang="ko-KR" altLang="en-US" sz="1600" b="1" dirty="0" smtClean="0">
                <a:solidFill>
                  <a:srgbClr val="002060"/>
                </a:solidFill>
              </a:rPr>
              <a:t>진한 </a:t>
            </a:r>
            <a:r>
              <a:rPr lang="ko-KR" altLang="en-US" sz="1600" b="1" dirty="0">
                <a:solidFill>
                  <a:srgbClr val="002060"/>
                </a:solidFill>
              </a:rPr>
              <a:t>과산화수소가 </a:t>
            </a:r>
            <a:r>
              <a:rPr lang="ko-KR" altLang="en-US" sz="1600" b="1" dirty="0">
                <a:solidFill>
                  <a:srgbClr val="FF0000"/>
                </a:solidFill>
              </a:rPr>
              <a:t>피부에 닿지 않도록 </a:t>
            </a:r>
            <a:r>
              <a:rPr lang="ko-KR" altLang="en-US" sz="1600" b="1" dirty="0" smtClean="0">
                <a:solidFill>
                  <a:srgbClr val="FF0000"/>
                </a:solidFill>
              </a:rPr>
              <a:t>주의 </a:t>
            </a:r>
            <a:r>
              <a:rPr lang="ko-KR" altLang="en-US" sz="1600" b="1" dirty="0" smtClean="0"/>
              <a:t>합니다</a:t>
            </a:r>
            <a:r>
              <a:rPr lang="en-US" altLang="ko-KR" sz="1600" b="1" dirty="0">
                <a:solidFill>
                  <a:srgbClr val="002060"/>
                </a:solidFill>
              </a:rPr>
              <a:t>.</a:t>
            </a:r>
            <a:endParaRPr lang="ko-KR" altLang="en-US" sz="16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8986" y="798224"/>
            <a:ext cx="4628190" cy="878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2. </a:t>
            </a:r>
            <a:r>
              <a:rPr lang="ko-KR" altLang="en-US" dirty="0">
                <a:latin typeface="+mj-ea"/>
                <a:ea typeface="+mj-ea"/>
              </a:rPr>
              <a:t>색깔 세제를 과산화수소가 든 컵에 넣고 </a:t>
            </a:r>
            <a:endParaRPr lang="en-US" altLang="ko-KR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   </a:t>
            </a:r>
            <a:r>
              <a:rPr lang="ko-KR" altLang="en-US" dirty="0" smtClean="0">
                <a:latin typeface="+mj-ea"/>
                <a:ea typeface="+mj-ea"/>
              </a:rPr>
              <a:t>잘 섞으세요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cxnSp>
        <p:nvCxnSpPr>
          <p:cNvPr id="19" name="직선 연결선 18"/>
          <p:cNvCxnSpPr/>
          <p:nvPr/>
        </p:nvCxnSpPr>
        <p:spPr>
          <a:xfrm>
            <a:off x="6064120" y="688185"/>
            <a:ext cx="14336" cy="5759268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그림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980" y="2995381"/>
            <a:ext cx="2166137" cy="3319535"/>
          </a:xfrm>
          <a:prstGeom prst="rect">
            <a:avLst/>
          </a:prstGeom>
        </p:spPr>
      </p:pic>
      <p:sp>
        <p:nvSpPr>
          <p:cNvPr id="26" name="직사각형 25"/>
          <p:cNvSpPr/>
          <p:nvPr/>
        </p:nvSpPr>
        <p:spPr>
          <a:xfrm>
            <a:off x="779831" y="4312686"/>
            <a:ext cx="1569660" cy="4626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b="1" dirty="0" smtClean="0">
                <a:solidFill>
                  <a:srgbClr val="002060"/>
                </a:solidFill>
              </a:rPr>
              <a:t>과산화수소수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pic>
        <p:nvPicPr>
          <p:cNvPr id="29" name="그림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257" y="1604567"/>
            <a:ext cx="2730287" cy="4287132"/>
          </a:xfrm>
          <a:prstGeom prst="rect">
            <a:avLst/>
          </a:prstGeom>
        </p:spPr>
      </p:pic>
      <p:sp>
        <p:nvSpPr>
          <p:cNvPr id="31" name="직사각형 30"/>
          <p:cNvSpPr/>
          <p:nvPr/>
        </p:nvSpPr>
        <p:spPr>
          <a:xfrm>
            <a:off x="8611402" y="2482693"/>
            <a:ext cx="1156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 smtClean="0">
                <a:solidFill>
                  <a:srgbClr val="002060"/>
                </a:solidFill>
              </a:rPr>
              <a:t>색깔 세제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cxnSp>
        <p:nvCxnSpPr>
          <p:cNvPr id="36" name="직선 화살표 연결선 35"/>
          <p:cNvCxnSpPr/>
          <p:nvPr/>
        </p:nvCxnSpPr>
        <p:spPr>
          <a:xfrm flipV="1">
            <a:off x="1330571" y="3367883"/>
            <a:ext cx="1279400" cy="978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47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58596" y="1360199"/>
            <a:ext cx="5202065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3. </a:t>
            </a:r>
            <a:r>
              <a:rPr lang="ko-KR" altLang="en-US" dirty="0"/>
              <a:t>바닥에 넓은 쟁반이나 비닐을 깔고 그 </a:t>
            </a:r>
            <a:r>
              <a:rPr lang="ko-KR" altLang="en-US" dirty="0" smtClean="0"/>
              <a:t>위에 컵을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놓아 </a:t>
            </a:r>
            <a:r>
              <a:rPr lang="ko-KR" altLang="en-US" dirty="0"/>
              <a:t>준비한 뒤</a:t>
            </a:r>
            <a:r>
              <a:rPr lang="en-US" altLang="ko-KR" dirty="0"/>
              <a:t>, </a:t>
            </a:r>
            <a:r>
              <a:rPr lang="ko-KR" altLang="en-US" dirty="0" err="1"/>
              <a:t>아이오딘화칼륨을</a:t>
            </a:r>
            <a:r>
              <a:rPr lang="ko-KR" altLang="en-US" dirty="0"/>
              <a:t> </a:t>
            </a:r>
            <a:r>
              <a:rPr lang="ko-KR" altLang="en-US" dirty="0" smtClean="0"/>
              <a:t>넣고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얼른 </a:t>
            </a:r>
            <a:r>
              <a:rPr lang="ko-KR" altLang="en-US" dirty="0"/>
              <a:t>한 걸음 물러납니다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397755"/>
                </a:solidFill>
              </a:rPr>
              <a:t>실험 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33599" y="6015203"/>
            <a:ext cx="4059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관찰한 </a:t>
            </a:r>
            <a:r>
              <a:rPr lang="ko-KR" altLang="en-US" sz="1600" b="1" dirty="0" smtClean="0">
                <a:solidFill>
                  <a:srgbClr val="002060"/>
                </a:solidFill>
              </a:rPr>
              <a:t>내용은 확인학습 </a:t>
            </a:r>
            <a:r>
              <a:rPr lang="en-US" altLang="ko-KR" sz="1600" b="1" dirty="0">
                <a:solidFill>
                  <a:srgbClr val="002060"/>
                </a:solidFill>
                <a:latin typeface="+mj-ea"/>
                <a:ea typeface="+mj-ea"/>
              </a:rPr>
              <a:t>2</a:t>
            </a:r>
            <a:r>
              <a:rPr lang="ko-KR" altLang="en-US" sz="1600" b="1" dirty="0" smtClean="0">
                <a:solidFill>
                  <a:srgbClr val="002060"/>
                </a:solidFill>
              </a:rPr>
              <a:t>번에 적습니다</a:t>
            </a:r>
            <a:r>
              <a:rPr lang="en-US" altLang="ko-KR" sz="1600" b="1" dirty="0">
                <a:solidFill>
                  <a:srgbClr val="002060"/>
                </a:solidFill>
              </a:rPr>
              <a:t>.</a:t>
            </a:r>
            <a:endParaRPr lang="ko-KR" altLang="en-US" sz="16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98986" y="798224"/>
            <a:ext cx="54393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4. </a:t>
            </a:r>
            <a:r>
              <a:rPr lang="ko-KR" altLang="en-US" dirty="0">
                <a:latin typeface="+mj-ea"/>
                <a:ea typeface="+mj-ea"/>
              </a:rPr>
              <a:t>거품이 나오는 것이 멈추면</a:t>
            </a:r>
            <a:r>
              <a:rPr lang="en-US" altLang="ko-KR" dirty="0">
                <a:latin typeface="+mj-ea"/>
                <a:ea typeface="+mj-ea"/>
              </a:rPr>
              <a:t>, </a:t>
            </a:r>
            <a:r>
              <a:rPr lang="ko-KR" altLang="en-US" dirty="0">
                <a:latin typeface="+mj-ea"/>
                <a:ea typeface="+mj-ea"/>
              </a:rPr>
              <a:t>향에 불을 붙였다가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  <a:ea typeface="+mj-ea"/>
              </a:rPr>
              <a:t>  </a:t>
            </a:r>
            <a:r>
              <a:rPr lang="ko-KR" altLang="en-US" dirty="0" smtClean="0">
                <a:latin typeface="+mj-ea"/>
                <a:ea typeface="+mj-ea"/>
              </a:rPr>
              <a:t> 꺼서 </a:t>
            </a:r>
            <a:r>
              <a:rPr lang="ko-KR" altLang="en-US" dirty="0" smtClean="0">
                <a:solidFill>
                  <a:srgbClr val="FF0000"/>
                </a:solidFill>
                <a:latin typeface="+mj-ea"/>
                <a:ea typeface="+mj-ea"/>
              </a:rPr>
              <a:t>깜부기 불 </a:t>
            </a:r>
            <a:r>
              <a:rPr lang="ko-KR" altLang="en-US" dirty="0" smtClean="0">
                <a:latin typeface="+mj-ea"/>
                <a:ea typeface="+mj-ea"/>
              </a:rPr>
              <a:t>을 </a:t>
            </a:r>
            <a:r>
              <a:rPr lang="ko-KR" altLang="en-US" dirty="0">
                <a:latin typeface="+mj-ea"/>
                <a:ea typeface="+mj-ea"/>
              </a:rPr>
              <a:t>만들어 거품 속에 넣어봅니다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cxnSp>
        <p:nvCxnSpPr>
          <p:cNvPr id="19" name="직선 연결선 18"/>
          <p:cNvCxnSpPr/>
          <p:nvPr/>
        </p:nvCxnSpPr>
        <p:spPr>
          <a:xfrm>
            <a:off x="6064120" y="688185"/>
            <a:ext cx="14336" cy="5759268"/>
          </a:xfrm>
          <a:prstGeom prst="line">
            <a:avLst/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그림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945" y="3019426"/>
            <a:ext cx="4567590" cy="3428028"/>
          </a:xfrm>
          <a:prstGeom prst="rect">
            <a:avLst/>
          </a:prstGeom>
        </p:spPr>
      </p:pic>
      <p:sp>
        <p:nvSpPr>
          <p:cNvPr id="31" name="직사각형 30"/>
          <p:cNvSpPr/>
          <p:nvPr/>
        </p:nvSpPr>
        <p:spPr>
          <a:xfrm>
            <a:off x="2600383" y="2750946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 err="1" smtClean="0">
                <a:solidFill>
                  <a:srgbClr val="002060"/>
                </a:solidFill>
              </a:rPr>
              <a:t>아이오딘화칼륨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295008" y="1632804"/>
            <a:ext cx="3525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 smtClean="0">
                <a:solidFill>
                  <a:srgbClr val="FF0000"/>
                </a:solidFill>
              </a:rPr>
              <a:t>** </a:t>
            </a:r>
            <a:r>
              <a:rPr lang="ko-KR" altLang="en-US" sz="1600" b="1" dirty="0" smtClean="0">
                <a:solidFill>
                  <a:srgbClr val="FF0000"/>
                </a:solidFill>
              </a:rPr>
              <a:t>불꽃 </a:t>
            </a:r>
            <a:r>
              <a:rPr lang="ko-KR" altLang="en-US" sz="1600" b="1" dirty="0">
                <a:solidFill>
                  <a:srgbClr val="FF0000"/>
                </a:solidFill>
              </a:rPr>
              <a:t>없이 붙어서 거의 꺼져가는 불</a:t>
            </a:r>
          </a:p>
        </p:txBody>
      </p:sp>
      <p:cxnSp>
        <p:nvCxnSpPr>
          <p:cNvPr id="44" name="직선 연결선 43"/>
          <p:cNvCxnSpPr/>
          <p:nvPr/>
        </p:nvCxnSpPr>
        <p:spPr>
          <a:xfrm>
            <a:off x="7124700" y="1661379"/>
            <a:ext cx="1095375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그림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8253" y="2208169"/>
            <a:ext cx="3782084" cy="3782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1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31946" y="688185"/>
            <a:ext cx="5326258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err="1">
                <a:solidFill>
                  <a:srgbClr val="FF0000"/>
                </a:solidFill>
              </a:rPr>
              <a:t>실험시</a:t>
            </a:r>
            <a:r>
              <a:rPr lang="ko-KR" altLang="en-US" sz="2600" b="1" dirty="0">
                <a:solidFill>
                  <a:srgbClr val="FF0000"/>
                </a:solidFill>
              </a:rPr>
              <a:t> 주의사항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685800" y="1314846"/>
            <a:ext cx="10839450" cy="1685529"/>
          </a:xfrm>
          <a:prstGeom prst="rect">
            <a:avLst/>
          </a:prstGeom>
          <a:solidFill>
            <a:schemeClr val="accent4">
              <a:lumMod val="20000"/>
              <a:lumOff val="80000"/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831947" y="1374482"/>
            <a:ext cx="103204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ko-KR" altLang="en-US" dirty="0" smtClean="0">
                <a:latin typeface="+mj-ea"/>
                <a:ea typeface="+mj-ea"/>
              </a:rPr>
              <a:t>거품이 </a:t>
            </a:r>
            <a:r>
              <a:rPr lang="ko-KR" altLang="en-US" dirty="0">
                <a:latin typeface="+mj-ea"/>
                <a:ea typeface="+mj-ea"/>
              </a:rPr>
              <a:t>빠르게 발생하므로 </a:t>
            </a:r>
            <a:r>
              <a:rPr lang="ko-KR" altLang="en-US" dirty="0" err="1">
                <a:latin typeface="+mj-ea"/>
                <a:ea typeface="+mj-ea"/>
              </a:rPr>
              <a:t>아이오딘화칼륨을</a:t>
            </a:r>
            <a:r>
              <a:rPr lang="ko-KR" altLang="en-US" dirty="0">
                <a:latin typeface="+mj-ea"/>
                <a:ea typeface="+mj-ea"/>
              </a:rPr>
              <a:t> 넣은 즉시 뒤로 한 걸음 물러나세요</a:t>
            </a:r>
            <a:r>
              <a:rPr lang="en-US" altLang="ko-KR" dirty="0" smtClean="0">
                <a:latin typeface="+mj-ea"/>
                <a:ea typeface="+mj-ea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>
                <a:latin typeface="+mj-ea"/>
                <a:ea typeface="+mj-ea"/>
              </a:rPr>
              <a:t>과산화수소수는 피부에 닿아 피부화상을 일으키므로 반드시 비닐장갑을 끼고 실험하여야 하며</a:t>
            </a:r>
            <a:r>
              <a:rPr lang="en-US" altLang="ko-KR" dirty="0" smtClean="0">
                <a:latin typeface="+mj-ea"/>
                <a:ea typeface="+mj-ea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    </a:t>
            </a:r>
            <a:r>
              <a:rPr lang="ko-KR" altLang="en-US" dirty="0">
                <a:latin typeface="+mj-ea"/>
                <a:ea typeface="+mj-ea"/>
              </a:rPr>
              <a:t>눈이나 피부에 닿지 않도록 주의하세요</a:t>
            </a:r>
            <a:r>
              <a:rPr lang="en-US" altLang="ko-KR" dirty="0" smtClean="0">
                <a:latin typeface="+mj-ea"/>
                <a:ea typeface="+mj-ea"/>
              </a:rPr>
              <a:t>. (</a:t>
            </a:r>
            <a:r>
              <a:rPr lang="ko-KR" altLang="en-US" dirty="0" smtClean="0">
                <a:latin typeface="+mj-ea"/>
                <a:ea typeface="+mj-ea"/>
              </a:rPr>
              <a:t>피부접촉 </a:t>
            </a:r>
            <a:r>
              <a:rPr lang="en-US" altLang="ko-KR" dirty="0" smtClean="0">
                <a:latin typeface="+mj-ea"/>
                <a:ea typeface="+mj-ea"/>
              </a:rPr>
              <a:t>: </a:t>
            </a:r>
            <a:r>
              <a:rPr lang="ko-KR" altLang="en-US" dirty="0" smtClean="0">
                <a:latin typeface="+mj-ea"/>
                <a:ea typeface="+mj-ea"/>
              </a:rPr>
              <a:t>즉시 흐르는 물로 씻어냅니다</a:t>
            </a:r>
            <a:r>
              <a:rPr lang="en-US" altLang="ko-KR" dirty="0" smtClean="0">
                <a:latin typeface="+mj-ea"/>
                <a:ea typeface="+mj-ea"/>
              </a:rPr>
              <a:t>.)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831946" y="3191607"/>
            <a:ext cx="5326258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397755"/>
                </a:solidFill>
              </a:rPr>
              <a:t>확인 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685800" y="3811924"/>
            <a:ext cx="10839450" cy="27031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831946" y="3894654"/>
            <a:ext cx="1045416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1. </a:t>
            </a:r>
            <a:r>
              <a:rPr lang="ko-KR" altLang="en-US" dirty="0" err="1">
                <a:latin typeface="+mj-ea"/>
                <a:ea typeface="+mj-ea"/>
              </a:rPr>
              <a:t>아이오딘화칼륨을</a:t>
            </a:r>
            <a:r>
              <a:rPr lang="ko-KR" altLang="en-US" dirty="0">
                <a:latin typeface="+mj-ea"/>
                <a:ea typeface="+mj-ea"/>
              </a:rPr>
              <a:t> 넣은 후 어떻게 되었나요</a:t>
            </a:r>
            <a:r>
              <a:rPr lang="en-US" altLang="ko-KR" dirty="0">
                <a:latin typeface="+mj-ea"/>
                <a:ea typeface="+mj-ea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  </a:t>
            </a:r>
            <a:r>
              <a:rPr lang="ko-KR" altLang="en-US" dirty="0" err="1">
                <a:latin typeface="+mj-ea"/>
                <a:ea typeface="+mj-ea"/>
              </a:rPr>
              <a:t>아이오딘화칼륨과</a:t>
            </a:r>
            <a:r>
              <a:rPr lang="ko-KR" altLang="en-US" dirty="0">
                <a:latin typeface="+mj-ea"/>
                <a:ea typeface="+mj-ea"/>
              </a:rPr>
              <a:t> 같이 반응이 빠르게 일어나도록 도와주는 물질을 무엇이라 하나요</a:t>
            </a:r>
            <a:r>
              <a:rPr lang="en-US" altLang="ko-KR" dirty="0" smtClean="0">
                <a:latin typeface="+mj-ea"/>
                <a:ea typeface="+mj-ea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ko-KR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2</a:t>
            </a:r>
            <a:r>
              <a:rPr lang="en-US" altLang="ko-KR" dirty="0" smtClean="0">
                <a:latin typeface="+mj-ea"/>
                <a:ea typeface="+mj-ea"/>
              </a:rPr>
              <a:t>. </a:t>
            </a:r>
            <a:r>
              <a:rPr lang="ko-KR" altLang="en-US" dirty="0" smtClean="0">
                <a:latin typeface="+mj-ea"/>
                <a:ea typeface="+mj-ea"/>
              </a:rPr>
              <a:t>향에 </a:t>
            </a:r>
            <a:r>
              <a:rPr lang="ko-KR" altLang="en-US" dirty="0">
                <a:latin typeface="+mj-ea"/>
                <a:ea typeface="+mj-ea"/>
              </a:rPr>
              <a:t>불을 붙였다가 꺼서 </a:t>
            </a:r>
            <a:r>
              <a:rPr lang="ko-KR" altLang="en-US" dirty="0" smtClean="0">
                <a:latin typeface="+mj-ea"/>
                <a:ea typeface="+mj-ea"/>
              </a:rPr>
              <a:t>깜부기 불을 </a:t>
            </a:r>
            <a:r>
              <a:rPr lang="ko-KR" altLang="en-US" dirty="0">
                <a:latin typeface="+mj-ea"/>
                <a:ea typeface="+mj-ea"/>
              </a:rPr>
              <a:t>만들어 거품 속에 넣었을 </a:t>
            </a:r>
            <a:r>
              <a:rPr lang="ko-KR" altLang="en-US" dirty="0" smtClean="0">
                <a:latin typeface="+mj-ea"/>
                <a:ea typeface="+mj-ea"/>
              </a:rPr>
              <a:t>때</a:t>
            </a:r>
            <a:r>
              <a:rPr lang="en-US" altLang="ko-KR" dirty="0" smtClean="0">
                <a:latin typeface="+mj-ea"/>
                <a:ea typeface="+mj-ea"/>
              </a:rPr>
              <a:t>, </a:t>
            </a:r>
            <a:r>
              <a:rPr lang="ko-KR" altLang="en-US" dirty="0" smtClean="0">
                <a:latin typeface="+mj-ea"/>
                <a:ea typeface="+mj-ea"/>
              </a:rPr>
              <a:t> 깜부기 불이 </a:t>
            </a:r>
            <a:r>
              <a:rPr lang="ko-KR" altLang="en-US" dirty="0">
                <a:latin typeface="+mj-ea"/>
                <a:ea typeface="+mj-ea"/>
              </a:rPr>
              <a:t>어떻게 </a:t>
            </a:r>
            <a:r>
              <a:rPr lang="ko-KR" altLang="en-US" dirty="0" smtClean="0">
                <a:latin typeface="+mj-ea"/>
                <a:ea typeface="+mj-ea"/>
              </a:rPr>
              <a:t>되었나요</a:t>
            </a:r>
            <a:r>
              <a:rPr lang="en-US" altLang="ko-KR" dirty="0" smtClean="0">
                <a:latin typeface="+mj-ea"/>
                <a:ea typeface="+mj-ea"/>
              </a:rPr>
              <a:t>?</a:t>
            </a:r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0448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"/>
          <p:cNvSpPr txBox="1">
            <a:spLocks/>
          </p:cNvSpPr>
          <p:nvPr/>
        </p:nvSpPr>
        <p:spPr>
          <a:xfrm>
            <a:off x="831946" y="688185"/>
            <a:ext cx="1863630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397755"/>
                </a:solidFill>
              </a:rPr>
              <a:t>원리 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581276" y="2376012"/>
            <a:ext cx="4771827" cy="738024"/>
          </a:xfrm>
          <a:prstGeom prst="rect">
            <a:avLst/>
          </a:prstGeom>
          <a:solidFill>
            <a:srgbClr val="F7DD6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2905717" y="2452636"/>
            <a:ext cx="45616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2H₂O₂   →   2H₂O   +   O₂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228726" y="4325579"/>
            <a:ext cx="9344024" cy="4369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5117" y="443173"/>
            <a:ext cx="3252638" cy="32526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596" y="1452681"/>
            <a:ext cx="92864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과산화수소수를 가만히 두면 아주 천천히 저절로 분해되어서 물과 산소로 됩니다</a:t>
            </a:r>
            <a:r>
              <a:rPr lang="en-US" altLang="ko-KR" dirty="0">
                <a:latin typeface="+mj-ea"/>
              </a:rPr>
              <a:t>. </a:t>
            </a: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j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596" y="3776441"/>
            <a:ext cx="1144865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여기에 </a:t>
            </a:r>
            <a:r>
              <a:rPr lang="ko-KR" altLang="en-US" dirty="0" err="1">
                <a:latin typeface="+mj-ea"/>
              </a:rPr>
              <a:t>아이오딘화칼륨을</a:t>
            </a:r>
            <a:r>
              <a:rPr lang="ko-KR" altLang="en-US" dirty="0">
                <a:latin typeface="+mj-ea"/>
              </a:rPr>
              <a:t> 넣어주면 그 분해 속도가 빨라져서 산소 기체가 한꺼번에 많이 생기게 됩니다</a:t>
            </a:r>
            <a:r>
              <a:rPr lang="en-US" altLang="ko-KR" dirty="0">
                <a:latin typeface="+mj-ea"/>
              </a:rPr>
              <a:t>. </a:t>
            </a:r>
            <a:endParaRPr lang="en-US" altLang="ko-KR" dirty="0" smtClean="0">
              <a:latin typeface="+mj-ea"/>
            </a:endParaRPr>
          </a:p>
          <a:p>
            <a:pPr>
              <a:lnSpc>
                <a:spcPct val="200000"/>
              </a:lnSpc>
            </a:pPr>
            <a:r>
              <a:rPr lang="ko-KR" altLang="en-US" dirty="0" smtClean="0">
                <a:latin typeface="+mj-ea"/>
              </a:rPr>
              <a:t>이렇게 화학반응에서 </a:t>
            </a:r>
            <a:r>
              <a:rPr lang="ko-KR" altLang="en-US" dirty="0">
                <a:latin typeface="+mj-ea"/>
              </a:rPr>
              <a:t>자신은 반응에 참여하지 않으면서 그 반응속도를 변화시켜주는 물질을 </a:t>
            </a:r>
            <a:r>
              <a:rPr lang="ko-KR" altLang="en-US" dirty="0" smtClean="0">
                <a:latin typeface="+mj-ea"/>
              </a:rPr>
              <a:t>촉매 라고 </a:t>
            </a:r>
            <a:r>
              <a:rPr lang="ko-KR" altLang="en-US" dirty="0">
                <a:latin typeface="+mj-ea"/>
              </a:rPr>
              <a:t>합니다</a:t>
            </a:r>
            <a:r>
              <a:rPr lang="en-US" altLang="ko-KR" dirty="0">
                <a:latin typeface="+mj-ea"/>
              </a:rPr>
              <a:t>.  </a:t>
            </a:r>
            <a:endParaRPr lang="en-US" altLang="ko-KR" dirty="0" smtClean="0">
              <a:latin typeface="+mj-ea"/>
            </a:endParaRPr>
          </a:p>
          <a:p>
            <a:pPr>
              <a:lnSpc>
                <a:spcPct val="200000"/>
              </a:lnSpc>
            </a:pPr>
            <a:r>
              <a:rPr lang="ko-KR" altLang="en-US" dirty="0" smtClean="0">
                <a:latin typeface="+mj-ea"/>
              </a:rPr>
              <a:t>촉매가 반응속도를 </a:t>
            </a:r>
            <a:r>
              <a:rPr lang="ko-KR" altLang="en-US" dirty="0">
                <a:latin typeface="+mj-ea"/>
              </a:rPr>
              <a:t>빠르게 해주면 </a:t>
            </a:r>
            <a:r>
              <a:rPr lang="ko-KR" altLang="en-US" b="1" dirty="0" err="1">
                <a:solidFill>
                  <a:srgbClr val="FF0000"/>
                </a:solidFill>
                <a:latin typeface="+mj-ea"/>
              </a:rPr>
              <a:t>정촉매</a:t>
            </a:r>
            <a:r>
              <a:rPr lang="ko-KR" altLang="en-US" dirty="0" err="1">
                <a:latin typeface="+mj-ea"/>
              </a:rPr>
              <a:t>라고</a:t>
            </a:r>
            <a:r>
              <a:rPr lang="ko-KR" altLang="en-US" dirty="0">
                <a:latin typeface="+mj-ea"/>
              </a:rPr>
              <a:t> 하고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반응속도를 느리게 해주면 </a:t>
            </a:r>
            <a:r>
              <a:rPr lang="ko-KR" altLang="en-US" b="1" dirty="0" err="1">
                <a:solidFill>
                  <a:srgbClr val="FF0000"/>
                </a:solidFill>
                <a:latin typeface="+mj-ea"/>
              </a:rPr>
              <a:t>부촉매</a:t>
            </a:r>
            <a:r>
              <a:rPr lang="ko-KR" altLang="en-US" dirty="0" err="1">
                <a:latin typeface="+mj-ea"/>
              </a:rPr>
              <a:t>라고</a:t>
            </a:r>
            <a:r>
              <a:rPr lang="ko-KR" altLang="en-US" dirty="0">
                <a:latin typeface="+mj-ea"/>
              </a:rPr>
              <a:t> 합니다</a:t>
            </a:r>
            <a:r>
              <a:rPr lang="en-US" altLang="ko-KR" dirty="0" smtClean="0">
                <a:latin typeface="+mj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198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"/>
          <p:cNvSpPr txBox="1">
            <a:spLocks/>
          </p:cNvSpPr>
          <p:nvPr/>
        </p:nvSpPr>
        <p:spPr>
          <a:xfrm>
            <a:off x="831946" y="688185"/>
            <a:ext cx="1863630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397755"/>
                </a:solidFill>
              </a:rPr>
              <a:t>원리 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48071" y="2996640"/>
            <a:ext cx="3876280" cy="466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5117" y="443173"/>
            <a:ext cx="3252638" cy="3252638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8077201" y="2548965"/>
            <a:ext cx="2933700" cy="466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57596" y="1452681"/>
            <a:ext cx="11410159" cy="3362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dirty="0">
                <a:latin typeface="+mj-ea"/>
              </a:rPr>
              <a:t>이 반응에 사용할 수 있는 </a:t>
            </a:r>
            <a:r>
              <a:rPr lang="ko-KR" altLang="en-US" b="1" dirty="0" err="1">
                <a:solidFill>
                  <a:srgbClr val="FF0000"/>
                </a:solidFill>
                <a:latin typeface="+mj-ea"/>
              </a:rPr>
              <a:t>정촉매</a:t>
            </a:r>
            <a:r>
              <a:rPr lang="ko-KR" altLang="en-US" dirty="0" err="1">
                <a:latin typeface="+mj-ea"/>
              </a:rPr>
              <a:t>에는</a:t>
            </a:r>
            <a:r>
              <a:rPr lang="ko-KR" altLang="en-US" dirty="0">
                <a:latin typeface="+mj-ea"/>
              </a:rPr>
              <a:t> </a:t>
            </a:r>
            <a:r>
              <a:rPr lang="ko-KR" altLang="en-US" dirty="0" err="1">
                <a:latin typeface="+mj-ea"/>
              </a:rPr>
              <a:t>아이오딘화칼륨</a:t>
            </a:r>
            <a:r>
              <a:rPr lang="ko-KR" altLang="en-US" dirty="0">
                <a:latin typeface="+mj-ea"/>
              </a:rPr>
              <a:t> 뿐만 아니라 </a:t>
            </a:r>
            <a:r>
              <a:rPr lang="ko-KR" altLang="en-US" dirty="0" err="1">
                <a:latin typeface="+mj-ea"/>
              </a:rPr>
              <a:t>이산화망간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우리 몸에 있는 </a:t>
            </a:r>
            <a:r>
              <a:rPr lang="ko-KR" altLang="en-US" dirty="0" err="1">
                <a:latin typeface="+mj-ea"/>
              </a:rPr>
              <a:t>카탈레이스</a:t>
            </a:r>
            <a:endParaRPr lang="en-US" altLang="ko-KR" dirty="0"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라는 효소가 있고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b="1" dirty="0" err="1">
                <a:solidFill>
                  <a:srgbClr val="FF0000"/>
                </a:solidFill>
                <a:latin typeface="+mj-ea"/>
              </a:rPr>
              <a:t>부촉매</a:t>
            </a:r>
            <a:r>
              <a:rPr lang="ko-KR" altLang="en-US" dirty="0" err="1">
                <a:latin typeface="+mj-ea"/>
              </a:rPr>
              <a:t>로는</a:t>
            </a:r>
            <a:r>
              <a:rPr lang="ko-KR" altLang="en-US" dirty="0">
                <a:latin typeface="+mj-ea"/>
              </a:rPr>
              <a:t> 인산이 있습니다</a:t>
            </a:r>
            <a:r>
              <a:rPr lang="en-US" altLang="ko-KR" dirty="0">
                <a:latin typeface="+mj-ea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dirty="0">
                <a:latin typeface="+mj-ea"/>
              </a:rPr>
              <a:t>과산화수소 소독약을 상처 난 곳에 바르면 흰 거품이 생기게 되는데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이는 우리 혈액 속 </a:t>
            </a:r>
            <a:r>
              <a:rPr lang="ko-KR" altLang="en-US" dirty="0" err="1">
                <a:latin typeface="+mj-ea"/>
              </a:rPr>
              <a:t>카탈레이스가</a:t>
            </a:r>
            <a:r>
              <a:rPr lang="ko-KR" altLang="en-US" dirty="0">
                <a:latin typeface="+mj-ea"/>
              </a:rPr>
              <a:t> </a:t>
            </a:r>
            <a:endParaRPr lang="en-US" altLang="ko-KR" dirty="0"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과산화수소를 분해하여 산소를 발생 시키기 때문입니다</a:t>
            </a:r>
            <a:r>
              <a:rPr lang="en-US" altLang="ko-KR" dirty="0">
                <a:latin typeface="+mj-ea"/>
              </a:rPr>
              <a:t>. </a:t>
            </a:r>
            <a:r>
              <a:rPr lang="ko-KR" altLang="en-US" dirty="0">
                <a:latin typeface="+mj-ea"/>
              </a:rPr>
              <a:t>이때 발생된 산소가 살균소독을 하는 것이지요</a:t>
            </a:r>
            <a:r>
              <a:rPr lang="en-US" altLang="ko-KR" dirty="0">
                <a:latin typeface="+mj-ea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ko-KR" altLang="en-US" dirty="0">
                <a:latin typeface="+mj-ea"/>
              </a:rPr>
              <a:t>오늘 실험의 경우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발생된 산소 기체가 액체 세제의 거품에 갇히게 되어 위로 솟아오르는 모습을 보입니다</a:t>
            </a:r>
            <a:r>
              <a:rPr lang="en-US" altLang="ko-KR" dirty="0">
                <a:latin typeface="+mj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이 거품 속에 산소 기체가 있다면 깜부기 불을 넣었을 때 불꽃이 커지며 살아납니다</a:t>
            </a:r>
            <a:r>
              <a:rPr lang="en-US" altLang="ko-KR" dirty="0">
                <a:latin typeface="+mj-ea"/>
              </a:rPr>
              <a:t>. </a:t>
            </a:r>
            <a:r>
              <a:rPr lang="ko-KR" altLang="en-US" dirty="0">
                <a:latin typeface="+mj-ea"/>
              </a:rPr>
              <a:t>산소 기체는 연소를 </a:t>
            </a:r>
            <a:endParaRPr lang="en-US" altLang="ko-KR" dirty="0"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도와주는 성질인 </a:t>
            </a:r>
            <a:r>
              <a:rPr lang="ko-KR" altLang="en-US" b="1" dirty="0" err="1">
                <a:solidFill>
                  <a:srgbClr val="0070C0"/>
                </a:solidFill>
                <a:latin typeface="+mj-ea"/>
              </a:rPr>
              <a:t>조연성</a:t>
            </a:r>
            <a:r>
              <a:rPr lang="ko-KR" altLang="en-US" dirty="0" err="1">
                <a:latin typeface="+mj-ea"/>
              </a:rPr>
              <a:t>을</a:t>
            </a:r>
            <a:r>
              <a:rPr lang="ko-KR" altLang="en-US" dirty="0">
                <a:latin typeface="+mj-ea"/>
              </a:rPr>
              <a:t> 가지고 있기 때문입니다</a:t>
            </a:r>
            <a:r>
              <a:rPr lang="en-US" altLang="ko-KR" dirty="0">
                <a:latin typeface="+mj-ea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62762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1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타원 2"/>
          <p:cNvSpPr/>
          <p:nvPr/>
        </p:nvSpPr>
        <p:spPr>
          <a:xfrm>
            <a:off x="5207670" y="3007171"/>
            <a:ext cx="1344654" cy="13446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774" y="3173598"/>
            <a:ext cx="3459039" cy="113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기본">
  <a:themeElements>
    <a:clrScheme name="기본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기본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기본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9648</TotalTime>
  <Words>412</Words>
  <Application>Microsoft Office PowerPoint</Application>
  <PresentationFormat>와이드스크린</PresentationFormat>
  <Paragraphs>52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맑은 고딕</vt:lpstr>
      <vt:lpstr>배달의민족 도현</vt:lpstr>
      <vt:lpstr>배달의민족 한나체 Pro</vt:lpstr>
      <vt:lpstr>Calibri</vt:lpstr>
      <vt:lpstr>Calibri Light</vt:lpstr>
      <vt:lpstr>Corbel</vt:lpstr>
      <vt:lpstr>Wingdings 2</vt:lpstr>
      <vt:lpstr>HDOfficeLightV0</vt:lpstr>
      <vt:lpstr>1_HDOfficeLightV0</vt:lpstr>
      <vt:lpstr>2_HDOfficeLightV0</vt:lpstr>
      <vt:lpstr>기본</vt:lpstr>
      <vt:lpstr>화학거품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과학수사대</dc:title>
  <dc:creator>MK</dc:creator>
  <cp:lastModifiedBy>MK</cp:lastModifiedBy>
  <cp:revision>248</cp:revision>
  <dcterms:created xsi:type="dcterms:W3CDTF">2020-01-07T08:23:28Z</dcterms:created>
  <dcterms:modified xsi:type="dcterms:W3CDTF">2020-02-21T01:54:40Z</dcterms:modified>
</cp:coreProperties>
</file>