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256" r:id="rId5"/>
    <p:sldId id="348" r:id="rId6"/>
    <p:sldId id="355" r:id="rId7"/>
    <p:sldId id="349" r:id="rId8"/>
    <p:sldId id="350" r:id="rId9"/>
    <p:sldId id="357" r:id="rId10"/>
    <p:sldId id="359" r:id="rId11"/>
    <p:sldId id="358" r:id="rId12"/>
    <p:sldId id="361" r:id="rId13"/>
    <p:sldId id="360" r:id="rId14"/>
    <p:sldId id="352" r:id="rId15"/>
    <p:sldId id="353" r:id="rId16"/>
    <p:sldId id="362" r:id="rId17"/>
    <p:sldId id="363" r:id="rId18"/>
    <p:sldId id="354" r:id="rId19"/>
    <p:sldId id="364" r:id="rId20"/>
    <p:sldId id="366" r:id="rId21"/>
    <p:sldId id="365" r:id="rId22"/>
    <p:sldId id="283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1D3"/>
    <a:srgbClr val="C1D5C8"/>
    <a:srgbClr val="E5BBA3"/>
    <a:srgbClr val="EED3C4"/>
    <a:srgbClr val="DEAB8E"/>
    <a:srgbClr val="DBE18B"/>
    <a:srgbClr val="F67474"/>
    <a:srgbClr val="F3BCAB"/>
    <a:srgbClr val="FFF6E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접힌 도형 7"/>
          <p:cNvSpPr/>
          <p:nvPr/>
        </p:nvSpPr>
        <p:spPr>
          <a:xfrm>
            <a:off x="1548209" y="1324948"/>
            <a:ext cx="8976049" cy="4189445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400153" y="2201507"/>
            <a:ext cx="5090703" cy="1599566"/>
          </a:xfrm>
        </p:spPr>
        <p:txBody>
          <a:bodyPr>
            <a:noAutofit/>
          </a:bodyPr>
          <a:lstStyle/>
          <a:p>
            <a:pPr algn="dist"/>
            <a:r>
              <a:rPr lang="ko-KR" alt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편광경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12" name="제목 3"/>
          <p:cNvSpPr txBox="1">
            <a:spLocks/>
          </p:cNvSpPr>
          <p:nvPr/>
        </p:nvSpPr>
        <p:spPr>
          <a:xfrm>
            <a:off x="2421112" y="3608931"/>
            <a:ext cx="7642134" cy="1599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6139" y="3993215"/>
            <a:ext cx="84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ko-KR" altLang="en-US" sz="4800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Tmon몬소리 Black" panose="02000A03000000000000" pitchFamily="2" charset="-127"/>
              </a:rPr>
              <a:t>편광 필름을 이용한 빛의 관찰</a:t>
            </a:r>
            <a:endParaRPr lang="ko-KR" altLang="en-US" sz="4800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Tmon몬소리 Black" panose="02000A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8596" y="615783"/>
            <a:ext cx="3972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</a:rPr>
              <a:t>8.</a:t>
            </a:r>
            <a:r>
              <a:rPr lang="ko-KR" altLang="en-US" dirty="0"/>
              <a:t> 회전판이 달린 뚜껑을 닫습니다.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회전판이 </a:t>
            </a:r>
            <a:r>
              <a:rPr lang="ko-KR" altLang="en-US" dirty="0"/>
              <a:t>잘 돌아가는지 확인합니다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7" y="2267337"/>
            <a:ext cx="5204239" cy="3312368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>
          <a:xfrm>
            <a:off x="5915608" y="466531"/>
            <a:ext cx="37323" cy="598092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05704" y="615783"/>
            <a:ext cx="474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9. </a:t>
            </a:r>
            <a:r>
              <a:rPr lang="ko-KR" altLang="en-US" dirty="0" err="1">
                <a:latin typeface="+mj-ea"/>
                <a:ea typeface="+mj-ea"/>
              </a:rPr>
              <a:t>편광경을</a:t>
            </a:r>
            <a:r>
              <a:rPr lang="ko-KR" altLang="en-US" dirty="0">
                <a:latin typeface="+mj-ea"/>
                <a:ea typeface="+mj-ea"/>
              </a:rPr>
              <a:t> 그림처럼 홈에 끼워 완성합니다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704" y="1320911"/>
            <a:ext cx="3150263" cy="260261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35" y="3897599"/>
            <a:ext cx="3808643" cy="2549854"/>
          </a:xfrm>
          <a:prstGeom prst="rect">
            <a:avLst/>
          </a:prstGeom>
        </p:spPr>
      </p:pic>
      <p:sp>
        <p:nvSpPr>
          <p:cNvPr id="10" name="아래쪽 화살표 9"/>
          <p:cNvSpPr/>
          <p:nvPr/>
        </p:nvSpPr>
        <p:spPr>
          <a:xfrm>
            <a:off x="9585156" y="2726713"/>
            <a:ext cx="598511" cy="1670180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0109540" y="3476137"/>
            <a:ext cx="806631" cy="421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/>
              <a:t>[</a:t>
            </a:r>
            <a:r>
              <a:rPr lang="ko-KR" altLang="en-US" sz="1600" b="1" dirty="0" smtClean="0"/>
              <a:t> </a:t>
            </a:r>
            <a:r>
              <a:rPr lang="ko-KR" altLang="en-US" sz="1600" b="1" dirty="0" smtClean="0"/>
              <a:t>완성 </a:t>
            </a:r>
            <a:r>
              <a:rPr lang="en-US" altLang="ko-KR" sz="1600" b="1" dirty="0" smtClean="0"/>
              <a:t>]</a:t>
            </a:r>
            <a:endParaRPr lang="ko-KR" altLang="en-US" sz="1600" b="1" dirty="0"/>
          </a:p>
        </p:txBody>
      </p:sp>
      <p:sp>
        <p:nvSpPr>
          <p:cNvPr id="15" name="직사각형 14"/>
          <p:cNvSpPr/>
          <p:nvPr/>
        </p:nvSpPr>
        <p:spPr>
          <a:xfrm>
            <a:off x="9095297" y="2622216"/>
            <a:ext cx="923731" cy="232951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6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587829" y="1332124"/>
            <a:ext cx="10963469" cy="314926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FF0000"/>
                </a:solidFill>
              </a:rPr>
              <a:t>실험시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 주의사항</a:t>
            </a:r>
            <a:endParaRPr lang="ko-KR" altLang="en-US" sz="2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612" y="1528589"/>
            <a:ext cx="8117928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j-ea"/>
                <a:ea typeface="+mj-ea"/>
              </a:rPr>
              <a:t>보고서를 잘 보고 상자를 완성하세요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(</a:t>
            </a:r>
            <a:r>
              <a:rPr lang="ko-KR" altLang="en-US" dirty="0" smtClean="0">
                <a:latin typeface="+mj-ea"/>
                <a:ea typeface="+mj-ea"/>
              </a:rPr>
              <a:t>한 번 잘못 붙이면 다시 고치기 어렵습니다</a:t>
            </a:r>
            <a:r>
              <a:rPr lang="en-US" altLang="ko-KR" dirty="0" smtClean="0">
                <a:latin typeface="+mj-ea"/>
                <a:ea typeface="+mj-ea"/>
              </a:rPr>
              <a:t>.)</a:t>
            </a:r>
            <a:endParaRPr lang="en-US" altLang="ko-KR" dirty="0" smtClean="0">
              <a:latin typeface="+mj-ea"/>
              <a:ea typeface="+mj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j-ea"/>
                <a:ea typeface="+mj-ea"/>
              </a:rPr>
              <a:t>편광 필름에 얼룩이 가능한 남지 않도록 손으로 잡고 꺼낼 때 주의합니다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atin typeface="+mj-ea"/>
                <a:ea typeface="+mj-ea"/>
              </a:rPr>
              <a:t>편광경으로</a:t>
            </a:r>
            <a:r>
              <a:rPr lang="ko-KR" altLang="en-US" dirty="0" smtClean="0">
                <a:latin typeface="+mj-ea"/>
                <a:ea typeface="+mj-ea"/>
              </a:rPr>
              <a:t> 너무 밝은 광원은 관찰하지 않도록 주의바랍니다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en-US" altLang="ko-KR" dirty="0" smtClean="0"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956" y="2150077"/>
            <a:ext cx="2033640" cy="27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4">
                    <a:lumMod val="75000"/>
                  </a:schemeClr>
                </a:solidFill>
              </a:rPr>
              <a:t>확인학습</a:t>
            </a:r>
            <a:endParaRPr lang="ko-KR" altLang="en-US" sz="2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596" y="1446909"/>
            <a:ext cx="7237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err="1" smtClean="0">
                <a:latin typeface="+mj-ea"/>
                <a:ea typeface="+mj-ea"/>
              </a:rPr>
              <a:t>편광경에</a:t>
            </a:r>
            <a:r>
              <a:rPr lang="ko-KR" altLang="en-US" dirty="0" smtClean="0">
                <a:latin typeface="+mj-ea"/>
                <a:ea typeface="+mj-ea"/>
              </a:rPr>
              <a:t> 눈을 가까이 하고 회전판을 서서히 돌리며 관찰합니다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회전판을 돌리면 어떤 변화가 생기나요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6" y="2822510"/>
            <a:ext cx="6625318" cy="3616799"/>
          </a:xfrm>
          <a:prstGeom prst="rect">
            <a:avLst/>
          </a:prstGeom>
        </p:spPr>
      </p:pic>
      <p:sp>
        <p:nvSpPr>
          <p:cNvPr id="25" name="설명선 2(강조선) 24"/>
          <p:cNvSpPr/>
          <p:nvPr/>
        </p:nvSpPr>
        <p:spPr>
          <a:xfrm>
            <a:off x="5903698" y="2370239"/>
            <a:ext cx="5632320" cy="1431985"/>
          </a:xfrm>
          <a:prstGeom prst="accentCallout2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80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4">
                    <a:lumMod val="75000"/>
                  </a:schemeClr>
                </a:solidFill>
              </a:rPr>
              <a:t>확인학습</a:t>
            </a:r>
            <a:endParaRPr lang="ko-KR" altLang="en-US" sz="2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596" y="1446909"/>
            <a:ext cx="5008102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</a:rPr>
              <a:t>2. </a:t>
            </a:r>
            <a:r>
              <a:rPr lang="ko-KR" altLang="en-US" dirty="0">
                <a:latin typeface="+mj-ea"/>
              </a:rPr>
              <a:t>가장 어두운 지점과 밝은 지점을 표시합니다</a:t>
            </a:r>
            <a:endParaRPr lang="ko-KR" altLang="en-US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5915608" y="466531"/>
            <a:ext cx="37323" cy="598092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6" y="4429718"/>
            <a:ext cx="4709861" cy="201773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6" y="2307351"/>
            <a:ext cx="4753371" cy="195791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25953" y="1591255"/>
            <a:ext cx="599978" cy="20779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360666" y="2613379"/>
            <a:ext cx="594125" cy="20779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05704" y="615783"/>
            <a:ext cx="54024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3. </a:t>
            </a:r>
            <a:r>
              <a:rPr lang="ko-KR" altLang="en-US" dirty="0" smtClean="0">
                <a:latin typeface="+mj-ea"/>
                <a:ea typeface="+mj-ea"/>
              </a:rPr>
              <a:t>가장 어두운 지점과 가장 밝은 지점의 사이 각을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재어 봅시다 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smtClean="0">
                <a:latin typeface="+mj-ea"/>
                <a:ea typeface="+mj-ea"/>
              </a:rPr>
              <a:t>큰 눈금 </a:t>
            </a:r>
            <a:r>
              <a:rPr lang="en-US" altLang="ko-KR" dirty="0" smtClean="0">
                <a:latin typeface="+mj-ea"/>
                <a:ea typeface="+mj-ea"/>
              </a:rPr>
              <a:t>10</a:t>
            </a:r>
            <a:r>
              <a:rPr lang="ko-KR" altLang="en-US" dirty="0" smtClean="0">
                <a:latin typeface="+mj-ea"/>
                <a:ea typeface="+mj-ea"/>
              </a:rPr>
              <a:t>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작은 눈금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도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표시한         부터 </a:t>
            </a:r>
            <a:r>
              <a:rPr lang="en-US" altLang="ko-KR" dirty="0" smtClean="0">
                <a:latin typeface="+mj-ea"/>
                <a:ea typeface="+mj-ea"/>
              </a:rPr>
              <a:t>10, 20, 30…</a:t>
            </a:r>
            <a:r>
              <a:rPr lang="ko-KR" altLang="en-US" dirty="0" smtClean="0">
                <a:latin typeface="+mj-ea"/>
                <a:ea typeface="+mj-ea"/>
              </a:rPr>
              <a:t>각도를 회전판에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써서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확인합니다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07276" y="2598328"/>
            <a:ext cx="643434" cy="2228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17232" y="2455836"/>
            <a:ext cx="5073825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+mj-ea"/>
                <a:ea typeface="+mj-ea"/>
              </a:rPr>
              <a:t>부터</a:t>
            </a:r>
            <a:r>
              <a:rPr lang="ko-KR" altLang="en-US" dirty="0" smtClean="0">
                <a:latin typeface="+mj-ea"/>
                <a:ea typeface="+mj-ea"/>
              </a:rPr>
              <a:t>         까지 몇 도 정도 되는지 확인하세요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87" y="3334130"/>
            <a:ext cx="3595970" cy="316690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217798" y="2922225"/>
            <a:ext cx="16081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몇 도 입니까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217798" y="3493365"/>
            <a:ext cx="3131475" cy="47827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6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883456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4">
                    <a:lumMod val="50000"/>
                  </a:schemeClr>
                </a:solidFill>
              </a:rPr>
              <a:t>추가활동 </a:t>
            </a:r>
            <a:r>
              <a:rPr lang="en-US" altLang="ko-KR" sz="2600" b="1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en-US" altLang="ko-KR" sz="2600" b="1" dirty="0" smtClean="0">
                <a:solidFill>
                  <a:srgbClr val="7030A0"/>
                </a:solidFill>
                <a:latin typeface="+mj-ea"/>
              </a:rPr>
              <a:t>LCD</a:t>
            </a:r>
            <a:r>
              <a:rPr lang="en-US" altLang="ko-KR" sz="2600" b="1" dirty="0" smtClean="0">
                <a:solidFill>
                  <a:srgbClr val="7030A0"/>
                </a:solidFill>
              </a:rPr>
              <a:t> </a:t>
            </a:r>
            <a:r>
              <a:rPr lang="ko-KR" altLang="en-US" sz="2600" b="1" dirty="0" smtClean="0">
                <a:solidFill>
                  <a:srgbClr val="7030A0"/>
                </a:solidFill>
              </a:rPr>
              <a:t>모니터 속 편광의 방향을 확인하라</a:t>
            </a:r>
            <a:r>
              <a:rPr lang="en-US" altLang="ko-KR" sz="2600" b="1" dirty="0" smtClean="0">
                <a:solidFill>
                  <a:srgbClr val="7030A0"/>
                </a:solidFill>
              </a:rPr>
              <a:t>!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596" y="1432406"/>
            <a:ext cx="6577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err="1" smtClean="0">
                <a:latin typeface="+mj-ea"/>
                <a:ea typeface="+mj-ea"/>
              </a:rPr>
              <a:t>편광경을</a:t>
            </a:r>
            <a:r>
              <a:rPr lang="ko-KR" altLang="en-US" dirty="0" smtClean="0">
                <a:latin typeface="+mj-ea"/>
                <a:ea typeface="+mj-ea"/>
              </a:rPr>
              <a:t> 만들고 남은 스펀지는 핸드폰에 부착하는</a:t>
            </a:r>
            <a:r>
              <a:rPr lang="en-US" altLang="ko-KR" dirty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편광 필터로 활용할 수 있습니다</a:t>
            </a:r>
            <a:r>
              <a:rPr lang="en-US" altLang="ko-KR" dirty="0" smtClean="0">
                <a:latin typeface="+mj-ea"/>
                <a:ea typeface="+mj-ea"/>
              </a:rPr>
              <a:t>.  </a:t>
            </a:r>
            <a:r>
              <a:rPr lang="ko-KR" altLang="en-US" dirty="0" smtClean="0">
                <a:latin typeface="+mj-ea"/>
                <a:ea typeface="+mj-ea"/>
              </a:rPr>
              <a:t>가운데 부분을 빼내세요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596" y="3237879"/>
            <a:ext cx="63049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2. </a:t>
            </a:r>
            <a:r>
              <a:rPr lang="ko-KR" altLang="en-US" dirty="0" smtClean="0">
                <a:latin typeface="+mj-ea"/>
                <a:ea typeface="+mj-ea"/>
              </a:rPr>
              <a:t>편광 필름을 </a:t>
            </a:r>
            <a:r>
              <a:rPr lang="en-US" altLang="ko-KR" dirty="0" smtClean="0">
                <a:latin typeface="+mj-ea"/>
                <a:ea typeface="+mj-ea"/>
              </a:rPr>
              <a:t>(1.5x1.5cm)</a:t>
            </a:r>
            <a:r>
              <a:rPr lang="ko-KR" altLang="en-US" dirty="0" smtClean="0">
                <a:latin typeface="+mj-ea"/>
                <a:ea typeface="+mj-ea"/>
              </a:rPr>
              <a:t>정사각형 모양으로 </a:t>
            </a:r>
            <a:r>
              <a:rPr lang="en-US" altLang="ko-KR" dirty="0" smtClean="0">
                <a:latin typeface="+mj-ea"/>
                <a:ea typeface="+mj-ea"/>
              </a:rPr>
              <a:t>2</a:t>
            </a:r>
            <a:r>
              <a:rPr lang="ko-KR" altLang="en-US" dirty="0" smtClean="0">
                <a:latin typeface="+mj-ea"/>
                <a:ea typeface="+mj-ea"/>
              </a:rPr>
              <a:t>장 자릅니다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189" y="514014"/>
            <a:ext cx="3676650" cy="30575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72" y="4016298"/>
            <a:ext cx="48768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883456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4">
                    <a:lumMod val="50000"/>
                  </a:schemeClr>
                </a:solidFill>
              </a:rPr>
              <a:t>추가활동 </a:t>
            </a:r>
            <a:r>
              <a:rPr lang="en-US" altLang="ko-KR" sz="2600" b="1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en-US" altLang="ko-KR" sz="2600" b="1" dirty="0" smtClean="0">
                <a:solidFill>
                  <a:srgbClr val="7030A0"/>
                </a:solidFill>
                <a:latin typeface="+mj-ea"/>
              </a:rPr>
              <a:t>LCD</a:t>
            </a:r>
            <a:r>
              <a:rPr lang="en-US" altLang="ko-KR" sz="2600" b="1" dirty="0" smtClean="0">
                <a:solidFill>
                  <a:srgbClr val="7030A0"/>
                </a:solidFill>
              </a:rPr>
              <a:t> </a:t>
            </a:r>
            <a:r>
              <a:rPr lang="ko-KR" altLang="en-US" sz="2600" b="1" dirty="0" smtClean="0">
                <a:solidFill>
                  <a:srgbClr val="7030A0"/>
                </a:solidFill>
              </a:rPr>
              <a:t>모니터 속 편광의 방향을 확인하라</a:t>
            </a:r>
            <a:r>
              <a:rPr lang="en-US" altLang="ko-KR" sz="2600" b="1" dirty="0" smtClean="0">
                <a:solidFill>
                  <a:srgbClr val="7030A0"/>
                </a:solidFill>
              </a:rPr>
              <a:t>!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596" y="1432406"/>
            <a:ext cx="56332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</a:rPr>
              <a:t>3. </a:t>
            </a:r>
            <a:r>
              <a:rPr lang="ko-KR" altLang="en-US" dirty="0" err="1">
                <a:latin typeface="+mj-ea"/>
              </a:rPr>
              <a:t>뒷</a:t>
            </a:r>
            <a:r>
              <a:rPr lang="ko-KR" altLang="en-US" dirty="0">
                <a:latin typeface="+mj-ea"/>
              </a:rPr>
              <a:t> 면의 </a:t>
            </a:r>
            <a:r>
              <a:rPr lang="ko-KR" altLang="en-US" dirty="0" err="1">
                <a:latin typeface="+mj-ea"/>
              </a:rPr>
              <a:t>보호지를</a:t>
            </a:r>
            <a:r>
              <a:rPr lang="ko-KR" altLang="en-US" dirty="0">
                <a:latin typeface="+mj-ea"/>
              </a:rPr>
              <a:t> 떼어 내고 편광 필름을 </a:t>
            </a:r>
            <a:r>
              <a:rPr lang="ko-KR" altLang="en-US" dirty="0" smtClean="0">
                <a:latin typeface="+mj-ea"/>
              </a:rPr>
              <a:t>붙이세요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en-US" altLang="ko-KR" dirty="0">
              <a:latin typeface="+mj-ea"/>
            </a:endParaRPr>
          </a:p>
        </p:txBody>
      </p:sp>
      <p:sp>
        <p:nvSpPr>
          <p:cNvPr id="11" name="직사각형 10"/>
          <p:cNvSpPr/>
          <p:nvPr/>
        </p:nvSpPr>
        <p:spPr>
          <a:xfrm flipH="1">
            <a:off x="558596" y="4190581"/>
            <a:ext cx="35829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4. LCD</a:t>
            </a:r>
            <a:r>
              <a:rPr lang="ko-KR" altLang="en-US" dirty="0" smtClean="0">
                <a:latin typeface="+mj-ea"/>
                <a:ea typeface="+mj-ea"/>
              </a:rPr>
              <a:t>모니터에 붙여봅니다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1836" y="1988604"/>
            <a:ext cx="5463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동그란 창이 덮이도록 편광 필름을 맞추어 붙입니다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끈적이는 부분이 남아 있도록 합니다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 (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모니터 부착 가능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0546" y="4814284"/>
            <a:ext cx="6611105" cy="792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두 개를 만들어 부모님이나 친구에게 편광 필름의 마술을 보여주세요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하나는 까맣게 하나는 투명하게 방향을 잡을 수 있나요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8795" y="5607065"/>
            <a:ext cx="5713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C00000"/>
                </a:solidFill>
              </a:rPr>
              <a:t>모니터 겉면에 있는 편광 필름과 같은 방향인지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수직 방향인지</a:t>
            </a:r>
            <a:endParaRPr lang="en-US" altLang="ko-KR" sz="16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C00000"/>
                </a:solidFill>
              </a:rPr>
              <a:t>그 결과에 따라 투명하거나 까맣게 보입니다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100" y="976780"/>
            <a:ext cx="2026885" cy="129811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46" y="3139887"/>
            <a:ext cx="4100033" cy="348031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95" y="2075530"/>
            <a:ext cx="4023041" cy="1687767"/>
          </a:xfrm>
          <a:prstGeom prst="rect">
            <a:avLst/>
          </a:prstGeom>
        </p:spPr>
      </p:pic>
      <p:sp>
        <p:nvSpPr>
          <p:cNvPr id="19" name="오른쪽 화살표 18"/>
          <p:cNvSpPr/>
          <p:nvPr/>
        </p:nvSpPr>
        <p:spPr>
          <a:xfrm>
            <a:off x="470669" y="5799264"/>
            <a:ext cx="640468" cy="317241"/>
          </a:xfrm>
          <a:prstGeom prst="rightArrow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7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4">
                    <a:lumMod val="75000"/>
                  </a:schemeClr>
                </a:solidFill>
              </a:rPr>
              <a:t>원리학습</a:t>
            </a:r>
            <a:endParaRPr lang="ko-KR" altLang="en-US" sz="2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54" y="1673463"/>
            <a:ext cx="6116681" cy="4279259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155130" y="1235788"/>
            <a:ext cx="6629927" cy="4909629"/>
          </a:xfrm>
          <a:prstGeom prst="rect">
            <a:avLst/>
          </a:prstGeom>
          <a:solidFill>
            <a:schemeClr val="tx1">
              <a:alpha val="0"/>
            </a:schemeClr>
          </a:solidFill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30941" y="3813092"/>
            <a:ext cx="2511175" cy="3172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58596" y="1235788"/>
            <a:ext cx="4568879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</a:rPr>
              <a:t>태양에서 오는 햇빛은 모든 방향으로 </a:t>
            </a:r>
            <a:endParaRPr lang="en-US" altLang="ko-KR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진동하고 </a:t>
            </a:r>
            <a:r>
              <a:rPr lang="ko-KR" altLang="en-US" dirty="0">
                <a:latin typeface="+mj-ea"/>
              </a:rPr>
              <a:t>있습니다</a:t>
            </a:r>
            <a:r>
              <a:rPr lang="en-US" altLang="ko-KR" dirty="0">
                <a:latin typeface="+mj-ea"/>
              </a:rPr>
              <a:t>. </a:t>
            </a:r>
            <a:endParaRPr lang="en-US" altLang="ko-KR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물론 </a:t>
            </a:r>
            <a:r>
              <a:rPr lang="ko-KR" altLang="en-US" dirty="0">
                <a:latin typeface="+mj-ea"/>
              </a:rPr>
              <a:t>진동하는 모습이 </a:t>
            </a:r>
            <a:r>
              <a:rPr lang="ko-KR" altLang="en-US" dirty="0" smtClean="0">
                <a:latin typeface="+mj-ea"/>
              </a:rPr>
              <a:t>우리 </a:t>
            </a:r>
            <a:r>
              <a:rPr lang="ko-KR" altLang="en-US" dirty="0">
                <a:latin typeface="+mj-ea"/>
              </a:rPr>
              <a:t>눈에 </a:t>
            </a:r>
            <a:endParaRPr lang="en-US" altLang="ko-KR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보이지는 않지만</a:t>
            </a:r>
            <a:r>
              <a:rPr lang="en-US" altLang="ko-KR" dirty="0" smtClean="0">
                <a:latin typeface="+mj-ea"/>
              </a:rPr>
              <a:t>, </a:t>
            </a:r>
            <a:r>
              <a:rPr lang="ko-KR" altLang="en-US" dirty="0" smtClean="0">
                <a:latin typeface="+mj-ea"/>
              </a:rPr>
              <a:t>모든 </a:t>
            </a:r>
            <a:r>
              <a:rPr lang="ko-KR" altLang="en-US" dirty="0">
                <a:latin typeface="+mj-ea"/>
              </a:rPr>
              <a:t>자연광은 </a:t>
            </a:r>
            <a:r>
              <a:rPr lang="ko-KR" altLang="en-US" dirty="0" smtClean="0">
                <a:latin typeface="+mj-ea"/>
              </a:rPr>
              <a:t>사방으로 </a:t>
            </a:r>
            <a:endParaRPr lang="en-US" altLang="ko-KR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진동한다고 </a:t>
            </a:r>
            <a:r>
              <a:rPr lang="ko-KR" altLang="en-US" dirty="0">
                <a:latin typeface="+mj-ea"/>
              </a:rPr>
              <a:t>합니다</a:t>
            </a:r>
            <a:r>
              <a:rPr lang="en-US" altLang="ko-KR" dirty="0" smtClean="0">
                <a:latin typeface="+mj-ea"/>
              </a:rPr>
              <a:t>. </a:t>
            </a:r>
            <a:r>
              <a:rPr lang="ko-KR" altLang="en-US" dirty="0" smtClean="0">
                <a:latin typeface="+mj-ea"/>
              </a:rPr>
              <a:t>사방으로 </a:t>
            </a:r>
            <a:r>
              <a:rPr lang="ko-KR" altLang="en-US" dirty="0">
                <a:latin typeface="+mj-ea"/>
              </a:rPr>
              <a:t>진동하는 </a:t>
            </a:r>
            <a:endParaRPr lang="en-US" altLang="ko-KR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빛을 </a:t>
            </a:r>
            <a:r>
              <a:rPr lang="en-US" altLang="ko-KR" dirty="0">
                <a:latin typeface="+mj-ea"/>
              </a:rPr>
              <a:t> </a:t>
            </a:r>
            <a:r>
              <a:rPr lang="ko-KR" altLang="en-US" dirty="0" smtClean="0">
                <a:latin typeface="+mj-ea"/>
              </a:rPr>
              <a:t>한 </a:t>
            </a:r>
            <a:r>
              <a:rPr lang="ko-KR" altLang="en-US" dirty="0">
                <a:latin typeface="+mj-ea"/>
              </a:rPr>
              <a:t>쪽 편만 남기고 걸러주는 </a:t>
            </a:r>
            <a:endParaRPr lang="en-US" altLang="ko-KR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</a:rPr>
              <a:t>체</a:t>
            </a:r>
            <a:r>
              <a:rPr lang="en-US" altLang="ko-KR" dirty="0">
                <a:latin typeface="+mj-ea"/>
              </a:rPr>
              <a:t>(</a:t>
            </a:r>
            <a:r>
              <a:rPr lang="ko-KR" altLang="en-US" dirty="0">
                <a:latin typeface="+mj-ea"/>
              </a:rPr>
              <a:t>거름망</a:t>
            </a:r>
            <a:r>
              <a:rPr lang="en-US" altLang="ko-KR" dirty="0">
                <a:latin typeface="+mj-ea"/>
              </a:rPr>
              <a:t>)</a:t>
            </a:r>
            <a:r>
              <a:rPr lang="ko-KR" altLang="en-US" dirty="0">
                <a:latin typeface="+mj-ea"/>
              </a:rPr>
              <a:t>과 같은 </a:t>
            </a:r>
            <a:r>
              <a:rPr lang="ko-KR" altLang="en-US" dirty="0" smtClean="0">
                <a:latin typeface="+mj-ea"/>
              </a:rPr>
              <a:t>역할 을 </a:t>
            </a:r>
            <a:r>
              <a:rPr lang="ko-KR" altLang="en-US" dirty="0">
                <a:latin typeface="+mj-ea"/>
              </a:rPr>
              <a:t>하는 것이 </a:t>
            </a:r>
            <a:r>
              <a:rPr lang="ko-KR" altLang="en-US" dirty="0" smtClean="0">
                <a:latin typeface="+mj-ea"/>
              </a:rPr>
              <a:t>바로 </a:t>
            </a:r>
            <a:endParaRPr lang="en-US" altLang="ko-KR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accent3"/>
                </a:solidFill>
                <a:latin typeface="+mj-ea"/>
              </a:rPr>
              <a:t>편광판</a:t>
            </a:r>
            <a:r>
              <a:rPr lang="ko-KR" altLang="en-US" dirty="0" smtClean="0">
                <a:latin typeface="+mj-ea"/>
              </a:rPr>
              <a:t> </a:t>
            </a:r>
            <a:r>
              <a:rPr lang="ko-KR" altLang="en-US" dirty="0">
                <a:latin typeface="+mj-ea"/>
              </a:rPr>
              <a:t>입니다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26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4">
                    <a:lumMod val="75000"/>
                  </a:schemeClr>
                </a:solidFill>
              </a:rPr>
              <a:t>원리학습</a:t>
            </a:r>
            <a:endParaRPr lang="ko-KR" altLang="en-US" sz="2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596" y="1194982"/>
            <a:ext cx="11471410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accent3"/>
                </a:solidFill>
              </a:rPr>
              <a:t>편광판</a:t>
            </a:r>
            <a:r>
              <a:rPr lang="ko-KR" altLang="en-US" dirty="0" smtClean="0"/>
              <a:t> 은  자연광  중에서 </a:t>
            </a:r>
            <a:r>
              <a:rPr lang="ko-KR" altLang="en-US" dirty="0" err="1" smtClean="0"/>
              <a:t>편광판과</a:t>
            </a:r>
            <a:r>
              <a:rPr lang="ko-KR" altLang="en-US" dirty="0" smtClean="0"/>
              <a:t>  같은  방향의  빛만  통과시키고</a:t>
            </a:r>
            <a:r>
              <a:rPr lang="en-US" altLang="ko-KR" dirty="0" smtClean="0"/>
              <a:t>,  </a:t>
            </a:r>
            <a:r>
              <a:rPr lang="ko-KR" altLang="en-US" dirty="0" smtClean="0"/>
              <a:t>다른  방향의  빛은  차단하는  역할을 합니다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따라서 두 장의 </a:t>
            </a:r>
            <a:r>
              <a:rPr lang="ko-KR" altLang="en-US" dirty="0" err="1" smtClean="0"/>
              <a:t>편광판이</a:t>
            </a:r>
            <a:r>
              <a:rPr lang="ko-KR" altLang="en-US" dirty="0" smtClean="0"/>
              <a:t> 있다면  빛을  완전히  차단할  수도  있고</a:t>
            </a:r>
            <a:r>
              <a:rPr lang="en-US" altLang="ko-KR" dirty="0" smtClean="0"/>
              <a:t>,  </a:t>
            </a:r>
            <a:r>
              <a:rPr lang="ko-KR" altLang="en-US" dirty="0" smtClean="0"/>
              <a:t>빛을  통과시킬  수도  있습니다</a:t>
            </a:r>
            <a:r>
              <a:rPr lang="en-US" altLang="ko-KR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눈에  보이지는 </a:t>
            </a:r>
            <a:r>
              <a:rPr lang="en-US" altLang="ko-KR" dirty="0"/>
              <a:t> </a:t>
            </a:r>
            <a:r>
              <a:rPr lang="ko-KR" altLang="en-US" dirty="0" smtClean="0"/>
              <a:t>않지만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 편광 필름에는  방향이  있어서  같은  방향으로  겹치면  투명하게  보이며  빛이  통과하고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수직인  방향 </a:t>
            </a:r>
            <a:r>
              <a:rPr lang="en-US" altLang="ko-KR" dirty="0" smtClean="0"/>
              <a:t>(</a:t>
            </a:r>
            <a:r>
              <a:rPr lang="en-US" altLang="ko-KR" dirty="0" smtClean="0">
                <a:latin typeface="+mj-ea"/>
                <a:ea typeface="+mj-ea"/>
              </a:rPr>
              <a:t>90</a:t>
            </a:r>
            <a:r>
              <a:rPr lang="ko-KR" altLang="en-US" dirty="0" smtClean="0"/>
              <a:t>도</a:t>
            </a:r>
            <a:r>
              <a:rPr lang="en-US" altLang="ko-KR" dirty="0" smtClean="0"/>
              <a:t>)</a:t>
            </a:r>
            <a:r>
              <a:rPr lang="ko-KR" altLang="en-US" dirty="0" smtClean="0"/>
              <a:t>으로  겹쳐  놓으면  까맣게  보이며  빛이  통과하지  못합니다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오늘  만든  </a:t>
            </a:r>
            <a:r>
              <a:rPr lang="ko-KR" altLang="en-US" dirty="0" err="1" smtClean="0"/>
              <a:t>편광경으로</a:t>
            </a:r>
            <a:r>
              <a:rPr lang="ko-KR" altLang="en-US" dirty="0" smtClean="0"/>
              <a:t>  두  경우를  다  확인해보고</a:t>
            </a:r>
            <a:r>
              <a:rPr lang="en-US" altLang="ko-KR" dirty="0" smtClean="0"/>
              <a:t>,  </a:t>
            </a:r>
            <a:r>
              <a:rPr lang="ko-KR" altLang="en-US" dirty="0" smtClean="0"/>
              <a:t>완전히  차단하는  순간과  통과시키는  순간의  사이  각을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측정하여  두  각이  수직이  된다는  것도  확인하였나요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27" y="3395001"/>
            <a:ext cx="8890552" cy="339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58596" y="2118312"/>
            <a:ext cx="3191899" cy="3882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4">
                    <a:lumMod val="75000"/>
                  </a:schemeClr>
                </a:solidFill>
              </a:rPr>
              <a:t>원리학습</a:t>
            </a:r>
            <a:endParaRPr lang="ko-KR" altLang="en-US" sz="2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596" y="2043930"/>
            <a:ext cx="3191899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편광 필름이 </a:t>
            </a:r>
            <a:r>
              <a:rPr lang="ko-KR" altLang="en-US" dirty="0"/>
              <a:t>어디에 쓰일까요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8596" y="5801435"/>
            <a:ext cx="98716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accent3"/>
                </a:solidFill>
              </a:rPr>
              <a:t>신기한  편광 필름으로 </a:t>
            </a:r>
            <a:r>
              <a:rPr lang="ko-KR" altLang="en-US" sz="2000" b="1" dirty="0">
                <a:solidFill>
                  <a:schemeClr val="accent3"/>
                </a:solidFill>
              </a:rPr>
              <a:t>만든 </a:t>
            </a:r>
            <a:r>
              <a:rPr lang="ko-KR" altLang="en-US" sz="2000" b="1" dirty="0" err="1">
                <a:solidFill>
                  <a:schemeClr val="accent3"/>
                </a:solidFill>
              </a:rPr>
              <a:t>편광경으로</a:t>
            </a:r>
            <a:r>
              <a:rPr lang="ko-KR" altLang="en-US" sz="2000" b="1" dirty="0">
                <a:solidFill>
                  <a:schemeClr val="accent3"/>
                </a:solidFill>
              </a:rPr>
              <a:t> 세상의 빛을 마음대로 조절하며 관찰해 보세요</a:t>
            </a:r>
            <a:r>
              <a:rPr lang="en-US" altLang="ko-KR" sz="2000" b="1" dirty="0">
                <a:solidFill>
                  <a:schemeClr val="accent3"/>
                </a:solidFill>
              </a:rPr>
              <a:t>.</a:t>
            </a:r>
            <a:endParaRPr lang="ko-KR" altLang="en-US" sz="2000" b="1" dirty="0">
              <a:solidFill>
                <a:schemeClr val="accent3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771" y="360722"/>
            <a:ext cx="3940829" cy="267844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6795172" y="309593"/>
            <a:ext cx="5104890" cy="346867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58596" y="1194982"/>
            <a:ext cx="10544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두 장 편광 필름이 </a:t>
            </a:r>
            <a:r>
              <a:rPr lang="ko-KR" altLang="en-US" dirty="0"/>
              <a:t>서로 이루는 각도에 따라 밝은 지점과 어두운 </a:t>
            </a:r>
            <a:r>
              <a:rPr lang="ko-KR" altLang="en-US" dirty="0" smtClean="0"/>
              <a:t> 지점이 생겼으며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가장  밝은  지점부터 서서히 어두워져 </a:t>
            </a:r>
            <a:r>
              <a:rPr lang="ko-KR" altLang="en-US" dirty="0"/>
              <a:t>가장 어두운 지점까지 연속적으로 변하는 모습도 확인하였습니다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596" y="2573018"/>
            <a:ext cx="1119890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컴퓨터 </a:t>
            </a:r>
            <a:r>
              <a:rPr lang="ko-KR" altLang="en-US" dirty="0" smtClean="0">
                <a:latin typeface="+mj-ea"/>
                <a:ea typeface="+mj-ea"/>
              </a:rPr>
              <a:t>모니터</a:t>
            </a:r>
            <a:r>
              <a:rPr lang="en-US" altLang="ko-KR" dirty="0" smtClean="0">
                <a:latin typeface="+mj-ea"/>
                <a:ea typeface="+mj-ea"/>
              </a:rPr>
              <a:t>(LCD) </a:t>
            </a:r>
            <a:r>
              <a:rPr lang="ko-KR" altLang="en-US" dirty="0" smtClean="0">
                <a:latin typeface="+mj-ea"/>
                <a:ea typeface="+mj-ea"/>
              </a:rPr>
              <a:t>에는 </a:t>
            </a:r>
            <a:r>
              <a:rPr lang="ko-KR" altLang="en-US" dirty="0">
                <a:latin typeface="+mj-ea"/>
                <a:ea typeface="+mj-ea"/>
              </a:rPr>
              <a:t>두 장의 </a:t>
            </a:r>
            <a:r>
              <a:rPr lang="ko-KR" altLang="en-US" dirty="0" err="1">
                <a:latin typeface="+mj-ea"/>
                <a:ea typeface="+mj-ea"/>
              </a:rPr>
              <a:t>편광판</a:t>
            </a:r>
            <a:r>
              <a:rPr lang="ko-KR" altLang="en-US" dirty="0">
                <a:latin typeface="+mj-ea"/>
                <a:ea typeface="+mj-ea"/>
              </a:rPr>
              <a:t> 사이에 액정이 </a:t>
            </a:r>
            <a:r>
              <a:rPr lang="ko-KR" altLang="en-US" dirty="0" smtClean="0">
                <a:latin typeface="+mj-ea"/>
                <a:ea typeface="+mj-ea"/>
              </a:rPr>
              <a:t>들어 있어서 </a:t>
            </a:r>
            <a:r>
              <a:rPr lang="ko-KR" altLang="en-US" dirty="0">
                <a:latin typeface="+mj-ea"/>
                <a:ea typeface="+mj-ea"/>
              </a:rPr>
              <a:t>전기 신호가 들어오면 액정이 </a:t>
            </a:r>
            <a:r>
              <a:rPr lang="ko-KR" altLang="en-US" dirty="0" smtClean="0">
                <a:latin typeface="+mj-ea"/>
                <a:ea typeface="+mj-ea"/>
              </a:rPr>
              <a:t>움직여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적절한 </a:t>
            </a:r>
            <a:r>
              <a:rPr lang="ko-KR" altLang="en-US" dirty="0">
                <a:latin typeface="+mj-ea"/>
                <a:ea typeface="+mj-ea"/>
              </a:rPr>
              <a:t>빛을 화면에 </a:t>
            </a:r>
            <a:r>
              <a:rPr lang="ko-KR" altLang="en-US" dirty="0" smtClean="0">
                <a:latin typeface="+mj-ea"/>
                <a:ea typeface="+mj-ea"/>
              </a:rPr>
              <a:t>표현해 줍니다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만약 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LCD</a:t>
            </a:r>
            <a:r>
              <a:rPr lang="ko-KR" altLang="en-US" dirty="0">
                <a:latin typeface="+mj-ea"/>
                <a:ea typeface="+mj-ea"/>
              </a:rPr>
              <a:t>에 </a:t>
            </a:r>
            <a:r>
              <a:rPr lang="ko-KR" altLang="en-US" dirty="0" err="1">
                <a:latin typeface="+mj-ea"/>
                <a:ea typeface="+mj-ea"/>
              </a:rPr>
              <a:t>편광판이</a:t>
            </a:r>
            <a:r>
              <a:rPr lang="ko-KR" altLang="en-US" dirty="0">
                <a:latin typeface="+mj-ea"/>
                <a:ea typeface="+mj-ea"/>
              </a:rPr>
              <a:t> 없다면 </a:t>
            </a:r>
            <a:r>
              <a:rPr lang="en-US" altLang="ko-KR" dirty="0">
                <a:latin typeface="+mj-ea"/>
                <a:ea typeface="+mj-ea"/>
              </a:rPr>
              <a:t>LCD</a:t>
            </a:r>
            <a:r>
              <a:rPr lang="ko-KR" altLang="en-US" dirty="0">
                <a:latin typeface="+mj-ea"/>
                <a:ea typeface="+mj-ea"/>
              </a:rPr>
              <a:t>의 </a:t>
            </a:r>
            <a:r>
              <a:rPr lang="ko-KR" altLang="en-US" dirty="0" err="1">
                <a:latin typeface="+mj-ea"/>
                <a:ea typeface="+mj-ea"/>
              </a:rPr>
              <a:t>백라이트에서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나온 </a:t>
            </a:r>
            <a:r>
              <a:rPr lang="ko-KR" altLang="en-US" dirty="0">
                <a:latin typeface="+mj-ea"/>
                <a:ea typeface="+mj-ea"/>
              </a:rPr>
              <a:t>모든 방향의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빛을 </a:t>
            </a:r>
            <a:r>
              <a:rPr lang="ko-KR" altLang="en-US" dirty="0">
                <a:latin typeface="+mj-ea"/>
                <a:ea typeface="+mj-ea"/>
              </a:rPr>
              <a:t>걸러주는 </a:t>
            </a:r>
            <a:r>
              <a:rPr lang="ko-KR" altLang="en-US" dirty="0" err="1">
                <a:latin typeface="+mj-ea"/>
                <a:ea typeface="+mj-ea"/>
              </a:rPr>
              <a:t>편광판이</a:t>
            </a:r>
            <a:r>
              <a:rPr lang="ko-KR" altLang="en-US" dirty="0">
                <a:latin typeface="+mj-ea"/>
                <a:ea typeface="+mj-ea"/>
              </a:rPr>
              <a:t> 없으므로 모든 빛이 그냥 통과하여 화면이 새하얗게 보일 것 입니다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596" y="3911846"/>
            <a:ext cx="112550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>
                <a:latin typeface="+mj-ea"/>
                <a:ea typeface="+mj-ea"/>
              </a:rPr>
              <a:t>편광판은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3D </a:t>
            </a:r>
            <a:r>
              <a:rPr lang="ko-KR" altLang="en-US" dirty="0">
                <a:latin typeface="+mj-ea"/>
                <a:ea typeface="+mj-ea"/>
              </a:rPr>
              <a:t>안경을 만드는 데에도 쓰입니다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예전에는 </a:t>
            </a:r>
            <a:r>
              <a:rPr lang="ko-KR" altLang="en-US" dirty="0" smtClean="0">
                <a:latin typeface="+mj-ea"/>
                <a:ea typeface="+mj-ea"/>
              </a:rPr>
              <a:t>한 쪽은 </a:t>
            </a:r>
            <a:r>
              <a:rPr lang="ko-KR" altLang="en-US" dirty="0">
                <a:latin typeface="+mj-ea"/>
                <a:ea typeface="+mj-ea"/>
              </a:rPr>
              <a:t>빨강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다른 쪽은 </a:t>
            </a:r>
            <a:r>
              <a:rPr lang="ko-KR" altLang="en-US" dirty="0">
                <a:latin typeface="+mj-ea"/>
                <a:ea typeface="+mj-ea"/>
              </a:rPr>
              <a:t>파랑 셀로판지로 만든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안경을 </a:t>
            </a:r>
            <a:r>
              <a:rPr lang="ko-KR" altLang="en-US" dirty="0">
                <a:latin typeface="+mj-ea"/>
                <a:ea typeface="+mj-ea"/>
              </a:rPr>
              <a:t>사용하였는데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눈이 쉽게 피로해지는 단점 때문에 요즘에는 </a:t>
            </a:r>
            <a:r>
              <a:rPr lang="ko-KR" altLang="en-US" dirty="0" err="1">
                <a:latin typeface="+mj-ea"/>
                <a:ea typeface="+mj-ea"/>
              </a:rPr>
              <a:t>편광판을</a:t>
            </a:r>
            <a:r>
              <a:rPr lang="ko-KR" altLang="en-US" dirty="0">
                <a:latin typeface="+mj-ea"/>
                <a:ea typeface="+mj-ea"/>
              </a:rPr>
              <a:t> 사용한 </a:t>
            </a:r>
            <a:r>
              <a:rPr lang="en-US" altLang="ko-KR" dirty="0">
                <a:latin typeface="+mj-ea"/>
                <a:ea typeface="+mj-ea"/>
              </a:rPr>
              <a:t>3D</a:t>
            </a:r>
            <a:r>
              <a:rPr lang="ko-KR" altLang="en-US" dirty="0">
                <a:latin typeface="+mj-ea"/>
                <a:ea typeface="+mj-ea"/>
              </a:rPr>
              <a:t>안경을 사용합니다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이 안경은 왼쪽과 오른쪽의 영상을 편광 안경으로 동시에 볼 때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시각 차이 때문에 생기는 거리감과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+mj-ea"/>
                <a:ea typeface="+mj-ea"/>
              </a:rPr>
              <a:t>깊이감으로</a:t>
            </a:r>
            <a:r>
              <a:rPr lang="ko-KR" altLang="en-US" dirty="0" smtClean="0">
                <a:latin typeface="+mj-ea"/>
                <a:ea typeface="+mj-ea"/>
              </a:rPr>
              <a:t> 입체감을 </a:t>
            </a:r>
            <a:r>
              <a:rPr lang="ko-KR" altLang="en-US" dirty="0">
                <a:latin typeface="+mj-ea"/>
                <a:ea typeface="+mj-ea"/>
              </a:rPr>
              <a:t>느끼게 해줍니다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550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688185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4">
                    <a:lumMod val="75000"/>
                  </a:schemeClr>
                </a:solidFill>
              </a:rPr>
              <a:t>실험목표</a:t>
            </a:r>
            <a:endParaRPr lang="ko-KR" altLang="en-US" sz="2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6" y="3734525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4">
                    <a:lumMod val="75000"/>
                  </a:schemeClr>
                </a:solidFill>
              </a:rPr>
              <a:t>실험 준비물</a:t>
            </a:r>
            <a:endParaRPr lang="ko-KR" altLang="en-US" sz="2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3812" y="1240971"/>
            <a:ext cx="10907486" cy="1940768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43812" y="4282751"/>
            <a:ext cx="10907486" cy="1940768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802746" y="4646140"/>
            <a:ext cx="8322593" cy="453081"/>
          </a:xfrm>
          <a:prstGeom prst="rect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05383" y="4450197"/>
            <a:ext cx="105432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200" b="1" dirty="0" smtClean="0">
                <a:latin typeface="+mj-ea"/>
                <a:ea typeface="+mj-ea"/>
              </a:rPr>
              <a:t>편광 관찰용 어둠상자 도안</a:t>
            </a:r>
            <a:r>
              <a:rPr lang="en-US" altLang="ko-KR" sz="2200" b="1" dirty="0" smtClean="0">
                <a:latin typeface="+mj-ea"/>
                <a:ea typeface="+mj-ea"/>
              </a:rPr>
              <a:t>, </a:t>
            </a:r>
            <a:r>
              <a:rPr lang="ko-KR" altLang="en-US" sz="2200" b="1" dirty="0" smtClean="0">
                <a:latin typeface="+mj-ea"/>
                <a:ea typeface="+mj-ea"/>
              </a:rPr>
              <a:t>편광 필름</a:t>
            </a:r>
            <a:r>
              <a:rPr lang="en-US" altLang="ko-KR" sz="2200" b="1" dirty="0" smtClean="0">
                <a:latin typeface="+mj-ea"/>
                <a:ea typeface="+mj-ea"/>
              </a:rPr>
              <a:t>, </a:t>
            </a:r>
            <a:r>
              <a:rPr lang="ko-KR" altLang="en-US" sz="2200" b="1" dirty="0" smtClean="0">
                <a:latin typeface="+mj-ea"/>
                <a:ea typeface="+mj-ea"/>
              </a:rPr>
              <a:t>편광 필름 고정용 스펀지</a:t>
            </a:r>
            <a:r>
              <a:rPr lang="en-US" altLang="ko-KR" sz="2200" b="1" dirty="0" smtClean="0">
                <a:latin typeface="+mj-ea"/>
                <a:ea typeface="+mj-ea"/>
              </a:rPr>
              <a:t>, </a:t>
            </a:r>
            <a:r>
              <a:rPr lang="ko-KR" altLang="en-US" sz="2200" b="1" dirty="0" smtClean="0">
                <a:latin typeface="+mj-ea"/>
              </a:rPr>
              <a:t>양면 테이프</a:t>
            </a:r>
            <a:endParaRPr lang="en-US" altLang="ko-KR" sz="2200" b="1" dirty="0" smtClean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ko-KR" altLang="en-US" sz="2200" b="1" dirty="0" smtClean="0">
                <a:latin typeface="+mj-ea"/>
                <a:ea typeface="+mj-ea"/>
              </a:rPr>
              <a:t>고정 단추 </a:t>
            </a:r>
            <a:r>
              <a:rPr lang="en-US" altLang="ko-KR" sz="2200" b="1" dirty="0" smtClean="0">
                <a:latin typeface="+mj-ea"/>
                <a:ea typeface="+mj-ea"/>
              </a:rPr>
              <a:t>1</a:t>
            </a:r>
            <a:r>
              <a:rPr lang="ko-KR" altLang="en-US" sz="2200" b="1" dirty="0" smtClean="0">
                <a:latin typeface="+mj-ea"/>
                <a:ea typeface="+mj-ea"/>
              </a:rPr>
              <a:t>세트 </a:t>
            </a:r>
            <a:r>
              <a:rPr lang="en-US" altLang="ko-KR" sz="2200" b="1" dirty="0" smtClean="0">
                <a:latin typeface="+mj-ea"/>
                <a:ea typeface="+mj-ea"/>
              </a:rPr>
              <a:t>(</a:t>
            </a:r>
            <a:r>
              <a:rPr lang="ko-KR" altLang="en-US" sz="2200" b="1" dirty="0" smtClean="0">
                <a:latin typeface="+mj-ea"/>
                <a:ea typeface="+mj-ea"/>
              </a:rPr>
              <a:t>볼록</a:t>
            </a:r>
            <a:r>
              <a:rPr lang="en-US" altLang="ko-KR" sz="2200" b="1" dirty="0" smtClean="0">
                <a:latin typeface="+mj-ea"/>
                <a:ea typeface="+mj-ea"/>
              </a:rPr>
              <a:t>+</a:t>
            </a:r>
            <a:r>
              <a:rPr lang="ko-KR" altLang="en-US" sz="2200" b="1" dirty="0" smtClean="0">
                <a:latin typeface="+mj-ea"/>
                <a:ea typeface="+mj-ea"/>
              </a:rPr>
              <a:t>오목</a:t>
            </a:r>
            <a:r>
              <a:rPr lang="en-US" altLang="ko-KR" sz="2200" b="1" dirty="0" smtClean="0">
                <a:latin typeface="+mj-ea"/>
                <a:ea typeface="+mj-ea"/>
              </a:rPr>
              <a:t>), </a:t>
            </a:r>
            <a:r>
              <a:rPr lang="ko-KR" altLang="en-US" sz="2200" b="1" dirty="0" smtClean="0">
                <a:latin typeface="+mj-ea"/>
                <a:ea typeface="+mj-ea"/>
              </a:rPr>
              <a:t>볼 체인 고리</a:t>
            </a:r>
            <a:r>
              <a:rPr lang="en-US" altLang="ko-KR" sz="2200" b="1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+mj-ea"/>
                <a:ea typeface="+mj-ea"/>
              </a:rPr>
              <a:t>** </a:t>
            </a:r>
            <a:r>
              <a:rPr lang="ko-KR" altLang="en-US" dirty="0" smtClean="0">
                <a:solidFill>
                  <a:srgbClr val="C00000"/>
                </a:solidFill>
                <a:latin typeface="+mj-ea"/>
                <a:ea typeface="+mj-ea"/>
              </a:rPr>
              <a:t>가위</a:t>
            </a:r>
            <a:r>
              <a:rPr lang="en-US" altLang="ko-KR" dirty="0" smtClean="0">
                <a:solidFill>
                  <a:srgbClr val="C00000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  <a:latin typeface="+mj-ea"/>
                <a:ea typeface="+mj-ea"/>
              </a:rPr>
              <a:t>자</a:t>
            </a:r>
            <a:r>
              <a:rPr lang="en-US" altLang="ko-KR" dirty="0" smtClean="0">
                <a:solidFill>
                  <a:srgbClr val="C00000"/>
                </a:solidFill>
                <a:latin typeface="+mj-ea"/>
                <a:ea typeface="+mj-ea"/>
              </a:rPr>
              <a:t>, </a:t>
            </a:r>
            <a:r>
              <a:rPr lang="ko-KR" altLang="en-US" dirty="0" err="1" smtClean="0">
                <a:solidFill>
                  <a:srgbClr val="C00000"/>
                </a:solidFill>
                <a:latin typeface="+mj-ea"/>
                <a:ea typeface="+mj-ea"/>
              </a:rPr>
              <a:t>유성펜</a:t>
            </a:r>
            <a:r>
              <a:rPr lang="en-US" altLang="ko-KR" dirty="0" smtClean="0">
                <a:solidFill>
                  <a:srgbClr val="C00000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  <a:latin typeface="+mj-ea"/>
                <a:ea typeface="+mj-ea"/>
              </a:rPr>
              <a:t>투명 테이프</a:t>
            </a:r>
            <a:endParaRPr lang="ko-KR" altLang="en-US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383" y="1340122"/>
            <a:ext cx="10116872" cy="1338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200" b="1" dirty="0" smtClean="0">
                <a:latin typeface="+mj-ea"/>
                <a:ea typeface="+mj-ea"/>
              </a:rPr>
              <a:t>편광의 원리를 알아 보고</a:t>
            </a:r>
            <a:r>
              <a:rPr lang="en-US" altLang="ko-KR" sz="2200" b="1" dirty="0" smtClean="0">
                <a:latin typeface="+mj-ea"/>
                <a:ea typeface="+mj-ea"/>
              </a:rPr>
              <a:t>, </a:t>
            </a:r>
            <a:r>
              <a:rPr lang="ko-KR" altLang="en-US" sz="2200" b="1" dirty="0" smtClean="0">
                <a:latin typeface="+mj-ea"/>
                <a:ea typeface="+mj-ea"/>
              </a:rPr>
              <a:t>편광 필름을 이용하여 </a:t>
            </a:r>
            <a:r>
              <a:rPr lang="en-US" altLang="ko-KR" sz="2200" b="1" dirty="0" smtClean="0">
                <a:latin typeface="+mj-ea"/>
                <a:ea typeface="+mj-ea"/>
              </a:rPr>
              <a:t>[</a:t>
            </a:r>
            <a:r>
              <a:rPr lang="ko-KR" altLang="en-US" sz="2200" b="1" dirty="0" err="1" smtClean="0">
                <a:latin typeface="+mj-ea"/>
                <a:ea typeface="+mj-ea"/>
              </a:rPr>
              <a:t>편광경</a:t>
            </a:r>
            <a:r>
              <a:rPr lang="en-US" altLang="ko-KR" sz="2200" b="1" dirty="0" smtClean="0">
                <a:latin typeface="+mj-ea"/>
                <a:ea typeface="+mj-ea"/>
              </a:rPr>
              <a:t>] </a:t>
            </a:r>
            <a:r>
              <a:rPr lang="ko-KR" altLang="en-US" sz="2200" b="1" dirty="0" smtClean="0">
                <a:latin typeface="+mj-ea"/>
                <a:ea typeface="+mj-ea"/>
              </a:rPr>
              <a:t>을 직접 만들어 빛이</a:t>
            </a:r>
            <a:r>
              <a:rPr lang="en-US" altLang="ko-KR" sz="2200" b="1" dirty="0">
                <a:latin typeface="+mj-ea"/>
                <a:ea typeface="+mj-ea"/>
              </a:rPr>
              <a:t> </a:t>
            </a:r>
            <a:endParaRPr lang="en-US" altLang="ko-KR" sz="2200" b="1" dirty="0" smtClean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ko-KR" altLang="en-US" sz="2200" b="1" dirty="0" smtClean="0">
                <a:latin typeface="+mj-ea"/>
                <a:ea typeface="+mj-ea"/>
              </a:rPr>
              <a:t>통과되는 모습을 관찰해 봅시다</a:t>
            </a:r>
            <a:r>
              <a:rPr lang="en-US" altLang="ko-KR" sz="2200" b="1" dirty="0" smtClean="0">
                <a:latin typeface="+mj-ea"/>
                <a:ea typeface="+mj-ea"/>
              </a:rPr>
              <a:t>.</a:t>
            </a:r>
            <a:endParaRPr lang="ko-KR" altLang="en-US" sz="2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790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688185"/>
            <a:ext cx="410394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4">
                    <a:lumMod val="75000"/>
                  </a:schemeClr>
                </a:solidFill>
              </a:rPr>
              <a:t>실험방법 </a:t>
            </a:r>
            <a:r>
              <a:rPr lang="en-US" altLang="ko-KR" sz="26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ko-KR" altLang="en-US" sz="2600" b="1" dirty="0" err="1" smtClean="0">
                <a:solidFill>
                  <a:srgbClr val="7030A0"/>
                </a:solidFill>
              </a:rPr>
              <a:t>편광경</a:t>
            </a:r>
            <a:r>
              <a:rPr lang="ko-KR" altLang="en-US" sz="2600" b="1" dirty="0" smtClean="0">
                <a:solidFill>
                  <a:srgbClr val="7030A0"/>
                </a:solidFill>
              </a:rPr>
              <a:t> 만들기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596" y="1526571"/>
            <a:ext cx="504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>
                <a:latin typeface="+mj-ea"/>
                <a:ea typeface="+mj-ea"/>
              </a:rPr>
              <a:t>편광 필름 고정용 스폰지 </a:t>
            </a:r>
            <a:r>
              <a:rPr lang="en-US" altLang="ko-KR" dirty="0" smtClean="0">
                <a:latin typeface="+mj-ea"/>
                <a:ea typeface="+mj-ea"/>
              </a:rPr>
              <a:t>2</a:t>
            </a:r>
            <a:r>
              <a:rPr lang="ko-KR" altLang="en-US" dirty="0" smtClean="0">
                <a:latin typeface="+mj-ea"/>
                <a:ea typeface="+mj-ea"/>
              </a:rPr>
              <a:t>개를 준비합니다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73" y="3156227"/>
            <a:ext cx="4471009" cy="201448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94" y="2335514"/>
            <a:ext cx="3837585" cy="42145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58596" y="2066940"/>
            <a:ext cx="5174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스펀지 안 쪽의 동그란 부분을 빼어 내 창을 만듭니다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  <a:endParaRPr lang="en-US" altLang="ko-KR" sz="1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빼어 낸 원형 스펀지는 버리지 말고 보관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!!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26342" y="754282"/>
            <a:ext cx="5453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2. </a:t>
            </a:r>
            <a:r>
              <a:rPr lang="ko-KR" altLang="en-US" dirty="0" smtClean="0">
                <a:latin typeface="+mj-ea"/>
                <a:ea typeface="+mj-ea"/>
              </a:rPr>
              <a:t>편광 필름 한 쪽 면에 붙은 </a:t>
            </a:r>
            <a:r>
              <a:rPr lang="ko-KR" altLang="en-US" dirty="0" err="1" smtClean="0">
                <a:latin typeface="+mj-ea"/>
                <a:ea typeface="+mj-ea"/>
              </a:rPr>
              <a:t>보호지를</a:t>
            </a:r>
            <a:r>
              <a:rPr lang="ko-KR" altLang="en-US" dirty="0" smtClean="0">
                <a:latin typeface="+mj-ea"/>
                <a:ea typeface="+mj-ea"/>
              </a:rPr>
              <a:t> 벗겨냅니다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5915608" y="466531"/>
            <a:ext cx="37323" cy="598092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126342" y="1329521"/>
            <a:ext cx="573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3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편광 필름을 적당한 크기 </a:t>
            </a:r>
            <a:r>
              <a:rPr lang="en-US" altLang="ko-KR" dirty="0" smtClean="0">
                <a:latin typeface="+mj-ea"/>
                <a:ea typeface="+mj-ea"/>
              </a:rPr>
              <a:t>(2.5 X 2.5cm)</a:t>
            </a:r>
            <a:r>
              <a:rPr lang="ko-KR" altLang="en-US" dirty="0" smtClean="0">
                <a:latin typeface="+mj-ea"/>
                <a:ea typeface="+mj-ea"/>
              </a:rPr>
              <a:t>로 자릅니다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126342" y="1774748"/>
            <a:ext cx="4886274" cy="792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남은</a:t>
            </a:r>
            <a:r>
              <a:rPr lang="en-US" altLang="ko-KR" sz="1600" b="1" dirty="0">
                <a:solidFill>
                  <a:srgbClr val="002060"/>
                </a:solidFill>
              </a:rPr>
              <a:t>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필름은 뒤에 다른 용도로 사용할 예정입니다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    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버리지 마세요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58596" y="1526571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4. </a:t>
            </a:r>
            <a:r>
              <a:rPr lang="ko-KR" altLang="en-US" dirty="0" smtClean="0">
                <a:latin typeface="+mj-ea"/>
                <a:ea typeface="+mj-ea"/>
              </a:rPr>
              <a:t>그림의 순서대로 붙이세요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79" y="1978089"/>
            <a:ext cx="11576932" cy="3872681"/>
          </a:xfrm>
          <a:prstGeom prst="rect">
            <a:avLst/>
          </a:prstGeom>
        </p:spPr>
      </p:pic>
      <p:sp>
        <p:nvSpPr>
          <p:cNvPr id="41" name="제목 1"/>
          <p:cNvSpPr txBox="1">
            <a:spLocks/>
          </p:cNvSpPr>
          <p:nvPr/>
        </p:nvSpPr>
        <p:spPr>
          <a:xfrm>
            <a:off x="831946" y="688185"/>
            <a:ext cx="410394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4">
                    <a:lumMod val="75000"/>
                  </a:schemeClr>
                </a:solidFill>
              </a:rPr>
              <a:t>실험방법 </a:t>
            </a:r>
            <a:r>
              <a:rPr lang="en-US" altLang="ko-KR" sz="26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ko-KR" altLang="en-US" sz="2600" b="1" dirty="0" err="1" smtClean="0">
                <a:solidFill>
                  <a:srgbClr val="7030A0"/>
                </a:solidFill>
              </a:rPr>
              <a:t>편광경</a:t>
            </a:r>
            <a:r>
              <a:rPr lang="ko-KR" altLang="en-US" sz="2600" b="1" dirty="0" smtClean="0">
                <a:solidFill>
                  <a:srgbClr val="7030A0"/>
                </a:solidFill>
              </a:rPr>
              <a:t> 만들기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58596" y="1446909"/>
            <a:ext cx="8324715" cy="1120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dirty="0" smtClean="0">
                <a:latin typeface="+mj-ea"/>
                <a:ea typeface="+mj-ea"/>
              </a:rPr>
              <a:t>편광 필름 위에 회전판 도안을 높고 펜으로 뚫린 구멍의 모양대로 그립니다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dirty="0" smtClean="0">
                <a:latin typeface="+mj-ea"/>
                <a:ea typeface="+mj-ea"/>
              </a:rPr>
              <a:t>그림처럼 가운데 작은 구멍은 제외하고 자릅니다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410394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4">
                    <a:lumMod val="75000"/>
                  </a:schemeClr>
                </a:solidFill>
              </a:rPr>
              <a:t>실험방법 </a:t>
            </a:r>
            <a:r>
              <a:rPr lang="en-US" altLang="ko-KR" sz="26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ko-KR" altLang="en-US" sz="2600" b="1" dirty="0" smtClean="0">
                <a:solidFill>
                  <a:srgbClr val="7030A0"/>
                </a:solidFill>
              </a:rPr>
              <a:t>회전판 만들기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7" y="2775915"/>
            <a:ext cx="11588025" cy="346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688185"/>
            <a:ext cx="410394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4">
                    <a:lumMod val="75000"/>
                  </a:schemeClr>
                </a:solidFill>
              </a:rPr>
              <a:t>실험방법 </a:t>
            </a:r>
            <a:r>
              <a:rPr lang="en-US" altLang="ko-KR" sz="26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ko-KR" altLang="en-US" sz="2600" b="1" dirty="0" smtClean="0">
                <a:solidFill>
                  <a:srgbClr val="7030A0"/>
                </a:solidFill>
              </a:rPr>
              <a:t>회전판 만들기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596" y="1526571"/>
            <a:ext cx="5171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3. </a:t>
            </a:r>
            <a:r>
              <a:rPr lang="ko-KR" altLang="en-US" dirty="0" smtClean="0">
                <a:latin typeface="+mj-ea"/>
                <a:ea typeface="+mj-ea"/>
              </a:rPr>
              <a:t>회전판 뒷면에 양면 테이프를 폭 좁게 자른 후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그림처럼 군데군데 붙입니다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126342" y="1526571"/>
            <a:ext cx="5602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4. </a:t>
            </a:r>
            <a:r>
              <a:rPr lang="ko-KR" altLang="en-US" dirty="0" smtClean="0">
                <a:latin typeface="+mj-ea"/>
                <a:ea typeface="+mj-ea"/>
              </a:rPr>
              <a:t>붙인 양면테이프의 </a:t>
            </a:r>
            <a:r>
              <a:rPr lang="ko-KR" altLang="en-US" dirty="0" err="1" smtClean="0">
                <a:latin typeface="+mj-ea"/>
                <a:ea typeface="+mj-ea"/>
              </a:rPr>
              <a:t>보호지를</a:t>
            </a:r>
            <a:r>
              <a:rPr lang="ko-KR" altLang="en-US" dirty="0" smtClean="0">
                <a:latin typeface="+mj-ea"/>
                <a:ea typeface="+mj-ea"/>
              </a:rPr>
              <a:t> 떼어 내고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잘라 놓은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편광 필름을 잘 붙입니다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94" y="2698260"/>
            <a:ext cx="5497614" cy="374919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974" y="3343631"/>
            <a:ext cx="5353797" cy="3019846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5915608" y="1526571"/>
            <a:ext cx="37323" cy="492088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9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5915608" y="466531"/>
            <a:ext cx="37323" cy="598092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"/>
          <p:cNvSpPr txBox="1">
            <a:spLocks/>
          </p:cNvSpPr>
          <p:nvPr/>
        </p:nvSpPr>
        <p:spPr>
          <a:xfrm>
            <a:off x="831945" y="688185"/>
            <a:ext cx="440252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4">
                    <a:lumMod val="75000"/>
                  </a:schemeClr>
                </a:solidFill>
              </a:rPr>
              <a:t>실험방법 </a:t>
            </a:r>
            <a:r>
              <a:rPr lang="en-US" altLang="ko-KR" sz="26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ko-KR" altLang="en-US" sz="2600" b="1" dirty="0" smtClean="0">
                <a:solidFill>
                  <a:srgbClr val="7030A0"/>
                </a:solidFill>
              </a:rPr>
              <a:t>어둠상자 만들기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596" y="1526571"/>
            <a:ext cx="38234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1. </a:t>
            </a:r>
            <a:r>
              <a:rPr lang="ko-KR" altLang="en-US" dirty="0" smtClean="0">
                <a:latin typeface="+mj-ea"/>
                <a:ea typeface="+mj-ea"/>
              </a:rPr>
              <a:t>어둠상자 도안을 잘 뜯어 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5762" y="1988236"/>
            <a:ext cx="3324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점선을 조심스럽게 떼어 내세요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  <a:endParaRPr lang="en-US" altLang="ko-KR" sz="1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도안에 이름을 씁니다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596" y="3143143"/>
            <a:ext cx="53719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2. </a:t>
            </a:r>
            <a:r>
              <a:rPr lang="ko-KR" altLang="en-US" dirty="0" smtClean="0">
                <a:latin typeface="+mj-ea"/>
                <a:ea typeface="+mj-ea"/>
              </a:rPr>
              <a:t>접는 선을 모두 한 번씩 </a:t>
            </a:r>
            <a:r>
              <a:rPr lang="ko-KR" altLang="en-US" dirty="0" err="1" smtClean="0">
                <a:latin typeface="+mj-ea"/>
                <a:ea typeface="+mj-ea"/>
              </a:rPr>
              <a:t>접었다펴서</a:t>
            </a:r>
            <a:r>
              <a:rPr lang="ko-KR" altLang="en-US" dirty="0" smtClean="0">
                <a:latin typeface="+mj-ea"/>
                <a:ea typeface="+mj-ea"/>
              </a:rPr>
              <a:t> 준비합니다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5762" y="3974884"/>
            <a:ext cx="37417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3. </a:t>
            </a:r>
            <a:r>
              <a:rPr lang="ko-KR" altLang="en-US" dirty="0" smtClean="0">
                <a:latin typeface="+mj-ea"/>
                <a:ea typeface="+mj-ea"/>
              </a:rPr>
              <a:t>양면 테이프를 도안에 붙입니다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2129" y="4585800"/>
            <a:ext cx="365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앞 면                                                 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1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지점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84986" y="4616767"/>
            <a:ext cx="1773827" cy="3860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712208" y="4559304"/>
            <a:ext cx="1486304" cy="404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양 면 테 이 </a:t>
            </a:r>
            <a:r>
              <a:rPr lang="ko-KR" altLang="en-US" sz="1600" dirty="0" err="1" smtClean="0">
                <a:latin typeface="HY바다L" panose="02030600000101010101" pitchFamily="18" charset="-127"/>
                <a:ea typeface="HY바다L" panose="02030600000101010101" pitchFamily="18" charset="-127"/>
              </a:rPr>
              <a:t>프</a:t>
            </a:r>
            <a:endParaRPr lang="ko-KR" altLang="en-US" sz="1600" dirty="0"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51544" y="612809"/>
            <a:ext cx="51411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4. </a:t>
            </a:r>
            <a:r>
              <a:rPr lang="ko-KR" altLang="en-US" dirty="0" smtClean="0">
                <a:latin typeface="+mj-ea"/>
                <a:ea typeface="+mj-ea"/>
              </a:rPr>
              <a:t>도안이 상자 모양이 되도록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양 끝을 붙입니다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51544" y="1120640"/>
            <a:ext cx="4910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앞 면에 붙인 양면 테이프 </a:t>
            </a:r>
            <a:r>
              <a:rPr lang="ko-KR" altLang="en-US" sz="1600" b="1" dirty="0" err="1" smtClean="0">
                <a:solidFill>
                  <a:srgbClr val="002060"/>
                </a:solidFill>
              </a:rPr>
              <a:t>보호지를</a:t>
            </a:r>
            <a:r>
              <a:rPr lang="en-US" altLang="ko-KR" sz="1600" b="1" dirty="0">
                <a:solidFill>
                  <a:srgbClr val="002060"/>
                </a:solidFill>
              </a:rPr>
              <a:t>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제거하고 선에 </a:t>
            </a:r>
            <a:endParaRPr lang="en-US" altLang="ko-KR" sz="1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    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맞추어 </a:t>
            </a:r>
            <a:r>
              <a:rPr lang="en-US" altLang="ko-KR" sz="1600" b="1" dirty="0">
                <a:solidFill>
                  <a:srgbClr val="002060"/>
                </a:solidFill>
              </a:rPr>
              <a:t>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붙입니다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94" y="2239676"/>
            <a:ext cx="5489887" cy="42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 txBox="1">
            <a:spLocks/>
          </p:cNvSpPr>
          <p:nvPr/>
        </p:nvSpPr>
        <p:spPr>
          <a:xfrm>
            <a:off x="831945" y="688185"/>
            <a:ext cx="440252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4">
                    <a:lumMod val="75000"/>
                  </a:schemeClr>
                </a:solidFill>
              </a:rPr>
              <a:t>실험방법 </a:t>
            </a:r>
            <a:r>
              <a:rPr lang="en-US" altLang="ko-KR" sz="26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ko-KR" altLang="en-US" sz="2600" b="1" dirty="0" smtClean="0">
                <a:solidFill>
                  <a:srgbClr val="7030A0"/>
                </a:solidFill>
              </a:rPr>
              <a:t>어둠상자 만들기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596" y="1526571"/>
            <a:ext cx="397256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</a:rPr>
              <a:t>5. </a:t>
            </a:r>
            <a:r>
              <a:rPr lang="ko-KR" altLang="en-US" dirty="0">
                <a:latin typeface="+mj-ea"/>
              </a:rPr>
              <a:t>그림처럼 시접을 </a:t>
            </a:r>
            <a:r>
              <a:rPr lang="ko-KR" altLang="en-US" dirty="0" smtClean="0">
                <a:latin typeface="+mj-ea"/>
              </a:rPr>
              <a:t>안으로 접습니다</a:t>
            </a:r>
            <a:r>
              <a:rPr lang="en-US" altLang="ko-KR" dirty="0">
                <a:latin typeface="+mj-ea"/>
              </a:rPr>
              <a:t>.</a:t>
            </a:r>
            <a:endParaRPr lang="ko-KR" altLang="en-US" dirty="0"/>
          </a:p>
        </p:txBody>
      </p:sp>
      <p:cxnSp>
        <p:nvCxnSpPr>
          <p:cNvPr id="29" name="직선 연결선 28"/>
          <p:cNvCxnSpPr/>
          <p:nvPr/>
        </p:nvCxnSpPr>
        <p:spPr>
          <a:xfrm>
            <a:off x="5915608" y="1526571"/>
            <a:ext cx="37323" cy="492088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51544" y="1526571"/>
            <a:ext cx="3198311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</a:rPr>
              <a:t>6. </a:t>
            </a:r>
            <a:r>
              <a:rPr lang="ko-KR" altLang="en-US" dirty="0">
                <a:latin typeface="+mj-ea"/>
              </a:rPr>
              <a:t>뚜껑을 그림처럼 닫습니다</a:t>
            </a:r>
            <a:r>
              <a:rPr lang="en-US" altLang="ko-KR" dirty="0">
                <a:latin typeface="+mj-ea"/>
              </a:rPr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5" y="2249879"/>
            <a:ext cx="4167888" cy="419757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283" y="2249879"/>
            <a:ext cx="5164008" cy="419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 txBox="1">
            <a:spLocks/>
          </p:cNvSpPr>
          <p:nvPr/>
        </p:nvSpPr>
        <p:spPr>
          <a:xfrm>
            <a:off x="831945" y="688185"/>
            <a:ext cx="440252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4">
                    <a:lumMod val="75000"/>
                  </a:schemeClr>
                </a:solidFill>
              </a:rPr>
              <a:t>실험방법 </a:t>
            </a:r>
            <a:r>
              <a:rPr lang="en-US" altLang="ko-KR" sz="26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ko-KR" altLang="en-US" sz="2600" b="1" dirty="0" smtClean="0">
                <a:solidFill>
                  <a:srgbClr val="7030A0"/>
                </a:solidFill>
              </a:rPr>
              <a:t>회전판 달기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596" y="1526571"/>
            <a:ext cx="48109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</a:rPr>
              <a:t>7.</a:t>
            </a:r>
            <a:r>
              <a:rPr lang="ko-KR" altLang="en-US" dirty="0"/>
              <a:t> 회전판을 흰색 고정단추로 달아 </a:t>
            </a:r>
            <a:r>
              <a:rPr lang="ko-KR" altLang="en-US" dirty="0" smtClean="0"/>
              <a:t>고정합니다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6" y="2770281"/>
            <a:ext cx="3744121" cy="382744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011" y="2151443"/>
            <a:ext cx="3209729" cy="40437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596" y="1939284"/>
            <a:ext cx="7417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</a:rPr>
              <a:t>◎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고정단추 </a:t>
            </a:r>
            <a:r>
              <a:rPr lang="ko-KR" altLang="en-US" sz="1600" b="1" dirty="0">
                <a:solidFill>
                  <a:srgbClr val="002060"/>
                </a:solidFill>
              </a:rPr>
              <a:t>중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볼록 단추를 </a:t>
            </a:r>
            <a:r>
              <a:rPr lang="ko-KR" altLang="en-US" sz="1600" b="1" dirty="0">
                <a:solidFill>
                  <a:srgbClr val="002060"/>
                </a:solidFill>
              </a:rPr>
              <a:t>먼저 회전판에 끼우고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,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어둠 상자의 </a:t>
            </a:r>
            <a:r>
              <a:rPr lang="ko-KR" altLang="en-US" sz="1600" b="1" dirty="0">
                <a:solidFill>
                  <a:srgbClr val="002060"/>
                </a:solidFill>
              </a:rPr>
              <a:t>뚜껑에 끼웁니다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     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다음에 오목 단추를 어둠 상자 </a:t>
            </a:r>
            <a:r>
              <a:rPr lang="ko-KR" altLang="en-US" sz="1600" b="1" dirty="0">
                <a:solidFill>
                  <a:srgbClr val="002060"/>
                </a:solidFill>
              </a:rPr>
              <a:t>안쪽에서 </a:t>
            </a:r>
            <a:r>
              <a:rPr lang="ko-KR" altLang="en-US" sz="1600" b="1" dirty="0" smtClean="0">
                <a:solidFill>
                  <a:srgbClr val="002060"/>
                </a:solidFill>
              </a:rPr>
              <a:t>고정합니다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.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6255" y="5404360"/>
            <a:ext cx="4434227" cy="790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C00000"/>
                </a:solidFill>
              </a:rPr>
              <a:t>◎ 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고정단추는 </a:t>
            </a:r>
            <a:r>
              <a:rPr lang="ko-KR" altLang="en-US" sz="1600" b="1" dirty="0">
                <a:solidFill>
                  <a:srgbClr val="C00000"/>
                </a:solidFill>
              </a:rPr>
              <a:t>한 번 결합하면 빠지지 않습니다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</a:rPr>
              <a:t> 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       (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도안의 </a:t>
            </a:r>
            <a:r>
              <a:rPr lang="ko-KR" altLang="en-US" sz="1600" b="1" dirty="0">
                <a:solidFill>
                  <a:srgbClr val="C00000"/>
                </a:solidFill>
              </a:rPr>
              <a:t>위치를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잘 확인 후  결합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)</a:t>
            </a:r>
            <a:endParaRPr lang="ko-KR" alt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8137</TotalTime>
  <Words>885</Words>
  <Application>Microsoft Office PowerPoint</Application>
  <PresentationFormat>와이드스크린</PresentationFormat>
  <Paragraphs>107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19</vt:i4>
      </vt:variant>
    </vt:vector>
  </HeadingPairs>
  <TitlesOfParts>
    <vt:vector size="34" baseType="lpstr">
      <vt:lpstr>HY바다L</vt:lpstr>
      <vt:lpstr>Tmon몬소리 Black</vt:lpstr>
      <vt:lpstr>맑은 고딕</vt:lpstr>
      <vt:lpstr>배달의민족 한나체 Pro</vt:lpstr>
      <vt:lpstr>배스킨라빈스 B</vt:lpstr>
      <vt:lpstr>Arial</vt:lpstr>
      <vt:lpstr>Calibri</vt:lpstr>
      <vt:lpstr>Calibri Light</vt:lpstr>
      <vt:lpstr>Corbel</vt:lpstr>
      <vt:lpstr>Segoe UI Black</vt:lpstr>
      <vt:lpstr>Wingdings 2</vt:lpstr>
      <vt:lpstr>HDOfficeLightV0</vt:lpstr>
      <vt:lpstr>1_HDOfficeLightV0</vt:lpstr>
      <vt:lpstr>2_HDOfficeLightV0</vt:lpstr>
      <vt:lpstr>기본</vt:lpstr>
      <vt:lpstr>편광경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MK</cp:lastModifiedBy>
  <cp:revision>201</cp:revision>
  <dcterms:created xsi:type="dcterms:W3CDTF">2020-01-07T08:23:28Z</dcterms:created>
  <dcterms:modified xsi:type="dcterms:W3CDTF">2020-01-31T06:28:43Z</dcterms:modified>
</cp:coreProperties>
</file>