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1" r:id="rId1"/>
    <p:sldMasterId id="2147484294" r:id="rId2"/>
    <p:sldMasterId id="2147484474" r:id="rId3"/>
    <p:sldMasterId id="2147484552" r:id="rId4"/>
  </p:sldMasterIdLst>
  <p:sldIdLst>
    <p:sldId id="359" r:id="rId5"/>
    <p:sldId id="357" r:id="rId6"/>
    <p:sldId id="360" r:id="rId7"/>
    <p:sldId id="343" r:id="rId8"/>
    <p:sldId id="361" r:id="rId9"/>
    <p:sldId id="363" r:id="rId10"/>
    <p:sldId id="364" r:id="rId11"/>
    <p:sldId id="365" r:id="rId12"/>
    <p:sldId id="366" r:id="rId13"/>
    <p:sldId id="362" r:id="rId14"/>
    <p:sldId id="367" r:id="rId15"/>
    <p:sldId id="368" r:id="rId16"/>
    <p:sldId id="369" r:id="rId17"/>
    <p:sldId id="345" r:id="rId18"/>
    <p:sldId id="283" r:id="rId19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7C47"/>
    <a:srgbClr val="1B9555"/>
    <a:srgbClr val="F7D1C9"/>
    <a:srgbClr val="E7FFFF"/>
    <a:srgbClr val="F9DDD7"/>
    <a:srgbClr val="F5FBD9"/>
    <a:srgbClr val="FEF9F8"/>
    <a:srgbClr val="F7EEFC"/>
    <a:srgbClr val="EAD4F8"/>
    <a:srgbClr val="FFF6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6D9F66E-5EB9-4882-86FB-DCBF35E3C3E4}" styleName="보통 스타일 4 - 강조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보통 스타일 4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38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47360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4583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362670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3600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850321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18205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76010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9628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76509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44095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46919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22919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48308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531812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26967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573314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64246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2463058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21072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257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93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0475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546570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54394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19839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91589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6509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60267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14685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37202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05726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4912822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3023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689886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859260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38520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214275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185371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9846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26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707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4387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3333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5584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3397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240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5" r:id="rId1"/>
    <p:sldLayoutId id="2147484296" r:id="rId2"/>
    <p:sldLayoutId id="2147484297" r:id="rId3"/>
    <p:sldLayoutId id="2147484298" r:id="rId4"/>
    <p:sldLayoutId id="2147484299" r:id="rId5"/>
    <p:sldLayoutId id="2147484300" r:id="rId6"/>
    <p:sldLayoutId id="2147484301" r:id="rId7"/>
    <p:sldLayoutId id="2147484302" r:id="rId8"/>
    <p:sldLayoutId id="2147484303" r:id="rId9"/>
    <p:sldLayoutId id="2147484304" r:id="rId10"/>
    <p:sldLayoutId id="214748430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22275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5" r:id="rId1"/>
    <p:sldLayoutId id="2147484476" r:id="rId2"/>
    <p:sldLayoutId id="2147484477" r:id="rId3"/>
    <p:sldLayoutId id="2147484478" r:id="rId4"/>
    <p:sldLayoutId id="2147484479" r:id="rId5"/>
    <p:sldLayoutId id="2147484480" r:id="rId6"/>
    <p:sldLayoutId id="2147484481" r:id="rId7"/>
    <p:sldLayoutId id="2147484482" r:id="rId8"/>
    <p:sldLayoutId id="2147484483" r:id="rId9"/>
    <p:sldLayoutId id="2147484484" r:id="rId10"/>
    <p:sldLayoutId id="2147484485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766B40BF-20EC-4E2E-8B38-E086206B1DA6}" type="datetimeFigureOut">
              <a:rPr lang="ko-KR" altLang="en-US" smtClean="0"/>
              <a:t>2020-02-21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82A68767-45F9-47F0-B004-3F0CC4E6AD7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808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53" r:id="rId1"/>
    <p:sldLayoutId id="2147484554" r:id="rId2"/>
    <p:sldLayoutId id="2147484555" r:id="rId3"/>
    <p:sldLayoutId id="2147484556" r:id="rId4"/>
    <p:sldLayoutId id="2147484557" r:id="rId5"/>
    <p:sldLayoutId id="2147484558" r:id="rId6"/>
    <p:sldLayoutId id="2147484559" r:id="rId7"/>
    <p:sldLayoutId id="2147484560" r:id="rId8"/>
    <p:sldLayoutId id="2147484561" r:id="rId9"/>
    <p:sldLayoutId id="2147484562" r:id="rId10"/>
    <p:sldLayoutId id="2147484563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1" hangingPunct="1">
        <a:lnSpc>
          <a:spcPct val="90000"/>
        </a:lnSpc>
        <a:spcBef>
          <a:spcPts val="1400"/>
        </a:spcBef>
        <a:buClr>
          <a:schemeClr val="tx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1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40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4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4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4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4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가로로 말린 두루마리 모양 3"/>
          <p:cNvSpPr/>
          <p:nvPr/>
        </p:nvSpPr>
        <p:spPr>
          <a:xfrm>
            <a:off x="1268964" y="699795"/>
            <a:ext cx="9498563" cy="491723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제목 3"/>
          <p:cNvSpPr txBox="1">
            <a:spLocks/>
          </p:cNvSpPr>
          <p:nvPr/>
        </p:nvSpPr>
        <p:spPr>
          <a:xfrm>
            <a:off x="3027419" y="2134694"/>
            <a:ext cx="6526155" cy="1599566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lang="ko-KR" altLang="en-US" sz="12400" dirty="0" err="1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777별나라달님" panose="02020603020101020101" pitchFamily="18" charset="-127"/>
                <a:ea typeface="777별나라달님" panose="02020603020101020101" pitchFamily="18" charset="-127"/>
              </a:rPr>
              <a:t>투웨이미러</a:t>
            </a:r>
            <a:endParaRPr lang="ko-KR" altLang="en-US" sz="4000" dirty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777별나라달님" panose="02020603020101020101" pitchFamily="18" charset="-127"/>
              <a:ea typeface="777별나라달님" panose="02020603020101020101" pitchFamily="18" charset="-127"/>
            </a:endParaRPr>
          </a:p>
        </p:txBody>
      </p:sp>
      <p:sp>
        <p:nvSpPr>
          <p:cNvPr id="7" name="제목 3"/>
          <p:cNvSpPr txBox="1">
            <a:spLocks/>
          </p:cNvSpPr>
          <p:nvPr/>
        </p:nvSpPr>
        <p:spPr>
          <a:xfrm>
            <a:off x="3739502" y="4092481"/>
            <a:ext cx="4816238" cy="58316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1" hangingPunct="1">
              <a:lnSpc>
                <a:spcPct val="85000"/>
              </a:lnSpc>
              <a:spcBef>
                <a:spcPct val="0"/>
              </a:spcBef>
              <a:buNone/>
              <a:defRPr sz="7200" b="1" kern="1200" cap="all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dist"/>
            <a:r>
              <a:rPr lang="en-US" altLang="ko-KR" sz="6600" dirty="0" smtClean="0">
                <a:solidFill>
                  <a:srgbClr val="C00000"/>
                </a:solidFill>
                <a:latin typeface="+mj-ea"/>
              </a:rPr>
              <a:t>[</a:t>
            </a:r>
            <a:r>
              <a:rPr lang="ko-KR" altLang="en-US" sz="6600" dirty="0" smtClean="0">
                <a:solidFill>
                  <a:srgbClr val="C00000"/>
                </a:solidFill>
                <a:latin typeface="+mj-ea"/>
              </a:rPr>
              <a:t>무한반사</a:t>
            </a:r>
            <a:r>
              <a:rPr lang="en-US" altLang="ko-KR" sz="6600" dirty="0" smtClean="0">
                <a:solidFill>
                  <a:srgbClr val="C00000"/>
                </a:solidFill>
                <a:latin typeface="+mj-ea"/>
              </a:rPr>
              <a:t>]</a:t>
            </a:r>
            <a:endParaRPr lang="ko-KR" altLang="en-US" sz="6600" dirty="0">
              <a:solidFill>
                <a:srgbClr val="C00000"/>
              </a:solidFill>
              <a:latin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07225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제목 1"/>
          <p:cNvSpPr txBox="1">
            <a:spLocks/>
          </p:cNvSpPr>
          <p:nvPr/>
        </p:nvSpPr>
        <p:spPr>
          <a:xfrm>
            <a:off x="558596" y="613179"/>
            <a:ext cx="5515632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rgbClr val="C00000"/>
                </a:solidFill>
              </a:rPr>
              <a:t>실험 방법 </a:t>
            </a:r>
            <a:r>
              <a:rPr lang="en-US" altLang="ko-KR" sz="2600" b="1" dirty="0" smtClean="0">
                <a:solidFill>
                  <a:srgbClr val="C00000"/>
                </a:solidFill>
              </a:rPr>
              <a:t>:  </a:t>
            </a:r>
            <a:r>
              <a:rPr lang="ko-KR" altLang="en-US" sz="2600" b="1" dirty="0" smtClean="0">
                <a:solidFill>
                  <a:srgbClr val="C00000"/>
                </a:solidFill>
              </a:rPr>
              <a:t>거울과 회로 장착하기</a:t>
            </a:r>
            <a:endParaRPr lang="ko-KR" altLang="en-US" sz="2600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0000" y="1307974"/>
            <a:ext cx="54821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</a:rPr>
              <a:t>11. </a:t>
            </a:r>
            <a:r>
              <a:rPr lang="ko-KR" altLang="en-US" dirty="0" smtClean="0">
                <a:latin typeface="+mj-ea"/>
              </a:rPr>
              <a:t>뒤 판 종이의 </a:t>
            </a:r>
            <a:r>
              <a:rPr lang="ko-KR" altLang="en-US" dirty="0">
                <a:latin typeface="+mj-ea"/>
              </a:rPr>
              <a:t>전지 위치에 양면테이프를 </a:t>
            </a:r>
            <a:r>
              <a:rPr lang="ko-KR" altLang="en-US" dirty="0" smtClean="0">
                <a:latin typeface="+mj-ea"/>
              </a:rPr>
              <a:t>붙이고</a:t>
            </a:r>
            <a:r>
              <a:rPr lang="en-US" altLang="ko-KR" dirty="0" smtClean="0">
                <a:latin typeface="+mj-ea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</a:rPr>
              <a:t> </a:t>
            </a:r>
            <a:r>
              <a:rPr lang="en-US" altLang="ko-KR" dirty="0" smtClean="0">
                <a:latin typeface="+mj-ea"/>
              </a:rPr>
              <a:t>   </a:t>
            </a:r>
            <a:r>
              <a:rPr lang="ko-KR" altLang="en-US" dirty="0" err="1" smtClean="0">
                <a:latin typeface="+mj-ea"/>
              </a:rPr>
              <a:t>보호지를</a:t>
            </a:r>
            <a:r>
              <a:rPr lang="ko-KR" altLang="en-US" dirty="0" smtClean="0">
                <a:latin typeface="+mj-ea"/>
              </a:rPr>
              <a:t> </a:t>
            </a:r>
            <a:r>
              <a:rPr lang="ko-KR" altLang="en-US" dirty="0">
                <a:latin typeface="+mj-ea"/>
              </a:rPr>
              <a:t>떼어낸 후 </a:t>
            </a:r>
            <a:r>
              <a:rPr lang="en-US" altLang="ko-KR" dirty="0">
                <a:latin typeface="+mj-ea"/>
              </a:rPr>
              <a:t>9V </a:t>
            </a:r>
            <a:r>
              <a:rPr lang="ko-KR" altLang="en-US" dirty="0">
                <a:latin typeface="+mj-ea"/>
              </a:rPr>
              <a:t>전지를 붙입니다</a:t>
            </a:r>
            <a:r>
              <a:rPr lang="en-US" altLang="ko-KR" dirty="0" smtClean="0">
                <a:latin typeface="+mj-ea"/>
              </a:rPr>
              <a:t>.</a:t>
            </a:r>
            <a:endParaRPr lang="en-US" altLang="ko-KR" dirty="0">
              <a:latin typeface="+mj-ea"/>
            </a:endParaRPr>
          </a:p>
        </p:txBody>
      </p:sp>
      <p:pic>
        <p:nvPicPr>
          <p:cNvPr id="59" name="그림 5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3925" y="2490072"/>
            <a:ext cx="3392235" cy="4027782"/>
          </a:xfrm>
          <a:prstGeom prst="rect">
            <a:avLst/>
          </a:prstGeom>
        </p:spPr>
      </p:pic>
      <p:sp>
        <p:nvSpPr>
          <p:cNvPr id="60" name="TextBox 59"/>
          <p:cNvSpPr txBox="1"/>
          <p:nvPr/>
        </p:nvSpPr>
        <p:spPr>
          <a:xfrm>
            <a:off x="4791075" y="5310274"/>
            <a:ext cx="69437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</a:rPr>
              <a:t>12. </a:t>
            </a:r>
            <a:r>
              <a:rPr lang="ko-KR" altLang="en-US" dirty="0">
                <a:latin typeface="+mj-ea"/>
              </a:rPr>
              <a:t>전선을 정리하여 투명테이프를 그림처럼 </a:t>
            </a:r>
            <a:r>
              <a:rPr lang="ko-KR" altLang="en-US" dirty="0" smtClean="0">
                <a:latin typeface="+mj-ea"/>
              </a:rPr>
              <a:t>붙여 잘 </a:t>
            </a:r>
            <a:r>
              <a:rPr lang="ko-KR" altLang="en-US" dirty="0">
                <a:latin typeface="+mj-ea"/>
              </a:rPr>
              <a:t>고정합니다</a:t>
            </a:r>
            <a:r>
              <a:rPr lang="en-US" altLang="ko-KR" dirty="0">
                <a:latin typeface="+mj-ea"/>
              </a:rPr>
              <a:t>.</a:t>
            </a:r>
            <a:endParaRPr lang="en-US" altLang="ko-KR" dirty="0">
              <a:latin typeface="+mj-ea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4791074" y="5819775"/>
            <a:ext cx="69437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</a:rPr>
              <a:t>13. </a:t>
            </a:r>
            <a:r>
              <a:rPr lang="ko-KR" altLang="en-US" dirty="0">
                <a:latin typeface="+mj-ea"/>
              </a:rPr>
              <a:t>뒷면에 이름을 쓰고 완성합니다</a:t>
            </a:r>
            <a:r>
              <a:rPr lang="en-US" altLang="ko-KR" dirty="0">
                <a:latin typeface="+mj-ea"/>
              </a:rPr>
              <a:t>.</a:t>
            </a:r>
            <a:endParaRPr lang="en-US" altLang="ko-KR" dirty="0">
              <a:latin typeface="+mj-ea"/>
            </a:endParaRPr>
          </a:p>
        </p:txBody>
      </p:sp>
      <p:pic>
        <p:nvPicPr>
          <p:cNvPr id="62" name="그림 6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9927" y="613179"/>
            <a:ext cx="4997198" cy="4361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634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제목 1"/>
          <p:cNvSpPr txBox="1">
            <a:spLocks/>
          </p:cNvSpPr>
          <p:nvPr/>
        </p:nvSpPr>
        <p:spPr>
          <a:xfrm>
            <a:off x="558596" y="613179"/>
            <a:ext cx="5515632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rgbClr val="C00000"/>
                </a:solidFill>
              </a:rPr>
              <a:t>실험 방법 </a:t>
            </a:r>
            <a:r>
              <a:rPr lang="en-US" altLang="ko-KR" sz="2600" b="1" dirty="0" smtClean="0">
                <a:solidFill>
                  <a:srgbClr val="C00000"/>
                </a:solidFill>
              </a:rPr>
              <a:t>:  </a:t>
            </a:r>
            <a:r>
              <a:rPr lang="ko-KR" altLang="en-US" sz="2600" b="1" dirty="0" smtClean="0">
                <a:solidFill>
                  <a:srgbClr val="C00000"/>
                </a:solidFill>
              </a:rPr>
              <a:t>거울과 회로 장착하기</a:t>
            </a:r>
            <a:endParaRPr lang="ko-KR" altLang="en-US" sz="2600" b="1" dirty="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0000" y="1307974"/>
            <a:ext cx="108447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>
                <a:latin typeface="+mj-ea"/>
                <a:ea typeface="+mj-ea"/>
              </a:rPr>
              <a:t>14</a:t>
            </a:r>
            <a:r>
              <a:rPr lang="en-US" altLang="ko-KR" dirty="0">
                <a:latin typeface="+mj-ea"/>
                <a:ea typeface="+mj-ea"/>
              </a:rPr>
              <a:t>. </a:t>
            </a:r>
            <a:r>
              <a:rPr lang="ko-KR" altLang="en-US" dirty="0">
                <a:latin typeface="+mj-ea"/>
                <a:ea typeface="+mj-ea"/>
              </a:rPr>
              <a:t>고래모양의 액자 받침 </a:t>
            </a:r>
            <a:r>
              <a:rPr lang="en-US" altLang="ko-KR" dirty="0">
                <a:latin typeface="+mj-ea"/>
                <a:ea typeface="+mj-ea"/>
              </a:rPr>
              <a:t>2</a:t>
            </a:r>
            <a:r>
              <a:rPr lang="ko-KR" altLang="en-US" dirty="0">
                <a:latin typeface="+mj-ea"/>
                <a:ea typeface="+mj-ea"/>
              </a:rPr>
              <a:t>개를 방향에 맞게 꽂아 액자를 세웁니다</a:t>
            </a:r>
            <a:r>
              <a:rPr lang="en-US" altLang="ko-KR" dirty="0" smtClean="0">
                <a:latin typeface="+mj-ea"/>
                <a:ea typeface="+mj-ea"/>
              </a:rPr>
              <a:t>.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490001" y="4871390"/>
            <a:ext cx="11166852" cy="158656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제목 1"/>
          <p:cNvSpPr txBox="1">
            <a:spLocks/>
          </p:cNvSpPr>
          <p:nvPr/>
        </p:nvSpPr>
        <p:spPr>
          <a:xfrm>
            <a:off x="693383" y="2331736"/>
            <a:ext cx="2478442" cy="496571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000" b="1" dirty="0" err="1" smtClean="0">
                <a:solidFill>
                  <a:srgbClr val="167C47"/>
                </a:solidFill>
              </a:rPr>
              <a:t>실험시</a:t>
            </a:r>
            <a:r>
              <a:rPr lang="ko-KR" altLang="en-US" sz="2000" b="1" dirty="0" smtClean="0">
                <a:solidFill>
                  <a:srgbClr val="167C47"/>
                </a:solidFill>
              </a:rPr>
              <a:t> 주의사항</a:t>
            </a:r>
            <a:endParaRPr lang="ko-KR" altLang="en-US" sz="2000" b="1" dirty="0">
              <a:solidFill>
                <a:srgbClr val="167C47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90000" y="1726494"/>
            <a:ext cx="10844750" cy="454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>
                <a:latin typeface="+mj-ea"/>
                <a:ea typeface="+mj-ea"/>
              </a:rPr>
              <a:t>15</a:t>
            </a:r>
            <a:r>
              <a:rPr lang="en-US" altLang="ko-KR" dirty="0">
                <a:latin typeface="+mj-ea"/>
                <a:ea typeface="+mj-ea"/>
              </a:rPr>
              <a:t>. </a:t>
            </a:r>
            <a:r>
              <a:rPr lang="ko-KR" altLang="en-US" dirty="0">
                <a:latin typeface="+mj-ea"/>
                <a:ea typeface="+mj-ea"/>
              </a:rPr>
              <a:t>스위치를 ‘</a:t>
            </a:r>
            <a:r>
              <a:rPr lang="en-US" altLang="ko-KR" dirty="0">
                <a:latin typeface="+mj-ea"/>
                <a:ea typeface="+mj-ea"/>
              </a:rPr>
              <a:t>ON’ </a:t>
            </a:r>
            <a:r>
              <a:rPr lang="ko-KR" altLang="en-US" dirty="0">
                <a:latin typeface="+mj-ea"/>
                <a:ea typeface="+mj-ea"/>
              </a:rPr>
              <a:t>하여 켰을 때와 껐을 때의 차이를 관찰하세요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en-US" altLang="ko-KR" dirty="0" smtClean="0">
              <a:latin typeface="+mj-ea"/>
              <a:ea typeface="+mj-ea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93383" y="5073004"/>
            <a:ext cx="106413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+mj-ea"/>
                <a:ea typeface="+mj-ea"/>
              </a:rPr>
              <a:t>1. </a:t>
            </a:r>
            <a:r>
              <a:rPr lang="ko-KR" altLang="en-US" dirty="0">
                <a:latin typeface="+mj-ea"/>
                <a:ea typeface="+mj-ea"/>
              </a:rPr>
              <a:t>스위치를 켜고 보이는 상을 관찰하여 봅시다</a:t>
            </a:r>
            <a:r>
              <a:rPr lang="en-US" altLang="ko-KR" dirty="0">
                <a:latin typeface="+mj-ea"/>
                <a:ea typeface="+mj-ea"/>
              </a:rPr>
              <a:t>. </a:t>
            </a:r>
            <a:r>
              <a:rPr lang="ko-KR" altLang="en-US" dirty="0">
                <a:latin typeface="+mj-ea"/>
                <a:ea typeface="+mj-ea"/>
              </a:rPr>
              <a:t>거울 속에 비친 상은 몇 개로 보이나요</a:t>
            </a:r>
            <a:r>
              <a:rPr lang="en-US" altLang="ko-KR" dirty="0">
                <a:latin typeface="+mj-ea"/>
                <a:ea typeface="+mj-ea"/>
              </a:rPr>
              <a:t>?</a:t>
            </a:r>
            <a:endParaRPr lang="en-US" altLang="ko-KR" dirty="0" smtClean="0">
              <a:latin typeface="+mj-ea"/>
              <a:ea typeface="+mj-ea"/>
            </a:endParaRPr>
          </a:p>
        </p:txBody>
      </p:sp>
      <p:sp>
        <p:nvSpPr>
          <p:cNvPr id="20" name="제목 1"/>
          <p:cNvSpPr txBox="1">
            <a:spLocks/>
          </p:cNvSpPr>
          <p:nvPr/>
        </p:nvSpPr>
        <p:spPr>
          <a:xfrm>
            <a:off x="693383" y="4382706"/>
            <a:ext cx="1335442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000" b="1" dirty="0" smtClean="0">
                <a:solidFill>
                  <a:srgbClr val="167C47"/>
                </a:solidFill>
              </a:rPr>
              <a:t>확인 학습</a:t>
            </a:r>
            <a:endParaRPr lang="ko-KR" altLang="en-US" sz="2000" b="1" dirty="0">
              <a:solidFill>
                <a:srgbClr val="167C47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693383" y="5763912"/>
            <a:ext cx="109634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+mj-ea"/>
                <a:ea typeface="+mj-ea"/>
              </a:rPr>
              <a:t>2. </a:t>
            </a:r>
            <a:r>
              <a:rPr lang="ko-KR" altLang="en-US" dirty="0">
                <a:latin typeface="+mj-ea"/>
                <a:ea typeface="+mj-ea"/>
              </a:rPr>
              <a:t>스위치를 끄면 거울 속에 비친 상은 어떻게 보이나요</a:t>
            </a:r>
            <a:r>
              <a:rPr lang="en-US" altLang="ko-KR" dirty="0">
                <a:latin typeface="+mj-ea"/>
                <a:ea typeface="+mj-ea"/>
              </a:rPr>
              <a:t>? </a:t>
            </a:r>
            <a:r>
              <a:rPr lang="ko-KR" altLang="en-US" dirty="0">
                <a:latin typeface="+mj-ea"/>
                <a:ea typeface="+mj-ea"/>
              </a:rPr>
              <a:t>스위치를 켰을 때와 다른 이유를 생각해 봅시다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en-US" altLang="ko-KR" dirty="0" smtClean="0">
              <a:latin typeface="+mj-ea"/>
              <a:ea typeface="+mj-ea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490001" y="2855654"/>
            <a:ext cx="11178124" cy="1324828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/>
          <p:cNvSpPr txBox="1"/>
          <p:nvPr/>
        </p:nvSpPr>
        <p:spPr>
          <a:xfrm>
            <a:off x="693383" y="2943702"/>
            <a:ext cx="843156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ko-KR" altLang="en-US" dirty="0">
                <a:latin typeface="+mj-ea"/>
                <a:ea typeface="+mj-ea"/>
              </a:rPr>
              <a:t>회로를 순서에 따라 잘 연결하고</a:t>
            </a:r>
            <a:r>
              <a:rPr lang="en-US" altLang="ko-KR" dirty="0">
                <a:latin typeface="+mj-ea"/>
                <a:ea typeface="+mj-ea"/>
              </a:rPr>
              <a:t>, </a:t>
            </a:r>
            <a:r>
              <a:rPr lang="ko-KR" altLang="en-US" dirty="0">
                <a:latin typeface="+mj-ea"/>
                <a:ea typeface="+mj-ea"/>
              </a:rPr>
              <a:t>긴 </a:t>
            </a:r>
            <a:r>
              <a:rPr lang="en-US" altLang="ko-KR" dirty="0">
                <a:latin typeface="+mj-ea"/>
                <a:ea typeface="+mj-ea"/>
              </a:rPr>
              <a:t>LED </a:t>
            </a:r>
            <a:r>
              <a:rPr lang="ko-KR" altLang="en-US" dirty="0">
                <a:latin typeface="+mj-ea"/>
                <a:ea typeface="+mj-ea"/>
              </a:rPr>
              <a:t>바를 자르지 </a:t>
            </a:r>
            <a:r>
              <a:rPr lang="ko-KR" altLang="en-US" dirty="0" smtClean="0">
                <a:latin typeface="+mj-ea"/>
                <a:ea typeface="+mj-ea"/>
              </a:rPr>
              <a:t>않고</a:t>
            </a:r>
            <a:r>
              <a:rPr lang="en-US" altLang="ko-KR" dirty="0" smtClean="0">
                <a:latin typeface="+mj-ea"/>
                <a:ea typeface="+mj-ea"/>
              </a:rPr>
              <a:t>, </a:t>
            </a:r>
            <a:r>
              <a:rPr lang="ko-KR" altLang="en-US" dirty="0" smtClean="0">
                <a:latin typeface="+mj-ea"/>
                <a:ea typeface="+mj-ea"/>
              </a:rPr>
              <a:t>모두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 </a:t>
            </a:r>
            <a:r>
              <a:rPr lang="en-US" altLang="ko-KR" dirty="0" smtClean="0">
                <a:latin typeface="+mj-ea"/>
                <a:ea typeface="+mj-ea"/>
              </a:rPr>
              <a:t>   </a:t>
            </a:r>
            <a:r>
              <a:rPr lang="ko-KR" altLang="en-US" dirty="0" smtClean="0">
                <a:latin typeface="+mj-ea"/>
                <a:ea typeface="+mj-ea"/>
              </a:rPr>
              <a:t>사용하여 예쁜 </a:t>
            </a:r>
            <a:r>
              <a:rPr lang="ko-KR" altLang="en-US" dirty="0">
                <a:latin typeface="+mj-ea"/>
                <a:ea typeface="+mj-ea"/>
              </a:rPr>
              <a:t>무늬를 만들어 </a:t>
            </a:r>
            <a:r>
              <a:rPr lang="ko-KR" altLang="en-US" dirty="0" smtClean="0">
                <a:latin typeface="+mj-ea"/>
                <a:ea typeface="+mj-ea"/>
              </a:rPr>
              <a:t>봅니다</a:t>
            </a:r>
            <a:r>
              <a:rPr lang="en-US" altLang="ko-KR" dirty="0" smtClean="0">
                <a:latin typeface="+mj-ea"/>
                <a:ea typeface="+mj-ea"/>
              </a:rPr>
              <a:t>.</a:t>
            </a:r>
            <a:endParaRPr lang="en-US" altLang="ko-KR" dirty="0" smtClean="0">
              <a:latin typeface="+mj-ea"/>
              <a:ea typeface="+mj-ea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3383" y="3722880"/>
            <a:ext cx="8431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+mj-ea"/>
                <a:ea typeface="+mj-ea"/>
              </a:rPr>
              <a:t>2. </a:t>
            </a:r>
            <a:r>
              <a:rPr lang="ko-KR" altLang="en-US" dirty="0" smtClean="0">
                <a:latin typeface="+mj-ea"/>
                <a:ea typeface="+mj-ea"/>
              </a:rPr>
              <a:t>거울에 </a:t>
            </a:r>
            <a:r>
              <a:rPr lang="ko-KR" altLang="en-US" dirty="0">
                <a:latin typeface="+mj-ea"/>
                <a:ea typeface="+mj-ea"/>
              </a:rPr>
              <a:t>손자국이 남지 않도록 주의하며 작업하세요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en-US" altLang="ko-KR" dirty="0" smtClean="0">
              <a:latin typeface="+mj-ea"/>
              <a:ea typeface="+mj-ea"/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3216" y="349359"/>
            <a:ext cx="3425986" cy="36920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06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1"/>
          <p:cNvSpPr txBox="1">
            <a:spLocks/>
          </p:cNvSpPr>
          <p:nvPr/>
        </p:nvSpPr>
        <p:spPr>
          <a:xfrm>
            <a:off x="558595" y="613179"/>
            <a:ext cx="7083175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rgbClr val="C00000"/>
                </a:solidFill>
              </a:rPr>
              <a:t>원리학습</a:t>
            </a:r>
            <a:endParaRPr lang="ko-KR" altLang="en-US" sz="26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0000" y="1307974"/>
            <a:ext cx="11434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오늘 실험에서 사용한 거울은 두 가지입니다.</a:t>
            </a:r>
            <a:endParaRPr lang="ko-KR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90000" y="4731302"/>
            <a:ext cx="114345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그래서 두 거울을 관찰하면 차이가 느껴집니다</a:t>
            </a:r>
            <a:r>
              <a:rPr lang="en-US" altLang="ko-KR" dirty="0"/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상이 더 또렷하게 보이는 것은 단면거울입니다</a:t>
            </a:r>
            <a:r>
              <a:rPr lang="en-US" altLang="ko-KR" dirty="0"/>
              <a:t>. </a:t>
            </a:r>
            <a:r>
              <a:rPr lang="ko-KR" altLang="en-US" dirty="0"/>
              <a:t>모든 빛이 </a:t>
            </a:r>
            <a:r>
              <a:rPr lang="ko-KR" altLang="en-US" dirty="0" smtClean="0"/>
              <a:t>거울 면에서 </a:t>
            </a:r>
            <a:r>
              <a:rPr lang="ko-KR" altLang="en-US" dirty="0"/>
              <a:t>반사되어 우리 눈에 들어오기 때문입니다</a:t>
            </a:r>
            <a:r>
              <a:rPr lang="en-US" altLang="ko-KR" dirty="0"/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양면 </a:t>
            </a:r>
            <a:r>
              <a:rPr lang="ko-KR" altLang="en-US" dirty="0" smtClean="0"/>
              <a:t> 거울 </a:t>
            </a:r>
            <a:r>
              <a:rPr lang="en-US" altLang="ko-KR" dirty="0" smtClean="0"/>
              <a:t>(</a:t>
            </a:r>
            <a:r>
              <a:rPr lang="ko-KR" altLang="en-US" dirty="0" err="1"/>
              <a:t>하프미러</a:t>
            </a:r>
            <a:r>
              <a:rPr lang="en-US" altLang="ko-KR" dirty="0"/>
              <a:t>)</a:t>
            </a:r>
            <a:r>
              <a:rPr lang="ko-KR" altLang="en-US" dirty="0"/>
              <a:t>은 </a:t>
            </a:r>
            <a:r>
              <a:rPr lang="ko-KR" altLang="en-US" dirty="0" smtClean="0"/>
              <a:t>거울 면에 </a:t>
            </a:r>
            <a:r>
              <a:rPr lang="ko-KR" altLang="en-US" dirty="0"/>
              <a:t>닿은 빛 중에서 반만 우리 눈으로 들어오고</a:t>
            </a:r>
            <a:r>
              <a:rPr lang="en-US" altLang="ko-KR" dirty="0"/>
              <a:t>, </a:t>
            </a:r>
            <a:r>
              <a:rPr lang="ko-KR" altLang="en-US" dirty="0"/>
              <a:t>반은 거울 뒤로 통과하여 나가므로</a:t>
            </a:r>
          </a:p>
          <a:p>
            <a:pPr>
              <a:lnSpc>
                <a:spcPct val="150000"/>
              </a:lnSpc>
            </a:pPr>
            <a:r>
              <a:rPr lang="ko-KR" altLang="en-US" dirty="0"/>
              <a:t>상황에 따라 약간 흐릿한 상을 볼 수 있습니다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6" name="직사각형 5"/>
          <p:cNvSpPr/>
          <p:nvPr/>
        </p:nvSpPr>
        <p:spPr>
          <a:xfrm>
            <a:off x="704850" y="1765142"/>
            <a:ext cx="5162550" cy="279733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직사각형 18"/>
          <p:cNvSpPr/>
          <p:nvPr/>
        </p:nvSpPr>
        <p:spPr>
          <a:xfrm>
            <a:off x="6362700" y="1765142"/>
            <a:ext cx="5162550" cy="2797334"/>
          </a:xfrm>
          <a:prstGeom prst="rect">
            <a:avLst/>
          </a:prstGeom>
          <a:solidFill>
            <a:schemeClr val="bg1">
              <a:alpha val="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5475" y="2023520"/>
            <a:ext cx="1867500" cy="235125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881521" y="2302659"/>
            <a:ext cx="28750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+mj-ea"/>
                <a:ea typeface="+mj-ea"/>
              </a:rPr>
              <a:t>평소에 사용하는 </a:t>
            </a:r>
            <a:r>
              <a:rPr lang="ko-KR" altLang="en-US" dirty="0" smtClean="0">
                <a:latin typeface="+mj-ea"/>
                <a:ea typeface="+mj-ea"/>
              </a:rPr>
              <a:t>거울과 </a:t>
            </a:r>
            <a:r>
              <a:rPr lang="ko-KR" altLang="en-US" dirty="0">
                <a:latin typeface="+mj-ea"/>
                <a:ea typeface="+mj-ea"/>
              </a:rPr>
              <a:t>같이 </a:t>
            </a:r>
            <a:r>
              <a:rPr lang="ko-KR" altLang="en-US" dirty="0" smtClean="0">
                <a:latin typeface="+mj-ea"/>
                <a:ea typeface="+mj-ea"/>
              </a:rPr>
              <a:t>빛을 전부 반사하는 </a:t>
            </a:r>
            <a:r>
              <a:rPr lang="ko-KR" altLang="en-US" sz="2000" b="1" dirty="0" smtClean="0">
                <a:solidFill>
                  <a:srgbClr val="167C47"/>
                </a:solidFill>
                <a:latin typeface="+mj-ea"/>
                <a:ea typeface="+mj-ea"/>
              </a:rPr>
              <a:t>단면거울</a:t>
            </a:r>
            <a:endParaRPr lang="en-US" altLang="ko-KR" sz="2000" b="1" dirty="0" smtClean="0">
              <a:solidFill>
                <a:srgbClr val="167C47"/>
              </a:solidFill>
              <a:latin typeface="+mj-ea"/>
              <a:ea typeface="+mj-ea"/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53150" y="2023520"/>
            <a:ext cx="2238750" cy="235125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6525796" y="2302659"/>
            <a:ext cx="276070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>
                <a:latin typeface="+mj-ea"/>
              </a:rPr>
              <a:t>빛의 일부는 </a:t>
            </a:r>
            <a:r>
              <a:rPr lang="ko-KR" altLang="en-US" dirty="0" smtClean="0">
                <a:latin typeface="+mj-ea"/>
              </a:rPr>
              <a:t>반사되고</a:t>
            </a:r>
            <a:r>
              <a:rPr lang="en-US" altLang="ko-KR" dirty="0">
                <a:latin typeface="+mj-ea"/>
              </a:rPr>
              <a:t>, </a:t>
            </a:r>
            <a:r>
              <a:rPr lang="ko-KR" altLang="en-US" dirty="0">
                <a:latin typeface="+mj-ea"/>
              </a:rPr>
              <a:t>일부는 통과하는</a:t>
            </a:r>
          </a:p>
          <a:p>
            <a:r>
              <a:rPr lang="ko-KR" altLang="en-US" dirty="0" err="1">
                <a:latin typeface="+mj-ea"/>
              </a:rPr>
              <a:t>하프미러</a:t>
            </a:r>
            <a:r>
              <a:rPr lang="en-US" altLang="ko-KR" dirty="0">
                <a:latin typeface="+mj-ea"/>
              </a:rPr>
              <a:t>(half mirror)</a:t>
            </a:r>
            <a:r>
              <a:rPr lang="ko-KR" altLang="en-US" dirty="0">
                <a:latin typeface="+mj-ea"/>
              </a:rPr>
              <a:t>라고 </a:t>
            </a:r>
            <a:r>
              <a:rPr lang="ko-KR" altLang="en-US" dirty="0" smtClean="0">
                <a:latin typeface="+mj-ea"/>
              </a:rPr>
              <a:t>불리는 </a:t>
            </a:r>
            <a:r>
              <a:rPr lang="ko-KR" altLang="en-US" sz="2000" b="1" dirty="0" smtClean="0">
                <a:solidFill>
                  <a:srgbClr val="0070C0"/>
                </a:solidFill>
                <a:latin typeface="+mj-ea"/>
              </a:rPr>
              <a:t>양면 </a:t>
            </a:r>
            <a:r>
              <a:rPr lang="ko-KR" altLang="en-US" sz="2000" b="1" dirty="0">
                <a:solidFill>
                  <a:srgbClr val="0070C0"/>
                </a:solidFill>
                <a:latin typeface="+mj-ea"/>
              </a:rPr>
              <a:t>거울</a:t>
            </a:r>
          </a:p>
        </p:txBody>
      </p:sp>
    </p:spTree>
    <p:extLst>
      <p:ext uri="{BB962C8B-B14F-4D97-AF65-F5344CB8AC3E}">
        <p14:creationId xmlns:p14="http://schemas.microsoft.com/office/powerpoint/2010/main" val="18612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1"/>
          <p:cNvSpPr txBox="1">
            <a:spLocks/>
          </p:cNvSpPr>
          <p:nvPr/>
        </p:nvSpPr>
        <p:spPr>
          <a:xfrm>
            <a:off x="558595" y="613179"/>
            <a:ext cx="7083175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rgbClr val="C00000"/>
                </a:solidFill>
              </a:rPr>
              <a:t>원리학습</a:t>
            </a:r>
            <a:endParaRPr lang="ko-KR" altLang="en-US" sz="26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0000" y="1307974"/>
            <a:ext cx="114345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양면 거울 </a:t>
            </a:r>
            <a:r>
              <a:rPr lang="en-US" altLang="ko-KR" dirty="0" smtClean="0"/>
              <a:t>(</a:t>
            </a:r>
            <a:r>
              <a:rPr lang="ko-KR" altLang="en-US" dirty="0" err="1"/>
              <a:t>하프미러</a:t>
            </a:r>
            <a:r>
              <a:rPr lang="en-US" altLang="ko-KR" dirty="0"/>
              <a:t>, half mirror)</a:t>
            </a:r>
            <a:r>
              <a:rPr lang="ko-KR" altLang="en-US" dirty="0"/>
              <a:t>은 거울 앞 뒤의 밝기가 다를 때 큰 차이가 납니다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490000" y="1772556"/>
            <a:ext cx="3434300" cy="4658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490000" y="2696481"/>
            <a:ext cx="3434300" cy="4658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/>
          <p:cNvSpPr txBox="1"/>
          <p:nvPr/>
        </p:nvSpPr>
        <p:spPr>
          <a:xfrm>
            <a:off x="490000" y="1782081"/>
            <a:ext cx="114345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ko-KR" altLang="en-US" dirty="0" smtClean="0">
                <a:latin typeface="+mj-ea"/>
                <a:ea typeface="+mj-ea"/>
              </a:rPr>
              <a:t>밝은 </a:t>
            </a:r>
            <a:r>
              <a:rPr lang="ko-KR" altLang="en-US" dirty="0">
                <a:latin typeface="+mj-ea"/>
                <a:ea typeface="+mj-ea"/>
              </a:rPr>
              <a:t>쪽에서  거울을 보면 </a:t>
            </a:r>
            <a:endParaRPr lang="en-US" altLang="ko-KR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latin typeface="+mj-ea"/>
                <a:ea typeface="+mj-ea"/>
              </a:rPr>
              <a:t>: </a:t>
            </a:r>
            <a:r>
              <a:rPr lang="ko-KR" altLang="en-US" dirty="0">
                <a:latin typeface="+mj-ea"/>
                <a:ea typeface="+mj-ea"/>
              </a:rPr>
              <a:t>밝은 쪽 빛이 반사되는 빛의 양 </a:t>
            </a:r>
            <a:r>
              <a:rPr lang="en-US" altLang="ko-KR" dirty="0">
                <a:latin typeface="+mj-ea"/>
                <a:ea typeface="+mj-ea"/>
              </a:rPr>
              <a:t>&gt; </a:t>
            </a:r>
            <a:r>
              <a:rPr lang="ko-KR" altLang="en-US" dirty="0">
                <a:latin typeface="+mj-ea"/>
                <a:ea typeface="+mj-ea"/>
              </a:rPr>
              <a:t>어두운 쪽에서 통과되어 나온 빛의 양 </a:t>
            </a:r>
            <a:r>
              <a:rPr lang="ko-KR" altLang="en-US" dirty="0" smtClean="0">
                <a:latin typeface="+mj-ea"/>
                <a:ea typeface="+mj-ea"/>
              </a:rPr>
              <a:t>이므로 내 </a:t>
            </a:r>
            <a:r>
              <a:rPr lang="ko-KR" altLang="en-US" dirty="0">
                <a:latin typeface="+mj-ea"/>
                <a:ea typeface="+mj-ea"/>
              </a:rPr>
              <a:t>얼굴이 보입니다</a:t>
            </a:r>
            <a:r>
              <a:rPr lang="en-US" altLang="ko-KR" dirty="0">
                <a:latin typeface="+mj-ea"/>
                <a:ea typeface="+mj-ea"/>
              </a:rPr>
              <a:t>.</a:t>
            </a:r>
          </a:p>
          <a:p>
            <a:pPr>
              <a:lnSpc>
                <a:spcPct val="200000"/>
              </a:lnSpc>
            </a:pPr>
            <a:r>
              <a:rPr lang="en-US" altLang="ko-KR" dirty="0">
                <a:latin typeface="+mj-ea"/>
                <a:ea typeface="+mj-ea"/>
              </a:rPr>
              <a:t>2. </a:t>
            </a:r>
            <a:r>
              <a:rPr lang="ko-KR" altLang="en-US" dirty="0">
                <a:latin typeface="+mj-ea"/>
                <a:ea typeface="+mj-ea"/>
              </a:rPr>
              <a:t>어두운 쪽에서 거울을 보면 </a:t>
            </a:r>
            <a:endParaRPr lang="en-US" altLang="ko-KR" dirty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r>
              <a:rPr lang="en-US" altLang="ko-KR" dirty="0" smtClean="0">
                <a:latin typeface="+mj-ea"/>
                <a:ea typeface="+mj-ea"/>
              </a:rPr>
              <a:t>: </a:t>
            </a:r>
            <a:r>
              <a:rPr lang="ko-KR" altLang="en-US" dirty="0" smtClean="0">
                <a:latin typeface="+mj-ea"/>
                <a:ea typeface="+mj-ea"/>
              </a:rPr>
              <a:t>어두운 </a:t>
            </a:r>
            <a:r>
              <a:rPr lang="ko-KR" altLang="en-US" dirty="0">
                <a:latin typeface="+mj-ea"/>
                <a:ea typeface="+mj-ea"/>
              </a:rPr>
              <a:t>쪽 빛이 반사되는 빛의 양 </a:t>
            </a:r>
            <a:r>
              <a:rPr lang="en-US" altLang="ko-KR" dirty="0">
                <a:latin typeface="+mj-ea"/>
                <a:ea typeface="+mj-ea"/>
              </a:rPr>
              <a:t>&lt; </a:t>
            </a:r>
            <a:r>
              <a:rPr lang="ko-KR" altLang="en-US" dirty="0">
                <a:latin typeface="+mj-ea"/>
                <a:ea typeface="+mj-ea"/>
              </a:rPr>
              <a:t>밝은 쪽에서 통과되어 나온 빛의 양 </a:t>
            </a:r>
            <a:r>
              <a:rPr lang="ko-KR" altLang="en-US" dirty="0" smtClean="0">
                <a:latin typeface="+mj-ea"/>
                <a:ea typeface="+mj-ea"/>
              </a:rPr>
              <a:t>이므로 거울 </a:t>
            </a:r>
            <a:r>
              <a:rPr lang="ko-KR" altLang="en-US" dirty="0">
                <a:latin typeface="+mj-ea"/>
                <a:ea typeface="+mj-ea"/>
              </a:rPr>
              <a:t>뒤쪽 모습이 보입니다</a:t>
            </a:r>
            <a:r>
              <a:rPr lang="en-US" altLang="ko-KR" dirty="0">
                <a:latin typeface="+mj-ea"/>
                <a:ea typeface="+mj-ea"/>
              </a:rPr>
              <a:t>. </a:t>
            </a:r>
            <a:endParaRPr lang="ko-KR" altLang="en-US" dirty="0">
              <a:latin typeface="+mj-ea"/>
              <a:ea typeface="+mj-ea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0000" y="3918181"/>
            <a:ext cx="105685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  <a:ea typeface="+mj-ea"/>
              </a:rPr>
              <a:t>이러한 원리로 </a:t>
            </a:r>
            <a:r>
              <a:rPr lang="ko-KR" altLang="en-US" dirty="0" smtClean="0">
                <a:latin typeface="+mj-ea"/>
                <a:ea typeface="+mj-ea"/>
              </a:rPr>
              <a:t>뒤 판에는 </a:t>
            </a:r>
            <a:r>
              <a:rPr lang="ko-KR" altLang="en-US" dirty="0">
                <a:latin typeface="+mj-ea"/>
                <a:ea typeface="+mj-ea"/>
              </a:rPr>
              <a:t>일반 거울</a:t>
            </a:r>
            <a:r>
              <a:rPr lang="en-US" altLang="ko-KR" dirty="0">
                <a:latin typeface="+mj-ea"/>
                <a:ea typeface="+mj-ea"/>
              </a:rPr>
              <a:t>, </a:t>
            </a:r>
            <a:r>
              <a:rPr lang="ko-KR" altLang="en-US" dirty="0" smtClean="0">
                <a:latin typeface="+mj-ea"/>
                <a:ea typeface="+mj-ea"/>
              </a:rPr>
              <a:t>앞 면에는 하프 </a:t>
            </a:r>
            <a:r>
              <a:rPr lang="ko-KR" altLang="en-US" dirty="0" err="1" smtClean="0">
                <a:latin typeface="+mj-ea"/>
                <a:ea typeface="+mj-ea"/>
              </a:rPr>
              <a:t>미러</a:t>
            </a:r>
            <a:r>
              <a:rPr lang="en-US" altLang="ko-KR" dirty="0">
                <a:latin typeface="+mj-ea"/>
                <a:ea typeface="+mj-ea"/>
              </a:rPr>
              <a:t>, </a:t>
            </a:r>
            <a:r>
              <a:rPr lang="ko-KR" altLang="en-US" dirty="0">
                <a:latin typeface="+mj-ea"/>
                <a:ea typeface="+mj-ea"/>
              </a:rPr>
              <a:t>그 사이에 광원</a:t>
            </a:r>
            <a:r>
              <a:rPr lang="en-US" altLang="ko-KR" dirty="0">
                <a:latin typeface="+mj-ea"/>
                <a:ea typeface="+mj-ea"/>
              </a:rPr>
              <a:t>(</a:t>
            </a:r>
            <a:r>
              <a:rPr lang="ko-KR" altLang="en-US" dirty="0">
                <a:latin typeface="+mj-ea"/>
                <a:ea typeface="+mj-ea"/>
              </a:rPr>
              <a:t>빛</a:t>
            </a:r>
            <a:r>
              <a:rPr lang="en-US" altLang="ko-KR" dirty="0">
                <a:latin typeface="+mj-ea"/>
                <a:ea typeface="+mj-ea"/>
              </a:rPr>
              <a:t>)</a:t>
            </a:r>
            <a:r>
              <a:rPr lang="ko-KR" altLang="en-US" dirty="0">
                <a:latin typeface="+mj-ea"/>
                <a:ea typeface="+mj-ea"/>
              </a:rPr>
              <a:t>을 </a:t>
            </a:r>
            <a:r>
              <a:rPr lang="ko-KR" altLang="en-US" dirty="0" smtClean="0">
                <a:latin typeface="+mj-ea"/>
                <a:ea typeface="+mj-ea"/>
              </a:rPr>
              <a:t>놓으면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r>
              <a:rPr lang="en-US" altLang="ko-KR" b="1" dirty="0" smtClean="0">
                <a:solidFill>
                  <a:srgbClr val="0070C0"/>
                </a:solidFill>
                <a:latin typeface="+mj-ea"/>
                <a:ea typeface="+mj-ea"/>
              </a:rPr>
              <a:t>                           ** </a:t>
            </a:r>
            <a:r>
              <a:rPr lang="ko-KR" altLang="en-US" b="1" dirty="0" smtClean="0">
                <a:solidFill>
                  <a:srgbClr val="0070C0"/>
                </a:solidFill>
                <a:latin typeface="+mj-ea"/>
                <a:ea typeface="+mj-ea"/>
              </a:rPr>
              <a:t>뒤로 </a:t>
            </a:r>
            <a:r>
              <a:rPr lang="ko-KR" altLang="en-US" b="1" dirty="0">
                <a:solidFill>
                  <a:srgbClr val="0070C0"/>
                </a:solidFill>
                <a:latin typeface="+mj-ea"/>
                <a:ea typeface="+mj-ea"/>
              </a:rPr>
              <a:t>가는 빛은 앞으로 전체 반사되고</a:t>
            </a:r>
            <a:r>
              <a:rPr lang="en-US" altLang="ko-KR" b="1" dirty="0">
                <a:solidFill>
                  <a:srgbClr val="0070C0"/>
                </a:solidFill>
                <a:latin typeface="+mj-ea"/>
                <a:ea typeface="+mj-ea"/>
              </a:rPr>
              <a:t>, </a:t>
            </a:r>
            <a:endParaRPr lang="en-US" altLang="ko-KR" b="1" dirty="0" smtClean="0">
              <a:solidFill>
                <a:srgbClr val="0070C0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rgbClr val="0070C0"/>
                </a:solidFill>
                <a:latin typeface="+mj-ea"/>
                <a:ea typeface="+mj-ea"/>
              </a:rPr>
              <a:t>                           ** </a:t>
            </a:r>
            <a:r>
              <a:rPr lang="ko-KR" altLang="en-US" b="1" dirty="0" smtClean="0">
                <a:solidFill>
                  <a:srgbClr val="0070C0"/>
                </a:solidFill>
                <a:latin typeface="+mj-ea"/>
                <a:ea typeface="+mj-ea"/>
              </a:rPr>
              <a:t>앞 면으로 </a:t>
            </a:r>
            <a:r>
              <a:rPr lang="ko-KR" altLang="en-US" b="1" dirty="0">
                <a:solidFill>
                  <a:srgbClr val="0070C0"/>
                </a:solidFill>
                <a:latin typeface="+mj-ea"/>
                <a:ea typeface="+mj-ea"/>
              </a:rPr>
              <a:t>빛이 반은 나오고 그 나머지 반은 반사되어 다시 뒤로 진행합니다</a:t>
            </a:r>
            <a:r>
              <a:rPr lang="en-US" altLang="ko-KR" b="1" dirty="0">
                <a:solidFill>
                  <a:srgbClr val="0070C0"/>
                </a:solidFill>
                <a:latin typeface="+mj-ea"/>
                <a:ea typeface="+mj-ea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rgbClr val="0070C0"/>
                </a:solidFill>
                <a:latin typeface="+mj-ea"/>
                <a:ea typeface="+mj-ea"/>
              </a:rPr>
              <a:t>                           ** </a:t>
            </a:r>
            <a:r>
              <a:rPr lang="ko-KR" altLang="en-US" b="1" dirty="0" smtClean="0">
                <a:solidFill>
                  <a:srgbClr val="0070C0"/>
                </a:solidFill>
                <a:latin typeface="+mj-ea"/>
                <a:ea typeface="+mj-ea"/>
              </a:rPr>
              <a:t>또다시 뒷면의 </a:t>
            </a:r>
            <a:r>
              <a:rPr lang="ko-KR" altLang="en-US" b="1" dirty="0">
                <a:solidFill>
                  <a:srgbClr val="0070C0"/>
                </a:solidFill>
                <a:latin typeface="+mj-ea"/>
                <a:ea typeface="+mj-ea"/>
              </a:rPr>
              <a:t>일반 거울에 전체 반사가 </a:t>
            </a:r>
            <a:r>
              <a:rPr lang="ko-KR" altLang="en-US" b="1" dirty="0" smtClean="0">
                <a:solidFill>
                  <a:srgbClr val="0070C0"/>
                </a:solidFill>
                <a:latin typeface="+mj-ea"/>
                <a:ea typeface="+mj-ea"/>
              </a:rPr>
              <a:t>되며</a:t>
            </a:r>
            <a:r>
              <a:rPr lang="en-US" altLang="ko-KR" b="1" dirty="0" smtClean="0">
                <a:solidFill>
                  <a:srgbClr val="0070C0"/>
                </a:solidFill>
                <a:latin typeface="+mj-ea"/>
                <a:ea typeface="+mj-ea"/>
              </a:rPr>
              <a:t>, </a:t>
            </a:r>
          </a:p>
          <a:p>
            <a:pPr>
              <a:lnSpc>
                <a:spcPct val="200000"/>
              </a:lnSpc>
            </a:pPr>
            <a:r>
              <a:rPr lang="ko-KR" altLang="en-US" dirty="0" smtClean="0">
                <a:latin typeface="+mj-ea"/>
                <a:ea typeface="+mj-ea"/>
              </a:rPr>
              <a:t>                           이 </a:t>
            </a:r>
            <a:r>
              <a:rPr lang="ko-KR" altLang="en-US" dirty="0">
                <a:latin typeface="+mj-ea"/>
                <a:ea typeface="+mj-ea"/>
              </a:rPr>
              <a:t>과정이 끊임없이 반복되어 겹겹의 모양이 예쁘게 탄생합니다</a:t>
            </a:r>
            <a:r>
              <a:rPr lang="en-US" altLang="ko-KR" dirty="0">
                <a:latin typeface="+mj-ea"/>
                <a:ea typeface="+mj-ea"/>
              </a:rPr>
              <a:t>!</a:t>
            </a:r>
          </a:p>
          <a:p>
            <a:pPr>
              <a:lnSpc>
                <a:spcPct val="150000"/>
              </a:lnSpc>
            </a:pPr>
            <a:endParaRPr lang="ko-KR" altLang="en-US" dirty="0">
              <a:latin typeface="+mj-ea"/>
              <a:ea typeface="+mj-ea"/>
            </a:endParaRPr>
          </a:p>
        </p:txBody>
      </p:sp>
      <p:cxnSp>
        <p:nvCxnSpPr>
          <p:cNvPr id="23" name="직선 연결선 22"/>
          <p:cNvCxnSpPr/>
          <p:nvPr/>
        </p:nvCxnSpPr>
        <p:spPr>
          <a:xfrm>
            <a:off x="356650" y="3849763"/>
            <a:ext cx="11434522" cy="0"/>
          </a:xfrm>
          <a:prstGeom prst="line">
            <a:avLst/>
          </a:prstGeom>
          <a:ln w="15875"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그림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8620" y="4572448"/>
            <a:ext cx="1603331" cy="1777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43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1"/>
          <p:cNvSpPr txBox="1">
            <a:spLocks/>
          </p:cNvSpPr>
          <p:nvPr/>
        </p:nvSpPr>
        <p:spPr>
          <a:xfrm>
            <a:off x="558595" y="613179"/>
            <a:ext cx="7083175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rgbClr val="C00000"/>
                </a:solidFill>
              </a:rPr>
              <a:t>원리학습</a:t>
            </a:r>
            <a:endParaRPr lang="ko-KR" altLang="en-US" sz="2600" b="1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90000" y="1307974"/>
            <a:ext cx="114345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/>
              <a:t>따라서 처음 보이는 </a:t>
            </a:r>
            <a:r>
              <a:rPr lang="en-US" altLang="ko-KR" dirty="0"/>
              <a:t>LED</a:t>
            </a:r>
            <a:r>
              <a:rPr lang="ko-KR" altLang="en-US" dirty="0"/>
              <a:t>바의 모양은 원래의 광원이고</a:t>
            </a:r>
            <a:r>
              <a:rPr lang="en-US" altLang="ko-KR" dirty="0"/>
              <a:t>, </a:t>
            </a:r>
            <a:r>
              <a:rPr lang="ko-KR" altLang="en-US" dirty="0" smtClean="0"/>
              <a:t>두 번째 </a:t>
            </a:r>
            <a:r>
              <a:rPr lang="ko-KR" altLang="en-US" dirty="0"/>
              <a:t>나오는 모양은 </a:t>
            </a:r>
            <a:r>
              <a:rPr lang="ko-KR" altLang="en-US" dirty="0" err="1" smtClean="0"/>
              <a:t>뒷</a:t>
            </a:r>
            <a:r>
              <a:rPr lang="ko-KR" altLang="en-US" dirty="0" smtClean="0"/>
              <a:t> </a:t>
            </a:r>
            <a:r>
              <a:rPr lang="ko-KR" altLang="en-US" dirty="0"/>
              <a:t>거울에 한 번 반사된 상이며</a:t>
            </a:r>
            <a:r>
              <a:rPr lang="en-US" altLang="ko-KR" dirty="0"/>
              <a:t>, </a:t>
            </a:r>
          </a:p>
          <a:p>
            <a:pPr>
              <a:lnSpc>
                <a:spcPct val="150000"/>
              </a:lnSpc>
            </a:pPr>
            <a:r>
              <a:rPr lang="ko-KR" altLang="en-US" dirty="0" smtClean="0"/>
              <a:t>세 번째 </a:t>
            </a:r>
            <a:r>
              <a:rPr lang="ko-KR" altLang="en-US" dirty="0"/>
              <a:t>나오는 모양은 계속 한 번 씩 반사가 더 된 모양이 됩니다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점점 </a:t>
            </a:r>
            <a:r>
              <a:rPr lang="ko-KR" altLang="en-US" dirty="0"/>
              <a:t>뒤로 갈수록 반사된 횟수가 많아지므로</a:t>
            </a:r>
            <a:r>
              <a:rPr lang="en-US" altLang="ko-KR" dirty="0" smtClean="0"/>
              <a:t>, </a:t>
            </a:r>
            <a:r>
              <a:rPr lang="ko-KR" altLang="en-US" dirty="0" smtClean="0"/>
              <a:t>불빛이 </a:t>
            </a:r>
            <a:r>
              <a:rPr lang="ko-KR" altLang="en-US" dirty="0"/>
              <a:t>약해집니다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아주 뒤 쪽의 </a:t>
            </a:r>
            <a:r>
              <a:rPr lang="en-US" altLang="ko-KR" dirty="0"/>
              <a:t>LED</a:t>
            </a:r>
            <a:r>
              <a:rPr lang="ko-KR" altLang="en-US" dirty="0"/>
              <a:t>는 많은 반사를 한 후의 상입니다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58595" y="3243138"/>
            <a:ext cx="11434522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400" b="1" dirty="0" err="1">
                <a:solidFill>
                  <a:srgbClr val="167C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하프미러</a:t>
            </a:r>
            <a:r>
              <a:rPr lang="ko-KR" altLang="en-US" dirty="0" err="1"/>
              <a:t>의</a:t>
            </a:r>
            <a:r>
              <a:rPr lang="ko-KR" altLang="en-US" dirty="0"/>
              <a:t> 이러한 특징을 이용하여 </a:t>
            </a:r>
            <a:r>
              <a:rPr lang="en-US" altLang="ko-KR" dirty="0"/>
              <a:t>TV </a:t>
            </a:r>
            <a:r>
              <a:rPr lang="ko-KR" altLang="en-US" dirty="0"/>
              <a:t>앞면에 설치하면 평소에는 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거울이었다가 </a:t>
            </a:r>
            <a:r>
              <a:rPr lang="ko-KR" altLang="en-US" dirty="0"/>
              <a:t>전원을 켜면 </a:t>
            </a:r>
            <a:r>
              <a:rPr lang="en-US" altLang="ko-KR" dirty="0"/>
              <a:t>TV</a:t>
            </a:r>
            <a:r>
              <a:rPr lang="ko-KR" altLang="en-US" dirty="0"/>
              <a:t>가 보이는 </a:t>
            </a:r>
            <a:r>
              <a:rPr lang="ko-KR" altLang="en-US" dirty="0" err="1" smtClean="0"/>
              <a:t>흥미있는</a:t>
            </a:r>
            <a:r>
              <a:rPr lang="ko-KR" altLang="en-US" dirty="0" smtClean="0"/>
              <a:t> </a:t>
            </a:r>
            <a:r>
              <a:rPr lang="en-US" altLang="ko-KR" dirty="0"/>
              <a:t>TV</a:t>
            </a:r>
            <a:r>
              <a:rPr lang="ko-KR" altLang="en-US" dirty="0"/>
              <a:t>가 만들어 집니다</a:t>
            </a:r>
            <a:r>
              <a:rPr lang="en-US" altLang="ko-KR" dirty="0"/>
              <a:t>. </a:t>
            </a: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ko-KR" altLang="en-US" dirty="0" smtClean="0"/>
              <a:t>요즈음 </a:t>
            </a:r>
            <a:r>
              <a:rPr lang="ko-KR" altLang="en-US" dirty="0"/>
              <a:t>장롱이나 </a:t>
            </a:r>
            <a:r>
              <a:rPr lang="ko-KR" altLang="en-US" dirty="0" err="1"/>
              <a:t>거실장에</a:t>
            </a:r>
            <a:r>
              <a:rPr lang="ko-KR" altLang="en-US" dirty="0"/>
              <a:t> 설치하기도 하지요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경찰들이 용의자를 취조할 때 사용하는 취조실의 유리도 이 </a:t>
            </a:r>
            <a:r>
              <a:rPr lang="ko-KR" altLang="en-US" sz="2400" b="1" dirty="0" err="1">
                <a:solidFill>
                  <a:srgbClr val="167C4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하프미러</a:t>
            </a:r>
            <a:r>
              <a:rPr lang="ko-KR" altLang="en-US" dirty="0" err="1"/>
              <a:t>입니다</a:t>
            </a:r>
            <a:r>
              <a:rPr lang="en-US" altLang="ko-KR" dirty="0"/>
              <a:t>!</a:t>
            </a:r>
            <a:endParaRPr lang="ko-KR" altLang="en-US" dirty="0"/>
          </a:p>
        </p:txBody>
      </p:sp>
      <p:pic>
        <p:nvPicPr>
          <p:cNvPr id="33" name="그림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1150" y="2078091"/>
            <a:ext cx="2208300" cy="336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566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타원 2"/>
          <p:cNvSpPr/>
          <p:nvPr/>
        </p:nvSpPr>
        <p:spPr>
          <a:xfrm>
            <a:off x="5207670" y="3007171"/>
            <a:ext cx="1344654" cy="1344654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9774" y="3173598"/>
            <a:ext cx="3459039" cy="1137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622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제목 1"/>
          <p:cNvSpPr txBox="1">
            <a:spLocks/>
          </p:cNvSpPr>
          <p:nvPr/>
        </p:nvSpPr>
        <p:spPr>
          <a:xfrm>
            <a:off x="831946" y="688185"/>
            <a:ext cx="1789956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rgbClr val="C00000"/>
                </a:solidFill>
              </a:rPr>
              <a:t>실험 목표</a:t>
            </a:r>
            <a:endParaRPr lang="ko-KR" altLang="en-US" sz="2600" b="1" dirty="0">
              <a:solidFill>
                <a:srgbClr val="C00000"/>
              </a:solidFill>
            </a:endParaRPr>
          </a:p>
        </p:txBody>
      </p:sp>
      <p:sp>
        <p:nvSpPr>
          <p:cNvPr id="16" name="제목 1"/>
          <p:cNvSpPr txBox="1">
            <a:spLocks/>
          </p:cNvSpPr>
          <p:nvPr/>
        </p:nvSpPr>
        <p:spPr>
          <a:xfrm>
            <a:off x="831946" y="2741385"/>
            <a:ext cx="2107197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rgbClr val="C00000"/>
                </a:solidFill>
              </a:rPr>
              <a:t>실험 준비물</a:t>
            </a:r>
            <a:endParaRPr lang="ko-KR" altLang="en-US" sz="2600" b="1" dirty="0">
              <a:solidFill>
                <a:srgbClr val="C00000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43812" y="578367"/>
            <a:ext cx="10907486" cy="1868724"/>
          </a:xfrm>
          <a:prstGeom prst="rect">
            <a:avLst/>
          </a:prstGeom>
          <a:solidFill>
            <a:schemeClr val="bg1">
              <a:alpha val="0"/>
            </a:schemeClr>
          </a:solidFill>
          <a:ln w="2222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28882D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643811" y="2630399"/>
            <a:ext cx="10907486" cy="1918358"/>
          </a:xfrm>
          <a:prstGeom prst="rect">
            <a:avLst/>
          </a:prstGeom>
          <a:solidFill>
            <a:schemeClr val="bg1">
              <a:alpha val="0"/>
            </a:schemeClr>
          </a:solidFill>
          <a:ln w="22225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28882D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25916" y="3196454"/>
            <a:ext cx="10543278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200" dirty="0">
                <a:latin typeface="+mj-ea"/>
                <a:ea typeface="+mj-ea"/>
              </a:rPr>
              <a:t>양면 </a:t>
            </a:r>
            <a:r>
              <a:rPr lang="ko-KR" altLang="en-US" sz="2200" dirty="0" smtClean="0">
                <a:latin typeface="+mj-ea"/>
                <a:ea typeface="+mj-ea"/>
              </a:rPr>
              <a:t>거울</a:t>
            </a:r>
            <a:r>
              <a:rPr lang="en-US" altLang="ko-KR" sz="2200" dirty="0" smtClean="0">
                <a:latin typeface="+mj-ea"/>
                <a:ea typeface="+mj-ea"/>
              </a:rPr>
              <a:t>, </a:t>
            </a:r>
            <a:r>
              <a:rPr lang="ko-KR" altLang="en-US" sz="2200" dirty="0" smtClean="0">
                <a:latin typeface="+mj-ea"/>
                <a:ea typeface="+mj-ea"/>
              </a:rPr>
              <a:t>단면 거울</a:t>
            </a:r>
            <a:r>
              <a:rPr lang="en-US" altLang="ko-KR" sz="2200" dirty="0">
                <a:latin typeface="+mj-ea"/>
                <a:ea typeface="+mj-ea"/>
              </a:rPr>
              <a:t>, 9V </a:t>
            </a:r>
            <a:r>
              <a:rPr lang="ko-KR" altLang="en-US" sz="2200" dirty="0">
                <a:latin typeface="+mj-ea"/>
                <a:ea typeface="+mj-ea"/>
              </a:rPr>
              <a:t>전지 </a:t>
            </a:r>
            <a:r>
              <a:rPr lang="en-US" altLang="ko-KR" sz="2200" dirty="0">
                <a:latin typeface="+mj-ea"/>
                <a:ea typeface="+mj-ea"/>
              </a:rPr>
              <a:t>+ </a:t>
            </a:r>
            <a:r>
              <a:rPr lang="ko-KR" altLang="en-US" sz="2200" dirty="0" smtClean="0">
                <a:latin typeface="+mj-ea"/>
                <a:ea typeface="+mj-ea"/>
              </a:rPr>
              <a:t>스냅</a:t>
            </a:r>
            <a:r>
              <a:rPr lang="en-US" altLang="ko-KR" sz="2200" dirty="0" smtClean="0">
                <a:latin typeface="+mj-ea"/>
                <a:ea typeface="+mj-ea"/>
              </a:rPr>
              <a:t>, </a:t>
            </a:r>
            <a:r>
              <a:rPr lang="ko-KR" altLang="en-US" sz="2200" dirty="0">
                <a:latin typeface="+mj-ea"/>
                <a:ea typeface="+mj-ea"/>
              </a:rPr>
              <a:t>뒤</a:t>
            </a:r>
            <a:r>
              <a:rPr lang="ko-KR" altLang="en-US" sz="2200" dirty="0" smtClean="0">
                <a:latin typeface="+mj-ea"/>
                <a:ea typeface="+mj-ea"/>
              </a:rPr>
              <a:t> 판 종이</a:t>
            </a:r>
            <a:r>
              <a:rPr lang="en-US" altLang="ko-KR" sz="2200" dirty="0">
                <a:latin typeface="+mj-ea"/>
                <a:ea typeface="+mj-ea"/>
              </a:rPr>
              <a:t>, LED </a:t>
            </a:r>
            <a:r>
              <a:rPr lang="ko-KR" altLang="en-US" sz="2200" dirty="0" smtClean="0">
                <a:latin typeface="+mj-ea"/>
                <a:ea typeface="+mj-ea"/>
              </a:rPr>
              <a:t>바</a:t>
            </a:r>
            <a:r>
              <a:rPr lang="en-US" altLang="ko-KR" sz="2200" dirty="0">
                <a:latin typeface="+mj-ea"/>
                <a:ea typeface="+mj-ea"/>
              </a:rPr>
              <a:t>, EVA</a:t>
            </a:r>
            <a:r>
              <a:rPr lang="ko-KR" altLang="en-US" sz="2200" dirty="0" err="1" smtClean="0">
                <a:latin typeface="+mj-ea"/>
                <a:ea typeface="+mj-ea"/>
              </a:rPr>
              <a:t>사각틀</a:t>
            </a:r>
            <a:r>
              <a:rPr lang="en-US" altLang="ko-KR" sz="2200" dirty="0" smtClean="0">
                <a:latin typeface="+mj-ea"/>
                <a:ea typeface="+mj-ea"/>
              </a:rPr>
              <a:t>, </a:t>
            </a:r>
            <a:r>
              <a:rPr lang="ko-KR" altLang="en-US" sz="2200" dirty="0" smtClean="0">
                <a:latin typeface="+mj-ea"/>
                <a:ea typeface="+mj-ea"/>
              </a:rPr>
              <a:t>양면테이프</a:t>
            </a:r>
            <a:endParaRPr lang="en-US" altLang="ko-KR" sz="2200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sz="2200" dirty="0">
                <a:latin typeface="+mj-ea"/>
                <a:ea typeface="+mj-ea"/>
              </a:rPr>
              <a:t>3P </a:t>
            </a:r>
            <a:r>
              <a:rPr lang="ko-KR" altLang="en-US" sz="2200" dirty="0" smtClean="0">
                <a:latin typeface="+mj-ea"/>
                <a:ea typeface="+mj-ea"/>
              </a:rPr>
              <a:t>커넥터</a:t>
            </a:r>
            <a:r>
              <a:rPr lang="en-US" altLang="ko-KR" sz="2200" dirty="0" smtClean="0">
                <a:latin typeface="+mj-ea"/>
                <a:ea typeface="+mj-ea"/>
              </a:rPr>
              <a:t>, </a:t>
            </a:r>
            <a:r>
              <a:rPr lang="ko-KR" altLang="en-US" sz="2200" dirty="0" smtClean="0">
                <a:latin typeface="+mj-ea"/>
                <a:ea typeface="+mj-ea"/>
              </a:rPr>
              <a:t>커넥터용 전선</a:t>
            </a:r>
            <a:r>
              <a:rPr lang="en-US" altLang="ko-KR" sz="2200" dirty="0" smtClean="0">
                <a:latin typeface="+mj-ea"/>
                <a:ea typeface="+mj-ea"/>
              </a:rPr>
              <a:t>, </a:t>
            </a:r>
            <a:r>
              <a:rPr lang="ko-KR" altLang="en-US" sz="2200" dirty="0" smtClean="0">
                <a:latin typeface="+mj-ea"/>
                <a:ea typeface="+mj-ea"/>
              </a:rPr>
              <a:t>스위치</a:t>
            </a:r>
            <a:r>
              <a:rPr lang="en-US" altLang="ko-KR" sz="2200" dirty="0" smtClean="0">
                <a:latin typeface="+mj-ea"/>
                <a:ea typeface="+mj-ea"/>
              </a:rPr>
              <a:t>, </a:t>
            </a:r>
            <a:r>
              <a:rPr lang="ko-KR" altLang="en-US" sz="2200" dirty="0" err="1" smtClean="0">
                <a:latin typeface="+mj-ea"/>
                <a:ea typeface="+mj-ea"/>
              </a:rPr>
              <a:t>엔드캡</a:t>
            </a:r>
            <a:r>
              <a:rPr lang="ko-KR" altLang="en-US" sz="2200" dirty="0" smtClean="0">
                <a:latin typeface="+mj-ea"/>
                <a:ea typeface="+mj-ea"/>
              </a:rPr>
              <a:t>   </a:t>
            </a:r>
            <a:r>
              <a:rPr lang="en-US" altLang="ko-KR" dirty="0" smtClean="0">
                <a:solidFill>
                  <a:srgbClr val="C00000"/>
                </a:solidFill>
                <a:latin typeface="+mj-ea"/>
                <a:ea typeface="+mj-ea"/>
              </a:rPr>
              <a:t>** </a:t>
            </a:r>
            <a:r>
              <a:rPr lang="ko-KR" altLang="en-US" dirty="0" smtClean="0">
                <a:solidFill>
                  <a:srgbClr val="C00000"/>
                </a:solidFill>
                <a:latin typeface="+mj-ea"/>
                <a:ea typeface="+mj-ea"/>
              </a:rPr>
              <a:t>투명테이프</a:t>
            </a:r>
            <a:r>
              <a:rPr lang="en-US" altLang="ko-KR" dirty="0" smtClean="0">
                <a:solidFill>
                  <a:srgbClr val="C00000"/>
                </a:solidFill>
                <a:latin typeface="+mj-ea"/>
                <a:ea typeface="+mj-ea"/>
              </a:rPr>
              <a:t> </a:t>
            </a:r>
            <a:endParaRPr lang="en-US" altLang="ko-KR" sz="2200" b="1" dirty="0">
              <a:solidFill>
                <a:srgbClr val="C00000"/>
              </a:solidFill>
              <a:latin typeface="+mj-ea"/>
              <a:ea typeface="+mj-ea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1946" y="1297449"/>
            <a:ext cx="9987029" cy="10425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2200" dirty="0">
                <a:latin typeface="+mj-ea"/>
              </a:rPr>
              <a:t>하프 </a:t>
            </a:r>
            <a:r>
              <a:rPr lang="ko-KR" altLang="en-US" sz="2200" dirty="0" err="1">
                <a:latin typeface="+mj-ea"/>
              </a:rPr>
              <a:t>미러의</a:t>
            </a:r>
            <a:r>
              <a:rPr lang="ko-KR" altLang="en-US" sz="2200" dirty="0">
                <a:latin typeface="+mj-ea"/>
              </a:rPr>
              <a:t> 특징을 알아보고 평소에는 거울로</a:t>
            </a:r>
            <a:r>
              <a:rPr lang="en-US" altLang="ko-KR" sz="2200" dirty="0">
                <a:latin typeface="+mj-ea"/>
              </a:rPr>
              <a:t>, </a:t>
            </a:r>
            <a:r>
              <a:rPr lang="ko-KR" altLang="en-US" sz="2200" dirty="0">
                <a:latin typeface="+mj-ea"/>
              </a:rPr>
              <a:t>스위치를 켜면 아름다운 빛이 </a:t>
            </a:r>
            <a:endParaRPr lang="en-US" altLang="ko-KR" sz="2200" dirty="0">
              <a:latin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sz="2200" dirty="0">
                <a:latin typeface="+mj-ea"/>
              </a:rPr>
              <a:t>무한 반사 하는 액자를 꾸며봅시다</a:t>
            </a:r>
            <a:r>
              <a:rPr lang="en-US" altLang="ko-KR" sz="2200" dirty="0">
                <a:latin typeface="+mj-ea"/>
              </a:rPr>
              <a:t>.</a:t>
            </a:r>
            <a:endParaRPr lang="ko-KR" altLang="en-US" sz="2200" dirty="0">
              <a:latin typeface="+mj-ea"/>
            </a:endParaRPr>
          </a:p>
        </p:txBody>
      </p:sp>
      <p:sp>
        <p:nvSpPr>
          <p:cNvPr id="21" name="왼쪽 화살표 20"/>
          <p:cNvSpPr/>
          <p:nvPr/>
        </p:nvSpPr>
        <p:spPr>
          <a:xfrm rot="10800000">
            <a:off x="662862" y="4713346"/>
            <a:ext cx="2295331" cy="1599205"/>
          </a:xfrm>
          <a:prstGeom prst="leftArrow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제목 1"/>
          <p:cNvSpPr txBox="1">
            <a:spLocks/>
          </p:cNvSpPr>
          <p:nvPr/>
        </p:nvSpPr>
        <p:spPr>
          <a:xfrm>
            <a:off x="731961" y="5241332"/>
            <a:ext cx="1908991" cy="394472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chemeClr val="tx1"/>
                </a:solidFill>
              </a:rPr>
              <a:t>생각해보기</a:t>
            </a:r>
            <a:endParaRPr lang="ko-KR" altLang="en-US" sz="2600" b="1" dirty="0">
              <a:solidFill>
                <a:schemeClr val="tx1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3114674" y="4802238"/>
            <a:ext cx="8436623" cy="14601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3285916" y="4862906"/>
            <a:ext cx="808327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  <a:ea typeface="+mj-ea"/>
              </a:rPr>
              <a:t>실험 </a:t>
            </a:r>
            <a:r>
              <a:rPr lang="ko-KR" altLang="en-US" dirty="0" err="1">
                <a:latin typeface="+mj-ea"/>
                <a:ea typeface="+mj-ea"/>
              </a:rPr>
              <a:t>구성품인</a:t>
            </a:r>
            <a:r>
              <a:rPr lang="ko-KR" altLang="en-US" dirty="0">
                <a:latin typeface="+mj-ea"/>
                <a:ea typeface="+mj-ea"/>
              </a:rPr>
              <a:t> 단면과 양면 두 개의 거울을 나란히 놓고 관찰하여봅시다</a:t>
            </a:r>
            <a:r>
              <a:rPr lang="en-US" altLang="ko-KR" dirty="0">
                <a:latin typeface="+mj-ea"/>
                <a:ea typeface="+mj-ea"/>
              </a:rPr>
              <a:t>.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dirty="0" smtClean="0">
                <a:latin typeface="+mj-ea"/>
                <a:ea typeface="+mj-ea"/>
              </a:rPr>
              <a:t>두 </a:t>
            </a:r>
            <a:r>
              <a:rPr lang="ko-KR" altLang="en-US" dirty="0">
                <a:latin typeface="+mj-ea"/>
                <a:ea typeface="+mj-ea"/>
              </a:rPr>
              <a:t>거울은 어떤 차이점이 있나요</a:t>
            </a:r>
            <a:r>
              <a:rPr lang="en-US" altLang="ko-KR" dirty="0">
                <a:latin typeface="+mj-ea"/>
                <a:ea typeface="+mj-ea"/>
              </a:rPr>
              <a:t>? 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  <a:ea typeface="+mj-ea"/>
              </a:rPr>
              <a:t>두 거울을 관찰하여 기록해봅시다</a:t>
            </a:r>
            <a:r>
              <a:rPr lang="en-US" altLang="ko-KR" dirty="0">
                <a:latin typeface="+mj-ea"/>
                <a:ea typeface="+mj-ea"/>
              </a:rPr>
              <a:t>. (</a:t>
            </a:r>
            <a:r>
              <a:rPr lang="ko-KR" altLang="en-US" dirty="0">
                <a:latin typeface="+mj-ea"/>
                <a:ea typeface="+mj-ea"/>
              </a:rPr>
              <a:t>거울에 지문이 묻지 않도록 주의합니다</a:t>
            </a:r>
            <a:r>
              <a:rPr lang="en-US" altLang="ko-KR" dirty="0">
                <a:latin typeface="+mj-ea"/>
                <a:ea typeface="+mj-ea"/>
              </a:rPr>
              <a:t>.)</a:t>
            </a:r>
            <a:endParaRPr lang="en-US" altLang="ko-KR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65586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490000" y="1307974"/>
            <a:ext cx="4868640" cy="30008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altLang="ko-KR" dirty="0" smtClean="0">
                <a:latin typeface="+mj-ea"/>
                <a:ea typeface="+mj-ea"/>
              </a:rPr>
              <a:t>3P </a:t>
            </a:r>
            <a:r>
              <a:rPr lang="ko-KR" altLang="en-US" dirty="0">
                <a:latin typeface="+mj-ea"/>
                <a:ea typeface="+mj-ea"/>
              </a:rPr>
              <a:t>커넥터에 검정색 커넥터용 전선 </a:t>
            </a:r>
            <a:r>
              <a:rPr lang="en-US" altLang="ko-KR" dirty="0">
                <a:latin typeface="+mj-ea"/>
                <a:ea typeface="+mj-ea"/>
              </a:rPr>
              <a:t>2</a:t>
            </a:r>
            <a:r>
              <a:rPr lang="ko-KR" altLang="en-US" dirty="0">
                <a:latin typeface="+mj-ea"/>
                <a:ea typeface="+mj-ea"/>
              </a:rPr>
              <a:t>개를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 </a:t>
            </a:r>
            <a:r>
              <a:rPr lang="en-US" altLang="ko-KR" dirty="0" smtClean="0">
                <a:latin typeface="+mj-ea"/>
                <a:ea typeface="+mj-ea"/>
              </a:rPr>
              <a:t>   </a:t>
            </a:r>
            <a:r>
              <a:rPr lang="ko-KR" altLang="en-US" dirty="0" smtClean="0">
                <a:latin typeface="+mj-ea"/>
                <a:ea typeface="+mj-ea"/>
              </a:rPr>
              <a:t>그림과 </a:t>
            </a:r>
            <a:r>
              <a:rPr lang="ko-KR" altLang="en-US" dirty="0">
                <a:latin typeface="+mj-ea"/>
                <a:ea typeface="+mj-ea"/>
              </a:rPr>
              <a:t>같이 끼웁니다</a:t>
            </a:r>
            <a:r>
              <a:rPr lang="en-US" altLang="ko-KR" dirty="0" smtClean="0">
                <a:latin typeface="+mj-ea"/>
                <a:ea typeface="+mj-ea"/>
              </a:rPr>
              <a:t>.</a:t>
            </a:r>
          </a:p>
          <a:p>
            <a:pPr>
              <a:lnSpc>
                <a:spcPct val="150000"/>
              </a:lnSpc>
            </a:pPr>
            <a:endParaRPr lang="en-US" altLang="ko-KR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dirty="0" smtClean="0">
                <a:latin typeface="+mj-ea"/>
                <a:ea typeface="+mj-ea"/>
              </a:rPr>
              <a:t>2</a:t>
            </a:r>
            <a:r>
              <a:rPr lang="en-US" altLang="ko-KR" dirty="0">
                <a:latin typeface="+mj-ea"/>
                <a:ea typeface="+mj-ea"/>
              </a:rPr>
              <a:t>. </a:t>
            </a:r>
            <a:r>
              <a:rPr lang="ko-KR" altLang="en-US" dirty="0">
                <a:latin typeface="+mj-ea"/>
                <a:ea typeface="+mj-ea"/>
              </a:rPr>
              <a:t>이 커넥터에 스위치를 꽂아 </a:t>
            </a:r>
            <a:endParaRPr lang="en-US" altLang="ko-KR" dirty="0" smtClean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 </a:t>
            </a:r>
            <a:r>
              <a:rPr lang="en-US" altLang="ko-KR" dirty="0" smtClean="0">
                <a:latin typeface="+mj-ea"/>
                <a:ea typeface="+mj-ea"/>
              </a:rPr>
              <a:t>  </a:t>
            </a:r>
            <a:r>
              <a:rPr lang="ko-KR" altLang="en-US" dirty="0" smtClean="0">
                <a:latin typeface="+mj-ea"/>
                <a:ea typeface="+mj-ea"/>
              </a:rPr>
              <a:t>준비합니다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en-US" altLang="ko-KR" dirty="0" smtClean="0">
              <a:latin typeface="+mj-ea"/>
              <a:ea typeface="+mj-ea"/>
            </a:endParaRPr>
          </a:p>
        </p:txBody>
      </p:sp>
      <p:sp>
        <p:nvSpPr>
          <p:cNvPr id="17" name="제목 1"/>
          <p:cNvSpPr txBox="1">
            <a:spLocks/>
          </p:cNvSpPr>
          <p:nvPr/>
        </p:nvSpPr>
        <p:spPr>
          <a:xfrm>
            <a:off x="558596" y="613179"/>
            <a:ext cx="5515632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rgbClr val="C00000"/>
                </a:solidFill>
              </a:rPr>
              <a:t>실험 방법 </a:t>
            </a:r>
            <a:r>
              <a:rPr lang="en-US" altLang="ko-KR" sz="2600" b="1" dirty="0" smtClean="0">
                <a:solidFill>
                  <a:srgbClr val="C00000"/>
                </a:solidFill>
              </a:rPr>
              <a:t>:  </a:t>
            </a:r>
            <a:r>
              <a:rPr lang="ko-KR" altLang="en-US" sz="2600" b="1" dirty="0" err="1" smtClean="0">
                <a:solidFill>
                  <a:srgbClr val="C00000"/>
                </a:solidFill>
              </a:rPr>
              <a:t>회로만들기</a:t>
            </a:r>
            <a:endParaRPr lang="ko-KR" altLang="en-US" sz="2600" b="1" dirty="0">
              <a:solidFill>
                <a:srgbClr val="C00000"/>
              </a:solidFill>
            </a:endParaRPr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8644" y="1744140"/>
            <a:ext cx="1687789" cy="4515383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578338" y="2158546"/>
            <a:ext cx="3092513" cy="8781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b="1" dirty="0" smtClean="0">
                <a:solidFill>
                  <a:srgbClr val="002060"/>
                </a:solidFill>
                <a:latin typeface="+mj-ea"/>
                <a:ea typeface="+mj-ea"/>
              </a:rPr>
              <a:t>●</a:t>
            </a:r>
            <a:r>
              <a:rPr lang="ko-KR" altLang="en-US" b="1" dirty="0" smtClean="0">
                <a:solidFill>
                  <a:srgbClr val="002060"/>
                </a:solidFill>
                <a:latin typeface="+mj-ea"/>
                <a:ea typeface="+mj-ea"/>
              </a:rPr>
              <a:t> </a:t>
            </a:r>
            <a:r>
              <a:rPr lang="ko-KR" altLang="en-US" b="1" dirty="0" smtClean="0">
                <a:solidFill>
                  <a:srgbClr val="002060"/>
                </a:solidFill>
                <a:latin typeface="+mj-ea"/>
                <a:ea typeface="+mj-ea"/>
              </a:rPr>
              <a:t>커</a:t>
            </a:r>
            <a:r>
              <a:rPr lang="ko-KR" altLang="en-US" b="1" dirty="0" smtClean="0">
                <a:solidFill>
                  <a:srgbClr val="002060"/>
                </a:solidFill>
                <a:latin typeface="+mj-ea"/>
                <a:ea typeface="+mj-ea"/>
              </a:rPr>
              <a:t>넥터의 </a:t>
            </a:r>
            <a:r>
              <a:rPr lang="en-US" altLang="ko-KR" b="1" dirty="0">
                <a:solidFill>
                  <a:srgbClr val="002060"/>
                </a:solidFill>
                <a:latin typeface="+mj-ea"/>
                <a:ea typeface="+mj-ea"/>
              </a:rPr>
              <a:t>1</a:t>
            </a:r>
            <a:r>
              <a:rPr lang="ko-KR" altLang="en-US" b="1" dirty="0">
                <a:solidFill>
                  <a:srgbClr val="002060"/>
                </a:solidFill>
                <a:latin typeface="+mj-ea"/>
                <a:ea typeface="+mj-ea"/>
              </a:rPr>
              <a:t>번</a:t>
            </a:r>
            <a:r>
              <a:rPr lang="en-US" altLang="ko-KR" b="1" dirty="0">
                <a:solidFill>
                  <a:srgbClr val="002060"/>
                </a:solidFill>
                <a:latin typeface="+mj-ea"/>
                <a:ea typeface="+mj-ea"/>
              </a:rPr>
              <a:t>-2</a:t>
            </a:r>
            <a:r>
              <a:rPr lang="ko-KR" altLang="en-US" b="1" dirty="0">
                <a:solidFill>
                  <a:srgbClr val="002060"/>
                </a:solidFill>
                <a:latin typeface="+mj-ea"/>
                <a:ea typeface="+mj-ea"/>
              </a:rPr>
              <a:t>번 구멍에 </a:t>
            </a:r>
            <a:endParaRPr lang="en-US" altLang="ko-KR" b="1" dirty="0" smtClean="0">
              <a:solidFill>
                <a:srgbClr val="002060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002060"/>
                </a:solidFill>
                <a:latin typeface="+mj-ea"/>
                <a:ea typeface="+mj-ea"/>
              </a:rPr>
              <a:t> </a:t>
            </a:r>
            <a:r>
              <a:rPr lang="en-US" altLang="ko-KR" b="1" dirty="0" smtClean="0">
                <a:solidFill>
                  <a:srgbClr val="002060"/>
                </a:solidFill>
                <a:latin typeface="+mj-ea"/>
                <a:ea typeface="+mj-ea"/>
              </a:rPr>
              <a:t>  </a:t>
            </a:r>
            <a:r>
              <a:rPr lang="ko-KR" altLang="en-US" b="1" dirty="0" smtClean="0">
                <a:solidFill>
                  <a:srgbClr val="002060"/>
                </a:solidFill>
                <a:latin typeface="+mj-ea"/>
                <a:ea typeface="+mj-ea"/>
              </a:rPr>
              <a:t>전선을 </a:t>
            </a:r>
            <a:r>
              <a:rPr lang="ko-KR" altLang="en-US" b="1" dirty="0">
                <a:solidFill>
                  <a:srgbClr val="002060"/>
                </a:solidFill>
                <a:latin typeface="+mj-ea"/>
                <a:ea typeface="+mj-ea"/>
              </a:rPr>
              <a:t>꽂습니다</a:t>
            </a:r>
            <a:r>
              <a:rPr lang="en-US" altLang="ko-KR" b="1" dirty="0" smtClean="0">
                <a:solidFill>
                  <a:srgbClr val="002060"/>
                </a:solidFill>
                <a:latin typeface="+mj-ea"/>
                <a:ea typeface="+mj-ea"/>
              </a:rPr>
              <a:t>.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  <p:sp>
        <p:nvSpPr>
          <p:cNvPr id="3" name="오른쪽 화살표 2"/>
          <p:cNvSpPr/>
          <p:nvPr/>
        </p:nvSpPr>
        <p:spPr>
          <a:xfrm>
            <a:off x="5654227" y="1652788"/>
            <a:ext cx="2762250" cy="101151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TextBox 22"/>
          <p:cNvSpPr txBox="1"/>
          <p:nvPr/>
        </p:nvSpPr>
        <p:spPr>
          <a:xfrm>
            <a:off x="5821066" y="1927233"/>
            <a:ext cx="1963999" cy="4626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002060"/>
                </a:solidFill>
                <a:latin typeface="+mj-ea"/>
                <a:ea typeface="+mj-ea"/>
              </a:rPr>
              <a:t>커넥터 연결 방법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70704" y="811830"/>
            <a:ext cx="2122960" cy="4726591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6490526" y="2896556"/>
            <a:ext cx="2929699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100" b="1" dirty="0" smtClean="0">
                <a:solidFill>
                  <a:schemeClr val="accent2"/>
                </a:solidFill>
                <a:latin typeface="+mj-ea"/>
                <a:ea typeface="+mj-ea"/>
              </a:rPr>
              <a:t>●</a:t>
            </a:r>
            <a:r>
              <a:rPr lang="ko-KR" altLang="en-US" b="1" dirty="0" smtClean="0">
                <a:solidFill>
                  <a:schemeClr val="accent2"/>
                </a:solidFill>
                <a:latin typeface="+mj-ea"/>
                <a:ea typeface="+mj-ea"/>
              </a:rPr>
              <a:t> </a:t>
            </a:r>
            <a:r>
              <a:rPr lang="ko-KR" altLang="en-US" b="1" dirty="0">
                <a:solidFill>
                  <a:schemeClr val="accent2"/>
                </a:solidFill>
                <a:latin typeface="+mj-ea"/>
                <a:ea typeface="+mj-ea"/>
              </a:rPr>
              <a:t>탭의 방향에 </a:t>
            </a:r>
            <a:r>
              <a:rPr lang="ko-KR" altLang="en-US" b="1" dirty="0" smtClean="0">
                <a:solidFill>
                  <a:schemeClr val="accent2"/>
                </a:solidFill>
                <a:latin typeface="+mj-ea"/>
                <a:ea typeface="+mj-ea"/>
              </a:rPr>
              <a:t>주의하여 </a:t>
            </a:r>
            <a:endParaRPr lang="en-US" altLang="ko-KR" b="1" dirty="0" smtClean="0">
              <a:solidFill>
                <a:schemeClr val="accent2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chemeClr val="accent2"/>
                </a:solidFill>
                <a:latin typeface="+mj-ea"/>
                <a:ea typeface="+mj-ea"/>
              </a:rPr>
              <a:t> </a:t>
            </a:r>
            <a:r>
              <a:rPr lang="en-US" altLang="ko-KR" b="1" dirty="0" smtClean="0">
                <a:solidFill>
                  <a:schemeClr val="accent2"/>
                </a:solidFill>
                <a:latin typeface="+mj-ea"/>
                <a:ea typeface="+mj-ea"/>
              </a:rPr>
              <a:t>  </a:t>
            </a:r>
            <a:r>
              <a:rPr lang="ko-KR" altLang="en-US" b="1" dirty="0" smtClean="0">
                <a:solidFill>
                  <a:schemeClr val="accent2"/>
                </a:solidFill>
                <a:latin typeface="+mj-ea"/>
                <a:ea typeface="+mj-ea"/>
              </a:rPr>
              <a:t>딸깍 </a:t>
            </a:r>
            <a:r>
              <a:rPr lang="ko-KR" altLang="en-US" b="1" dirty="0">
                <a:solidFill>
                  <a:schemeClr val="accent2"/>
                </a:solidFill>
                <a:latin typeface="+mj-ea"/>
                <a:ea typeface="+mj-ea"/>
              </a:rPr>
              <a:t>소리가 </a:t>
            </a:r>
            <a:r>
              <a:rPr lang="ko-KR" altLang="en-US" b="1" dirty="0" smtClean="0">
                <a:solidFill>
                  <a:schemeClr val="accent2"/>
                </a:solidFill>
                <a:latin typeface="+mj-ea"/>
                <a:ea typeface="+mj-ea"/>
              </a:rPr>
              <a:t>날 때 까지</a:t>
            </a:r>
            <a:endParaRPr lang="ko-KR" altLang="en-US" b="1" dirty="0">
              <a:solidFill>
                <a:schemeClr val="accent2"/>
              </a:solidFill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b="1" dirty="0">
                <a:solidFill>
                  <a:schemeClr val="accent2"/>
                </a:solidFill>
                <a:latin typeface="+mj-ea"/>
                <a:ea typeface="+mj-ea"/>
              </a:rPr>
              <a:t> </a:t>
            </a:r>
            <a:r>
              <a:rPr lang="ko-KR" altLang="en-US" b="1" dirty="0" smtClean="0">
                <a:solidFill>
                  <a:schemeClr val="accent2"/>
                </a:solidFill>
                <a:latin typeface="+mj-ea"/>
                <a:ea typeface="+mj-ea"/>
              </a:rPr>
              <a:t>  밀어 </a:t>
            </a:r>
            <a:r>
              <a:rPr lang="ko-KR" altLang="en-US" b="1" dirty="0">
                <a:solidFill>
                  <a:schemeClr val="accent2"/>
                </a:solidFill>
                <a:latin typeface="+mj-ea"/>
                <a:ea typeface="+mj-ea"/>
              </a:rPr>
              <a:t>끼웁니다</a:t>
            </a:r>
            <a:r>
              <a:rPr lang="en-US" altLang="ko-KR" b="1" dirty="0">
                <a:solidFill>
                  <a:schemeClr val="accent2"/>
                </a:solidFill>
                <a:latin typeface="+mj-ea"/>
                <a:ea typeface="+mj-ea"/>
              </a:rPr>
              <a:t>.</a:t>
            </a:r>
            <a:endParaRPr lang="ko-KR" altLang="en-US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562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490000" y="1307974"/>
            <a:ext cx="6620723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3. LED </a:t>
            </a:r>
            <a:r>
              <a:rPr lang="ko-KR" altLang="en-US" dirty="0">
                <a:latin typeface="+mj-ea"/>
                <a:ea typeface="+mj-ea"/>
              </a:rPr>
              <a:t>바에 스냅과 </a:t>
            </a:r>
            <a:r>
              <a:rPr lang="ko-KR" altLang="en-US" dirty="0" smtClean="0">
                <a:latin typeface="+mj-ea"/>
                <a:ea typeface="+mj-ea"/>
              </a:rPr>
              <a:t>스위치</a:t>
            </a:r>
            <a:r>
              <a:rPr lang="en-US" altLang="ko-KR" dirty="0">
                <a:latin typeface="+mj-ea"/>
                <a:ea typeface="+mj-ea"/>
              </a:rPr>
              <a:t>+</a:t>
            </a:r>
            <a:r>
              <a:rPr lang="ko-KR" altLang="en-US" dirty="0">
                <a:latin typeface="+mj-ea"/>
                <a:ea typeface="+mj-ea"/>
              </a:rPr>
              <a:t>커넥터를 그림과 같이 연결합니다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en-US" altLang="ko-KR" dirty="0" smtClean="0">
              <a:latin typeface="+mj-ea"/>
              <a:ea typeface="+mj-ea"/>
            </a:endParaRPr>
          </a:p>
        </p:txBody>
      </p:sp>
      <p:sp>
        <p:nvSpPr>
          <p:cNvPr id="17" name="제목 1"/>
          <p:cNvSpPr txBox="1">
            <a:spLocks/>
          </p:cNvSpPr>
          <p:nvPr/>
        </p:nvSpPr>
        <p:spPr>
          <a:xfrm>
            <a:off x="558596" y="613179"/>
            <a:ext cx="5515632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rgbClr val="C00000"/>
                </a:solidFill>
              </a:rPr>
              <a:t>실험 방법 </a:t>
            </a:r>
            <a:r>
              <a:rPr lang="en-US" altLang="ko-KR" sz="2600" b="1" dirty="0" smtClean="0">
                <a:solidFill>
                  <a:srgbClr val="C00000"/>
                </a:solidFill>
              </a:rPr>
              <a:t>:  </a:t>
            </a:r>
            <a:r>
              <a:rPr lang="ko-KR" altLang="en-US" sz="2600" b="1" dirty="0" err="1" smtClean="0">
                <a:solidFill>
                  <a:srgbClr val="C00000"/>
                </a:solidFill>
              </a:rPr>
              <a:t>회로만들기</a:t>
            </a:r>
            <a:endParaRPr lang="ko-KR" altLang="en-US" sz="2600" b="1" dirty="0">
              <a:solidFill>
                <a:srgbClr val="C00000"/>
              </a:solidFill>
            </a:endParaRPr>
          </a:p>
        </p:txBody>
      </p:sp>
      <p:pic>
        <p:nvPicPr>
          <p:cNvPr id="8" name="그림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8786" y="1929881"/>
            <a:ext cx="7324725" cy="4776994"/>
          </a:xfrm>
          <a:prstGeom prst="rect">
            <a:avLst/>
          </a:prstGeom>
        </p:spPr>
      </p:pic>
      <p:sp>
        <p:nvSpPr>
          <p:cNvPr id="9" name="직사각형 8"/>
          <p:cNvSpPr/>
          <p:nvPr/>
        </p:nvSpPr>
        <p:spPr>
          <a:xfrm>
            <a:off x="7789098" y="2607735"/>
            <a:ext cx="27018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 smtClean="0"/>
              <a:t>LED바의 빨간 전선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 smtClean="0"/>
              <a:t>스냅의 빨간 전선</a:t>
            </a:r>
            <a:endParaRPr lang="ko-KR" altLang="en-US" dirty="0"/>
          </a:p>
        </p:txBody>
      </p:sp>
      <p:sp>
        <p:nvSpPr>
          <p:cNvPr id="25" name="직사각형 24"/>
          <p:cNvSpPr/>
          <p:nvPr/>
        </p:nvSpPr>
        <p:spPr>
          <a:xfrm>
            <a:off x="7648936" y="2366969"/>
            <a:ext cx="3232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 smtClean="0">
                <a:solidFill>
                  <a:srgbClr val="0070C0"/>
                </a:solidFill>
              </a:rPr>
              <a:t>전선을 연결 후 </a:t>
            </a:r>
            <a:r>
              <a:rPr lang="ko-KR" altLang="en-US" b="1" dirty="0" err="1" smtClean="0">
                <a:solidFill>
                  <a:srgbClr val="0070C0"/>
                </a:solidFill>
              </a:rPr>
              <a:t>엔드캡</a:t>
            </a:r>
            <a:r>
              <a:rPr lang="ko-KR" altLang="en-US" b="1" dirty="0" smtClean="0">
                <a:solidFill>
                  <a:srgbClr val="0070C0"/>
                </a:solidFill>
              </a:rPr>
              <a:t> 씌우기</a:t>
            </a:r>
            <a:endParaRPr lang="ko-KR" altLang="en-US" b="1" dirty="0">
              <a:solidFill>
                <a:srgbClr val="0070C0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8036748" y="5342296"/>
            <a:ext cx="3273167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 smtClean="0"/>
              <a:t>스위치 </a:t>
            </a:r>
            <a:r>
              <a:rPr lang="ko-KR" altLang="en-US" dirty="0"/>
              <a:t>커넥터의 </a:t>
            </a:r>
            <a:r>
              <a:rPr lang="ko-KR" altLang="en-US" dirty="0" smtClean="0"/>
              <a:t>검정 전선</a:t>
            </a:r>
            <a:endParaRPr lang="ko-KR" altLang="en-US" dirty="0"/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/>
              <a:t>LED바의 </a:t>
            </a:r>
            <a:r>
              <a:rPr lang="ko-KR" altLang="en-US" dirty="0" smtClean="0"/>
              <a:t>검정 전선</a:t>
            </a:r>
            <a:endParaRPr lang="ko-KR" altLang="en-US" dirty="0"/>
          </a:p>
        </p:txBody>
      </p:sp>
      <p:sp>
        <p:nvSpPr>
          <p:cNvPr id="27" name="직사각형 26"/>
          <p:cNvSpPr/>
          <p:nvPr/>
        </p:nvSpPr>
        <p:spPr>
          <a:xfrm>
            <a:off x="7877537" y="4972964"/>
            <a:ext cx="3232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 smtClean="0">
                <a:solidFill>
                  <a:srgbClr val="0070C0"/>
                </a:solidFill>
              </a:rPr>
              <a:t>전선을 연결 후 </a:t>
            </a:r>
            <a:r>
              <a:rPr lang="ko-KR" altLang="en-US" b="1" dirty="0" err="1" smtClean="0">
                <a:solidFill>
                  <a:srgbClr val="0070C0"/>
                </a:solidFill>
              </a:rPr>
              <a:t>엔드캡</a:t>
            </a:r>
            <a:r>
              <a:rPr lang="ko-KR" altLang="en-US" b="1" dirty="0" smtClean="0">
                <a:solidFill>
                  <a:srgbClr val="0070C0"/>
                </a:solidFill>
              </a:rPr>
              <a:t> 씌우기</a:t>
            </a:r>
            <a:endParaRPr lang="ko-KR" altLang="en-US" b="1" dirty="0">
              <a:solidFill>
                <a:srgbClr val="0070C0"/>
              </a:solidFill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925436" y="3815082"/>
            <a:ext cx="3284613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dirty="0"/>
              <a:t>스위치 커넥터의 검정 전선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dirty="0" smtClean="0"/>
              <a:t>스냅의 검정 전선</a:t>
            </a:r>
            <a:endParaRPr lang="ko-KR" altLang="en-US" dirty="0"/>
          </a:p>
        </p:txBody>
      </p:sp>
      <p:sp>
        <p:nvSpPr>
          <p:cNvPr id="32" name="직사각형 31"/>
          <p:cNvSpPr/>
          <p:nvPr/>
        </p:nvSpPr>
        <p:spPr>
          <a:xfrm>
            <a:off x="813850" y="3445750"/>
            <a:ext cx="3232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b="1" dirty="0" smtClean="0">
                <a:solidFill>
                  <a:srgbClr val="0070C0"/>
                </a:solidFill>
              </a:rPr>
              <a:t>전선을 연결 후 </a:t>
            </a:r>
            <a:r>
              <a:rPr lang="ko-KR" altLang="en-US" b="1" dirty="0" err="1" smtClean="0">
                <a:solidFill>
                  <a:srgbClr val="0070C0"/>
                </a:solidFill>
              </a:rPr>
              <a:t>엔드캡</a:t>
            </a:r>
            <a:r>
              <a:rPr lang="ko-KR" altLang="en-US" b="1" dirty="0" smtClean="0">
                <a:solidFill>
                  <a:srgbClr val="0070C0"/>
                </a:solidFill>
              </a:rPr>
              <a:t> 씌우기</a:t>
            </a:r>
            <a:endParaRPr lang="ko-KR" altLang="en-US" b="1" dirty="0">
              <a:solidFill>
                <a:srgbClr val="0070C0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7158348" y="1285230"/>
            <a:ext cx="3814451" cy="50783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7762532" y="1296209"/>
            <a:ext cx="302999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002060"/>
                </a:solidFill>
                <a:latin typeface="+mj-ea"/>
                <a:ea typeface="+mj-ea"/>
              </a:rPr>
              <a:t>전선의 </a:t>
            </a:r>
            <a:r>
              <a:rPr lang="ko-KR" altLang="en-US" b="1" dirty="0">
                <a:solidFill>
                  <a:srgbClr val="002060"/>
                </a:solidFill>
                <a:latin typeface="+mj-ea"/>
                <a:ea typeface="+mj-ea"/>
              </a:rPr>
              <a:t>색을 잘 확인하세요</a:t>
            </a:r>
            <a:r>
              <a:rPr lang="en-US" altLang="ko-KR" b="1" dirty="0">
                <a:solidFill>
                  <a:srgbClr val="002060"/>
                </a:solidFill>
                <a:latin typeface="+mj-ea"/>
                <a:ea typeface="+mj-ea"/>
              </a:rPr>
              <a:t>.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  <p:sp>
        <p:nvSpPr>
          <p:cNvPr id="20" name="포인트가 5개인 별 19"/>
          <p:cNvSpPr/>
          <p:nvPr/>
        </p:nvSpPr>
        <p:spPr>
          <a:xfrm>
            <a:off x="7355705" y="1413034"/>
            <a:ext cx="274182" cy="274182"/>
          </a:xfrm>
          <a:prstGeom prst="star5">
            <a:avLst/>
          </a:prstGeom>
          <a:solidFill>
            <a:schemeClr val="accent2"/>
          </a:solidFill>
          <a:ln w="95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34" name="직선 화살표 연결선 33"/>
          <p:cNvCxnSpPr/>
          <p:nvPr/>
        </p:nvCxnSpPr>
        <p:spPr>
          <a:xfrm>
            <a:off x="3051246" y="4410243"/>
            <a:ext cx="749115" cy="676107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직선 화살표 연결선 37"/>
          <p:cNvCxnSpPr/>
          <p:nvPr/>
        </p:nvCxnSpPr>
        <p:spPr>
          <a:xfrm flipH="1" flipV="1">
            <a:off x="6752289" y="2531660"/>
            <a:ext cx="877598" cy="463068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직선 화살표 연결선 44"/>
          <p:cNvCxnSpPr/>
          <p:nvPr/>
        </p:nvCxnSpPr>
        <p:spPr>
          <a:xfrm flipH="1">
            <a:off x="7355706" y="5157630"/>
            <a:ext cx="521831" cy="700245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865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490000" y="1307974"/>
            <a:ext cx="1060662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4. </a:t>
            </a:r>
            <a:r>
              <a:rPr lang="ko-KR" altLang="en-US" dirty="0">
                <a:latin typeface="+mj-ea"/>
                <a:ea typeface="+mj-ea"/>
              </a:rPr>
              <a:t>스냅에 </a:t>
            </a:r>
            <a:r>
              <a:rPr lang="en-US" altLang="ko-KR" dirty="0">
                <a:latin typeface="+mj-ea"/>
                <a:ea typeface="+mj-ea"/>
              </a:rPr>
              <a:t>9V </a:t>
            </a:r>
            <a:r>
              <a:rPr lang="ko-KR" altLang="en-US" dirty="0">
                <a:latin typeface="+mj-ea"/>
                <a:ea typeface="+mj-ea"/>
              </a:rPr>
              <a:t>전지를 방향에 맞게 </a:t>
            </a:r>
            <a:r>
              <a:rPr lang="ko-KR" altLang="en-US" dirty="0" smtClean="0">
                <a:latin typeface="+mj-ea"/>
                <a:ea typeface="+mj-ea"/>
              </a:rPr>
              <a:t>꽂고</a:t>
            </a:r>
            <a:r>
              <a:rPr lang="en-US" altLang="ko-KR" dirty="0" smtClean="0">
                <a:latin typeface="+mj-ea"/>
                <a:ea typeface="+mj-ea"/>
              </a:rPr>
              <a:t>, </a:t>
            </a:r>
            <a:r>
              <a:rPr lang="ko-KR" altLang="en-US" b="1" dirty="0" smtClean="0">
                <a:solidFill>
                  <a:srgbClr val="0070C0"/>
                </a:solidFill>
                <a:latin typeface="+mj-ea"/>
                <a:ea typeface="+mj-ea"/>
              </a:rPr>
              <a:t>스위치를 </a:t>
            </a:r>
            <a:r>
              <a:rPr lang="ko-KR" altLang="en-US" b="1" dirty="0">
                <a:solidFill>
                  <a:srgbClr val="0070C0"/>
                </a:solidFill>
                <a:latin typeface="+mj-ea"/>
                <a:ea typeface="+mj-ea"/>
              </a:rPr>
              <a:t>‘</a:t>
            </a:r>
            <a:r>
              <a:rPr lang="en-US" altLang="ko-KR" b="1" dirty="0">
                <a:solidFill>
                  <a:srgbClr val="0070C0"/>
                </a:solidFill>
                <a:latin typeface="+mj-ea"/>
                <a:ea typeface="+mj-ea"/>
              </a:rPr>
              <a:t>ON</a:t>
            </a:r>
            <a:r>
              <a:rPr lang="en-US" altLang="ko-KR" b="1" dirty="0" smtClean="0">
                <a:solidFill>
                  <a:srgbClr val="0070C0"/>
                </a:solidFill>
                <a:latin typeface="+mj-ea"/>
                <a:ea typeface="+mj-ea"/>
              </a:rPr>
              <a:t>” </a:t>
            </a:r>
            <a:r>
              <a:rPr lang="ko-KR" altLang="en-US" dirty="0" smtClean="0">
                <a:latin typeface="+mj-ea"/>
                <a:ea typeface="+mj-ea"/>
              </a:rPr>
              <a:t>하여 </a:t>
            </a:r>
            <a:r>
              <a:rPr lang="en-US" altLang="ko-KR" dirty="0">
                <a:latin typeface="+mj-ea"/>
                <a:ea typeface="+mj-ea"/>
              </a:rPr>
              <a:t>LED</a:t>
            </a:r>
            <a:r>
              <a:rPr lang="ko-KR" altLang="en-US" dirty="0">
                <a:latin typeface="+mj-ea"/>
                <a:ea typeface="+mj-ea"/>
              </a:rPr>
              <a:t>바에 불이 </a:t>
            </a:r>
            <a:r>
              <a:rPr lang="ko-KR" altLang="en-US" dirty="0" smtClean="0">
                <a:latin typeface="+mj-ea"/>
                <a:ea typeface="+mj-ea"/>
              </a:rPr>
              <a:t>들어오는지 </a:t>
            </a:r>
            <a:r>
              <a:rPr lang="ko-KR" altLang="en-US" dirty="0">
                <a:latin typeface="+mj-ea"/>
                <a:ea typeface="+mj-ea"/>
              </a:rPr>
              <a:t>확인합니다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en-US" altLang="ko-KR" dirty="0" smtClean="0">
              <a:latin typeface="+mj-ea"/>
              <a:ea typeface="+mj-ea"/>
            </a:endParaRPr>
          </a:p>
        </p:txBody>
      </p:sp>
      <p:sp>
        <p:nvSpPr>
          <p:cNvPr id="17" name="제목 1"/>
          <p:cNvSpPr txBox="1">
            <a:spLocks/>
          </p:cNvSpPr>
          <p:nvPr/>
        </p:nvSpPr>
        <p:spPr>
          <a:xfrm>
            <a:off x="558596" y="613179"/>
            <a:ext cx="5515632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rgbClr val="C00000"/>
                </a:solidFill>
              </a:rPr>
              <a:t>실험 방법 </a:t>
            </a:r>
            <a:r>
              <a:rPr lang="en-US" altLang="ko-KR" sz="2600" b="1" dirty="0" smtClean="0">
                <a:solidFill>
                  <a:srgbClr val="C00000"/>
                </a:solidFill>
              </a:rPr>
              <a:t>:  </a:t>
            </a:r>
            <a:r>
              <a:rPr lang="ko-KR" altLang="en-US" sz="2600" b="1" dirty="0" err="1" smtClean="0">
                <a:solidFill>
                  <a:srgbClr val="C00000"/>
                </a:solidFill>
              </a:rPr>
              <a:t>회로만들기</a:t>
            </a:r>
            <a:endParaRPr lang="ko-KR" altLang="en-US" sz="2600" b="1" dirty="0">
              <a:solidFill>
                <a:srgbClr val="C00000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666750" y="1981200"/>
            <a:ext cx="5676900" cy="6762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직사각형 1"/>
          <p:cNvSpPr/>
          <p:nvPr/>
        </p:nvSpPr>
        <p:spPr>
          <a:xfrm>
            <a:off x="809625" y="2134671"/>
            <a:ext cx="6096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2000" b="1" dirty="0"/>
              <a:t>LED바에 불이 들어오지 않는 경우 </a:t>
            </a:r>
            <a:r>
              <a:rPr lang="ko-KR" altLang="en-US" sz="2000" b="1" dirty="0" smtClean="0"/>
              <a:t>확인사항 </a:t>
            </a:r>
            <a:r>
              <a:rPr lang="en-US" altLang="ko-KR" sz="2000" b="1" dirty="0" smtClean="0"/>
              <a:t>!!</a:t>
            </a:r>
            <a:endParaRPr lang="ko-KR" altLang="en-US" sz="2000" b="1" dirty="0"/>
          </a:p>
        </p:txBody>
      </p:sp>
      <p:sp>
        <p:nvSpPr>
          <p:cNvPr id="4" name="오른쪽 화살표 3"/>
          <p:cNvSpPr/>
          <p:nvPr/>
        </p:nvSpPr>
        <p:spPr>
          <a:xfrm>
            <a:off x="1185860" y="2976341"/>
            <a:ext cx="276225" cy="257175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직사각형 20"/>
          <p:cNvSpPr/>
          <p:nvPr/>
        </p:nvSpPr>
        <p:spPr>
          <a:xfrm>
            <a:off x="1581149" y="2909666"/>
            <a:ext cx="738187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dirty="0" smtClean="0">
                <a:latin typeface="+mj-ea"/>
                <a:ea typeface="+mj-ea"/>
              </a:rPr>
              <a:t>9V </a:t>
            </a:r>
            <a:r>
              <a:rPr lang="ko-KR" altLang="en-US" dirty="0">
                <a:latin typeface="+mj-ea"/>
                <a:ea typeface="+mj-ea"/>
              </a:rPr>
              <a:t>전지를 스냅에 완전히 꽂았나요</a:t>
            </a:r>
            <a:r>
              <a:rPr lang="ko-KR" altLang="en-US" dirty="0" smtClean="0">
                <a:latin typeface="+mj-ea"/>
                <a:ea typeface="+mj-ea"/>
              </a:rPr>
              <a:t>?</a:t>
            </a:r>
            <a:endParaRPr lang="en-US" altLang="ko-KR" dirty="0" smtClean="0">
              <a:latin typeface="+mj-ea"/>
              <a:ea typeface="+mj-ea"/>
            </a:endParaRPr>
          </a:p>
          <a:p>
            <a:endParaRPr lang="en-US" altLang="ko-KR" dirty="0">
              <a:latin typeface="+mj-ea"/>
              <a:ea typeface="+mj-ea"/>
            </a:endParaRPr>
          </a:p>
          <a:p>
            <a:r>
              <a:rPr lang="ko-KR" altLang="en-US" dirty="0" smtClean="0">
                <a:latin typeface="+mj-ea"/>
                <a:ea typeface="+mj-ea"/>
              </a:rPr>
              <a:t>스위치용 </a:t>
            </a:r>
            <a:r>
              <a:rPr lang="ko-KR" altLang="en-US" dirty="0">
                <a:latin typeface="+mj-ea"/>
                <a:ea typeface="+mj-ea"/>
              </a:rPr>
              <a:t>커넥터에 전선을 1번-2번 또는 2번-3번 구멍에 꽂았나요</a:t>
            </a:r>
            <a:r>
              <a:rPr lang="ko-KR" altLang="en-US" dirty="0" smtClean="0">
                <a:latin typeface="+mj-ea"/>
                <a:ea typeface="+mj-ea"/>
              </a:rPr>
              <a:t>?</a:t>
            </a:r>
            <a:endParaRPr lang="en-US" altLang="ko-KR" dirty="0" smtClean="0">
              <a:latin typeface="+mj-ea"/>
              <a:ea typeface="+mj-ea"/>
            </a:endParaRPr>
          </a:p>
          <a:p>
            <a:endParaRPr lang="en-US" altLang="ko-KR" dirty="0" smtClean="0">
              <a:latin typeface="+mj-ea"/>
              <a:ea typeface="+mj-ea"/>
            </a:endParaRPr>
          </a:p>
          <a:p>
            <a:r>
              <a:rPr lang="ko-KR" altLang="en-US" dirty="0" smtClean="0">
                <a:latin typeface="+mj-ea"/>
                <a:ea typeface="+mj-ea"/>
              </a:rPr>
              <a:t>LED</a:t>
            </a:r>
            <a:r>
              <a:rPr lang="ko-KR" altLang="en-US" dirty="0">
                <a:latin typeface="+mj-ea"/>
                <a:ea typeface="+mj-ea"/>
              </a:rPr>
              <a:t>바의 </a:t>
            </a:r>
            <a:r>
              <a:rPr lang="ko-KR" altLang="en-US" dirty="0" smtClean="0">
                <a:latin typeface="+mj-ea"/>
                <a:ea typeface="+mj-ea"/>
              </a:rPr>
              <a:t>전선 색이 </a:t>
            </a:r>
            <a:r>
              <a:rPr lang="ko-KR" altLang="en-US" dirty="0">
                <a:latin typeface="+mj-ea"/>
                <a:ea typeface="+mj-ea"/>
              </a:rPr>
              <a:t>그림과 같게 연결되었나요?</a:t>
            </a:r>
          </a:p>
        </p:txBody>
      </p:sp>
      <p:sp>
        <p:nvSpPr>
          <p:cNvPr id="23" name="오른쪽 화살표 22"/>
          <p:cNvSpPr/>
          <p:nvPr/>
        </p:nvSpPr>
        <p:spPr>
          <a:xfrm>
            <a:off x="1185860" y="3519266"/>
            <a:ext cx="276225" cy="257175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오른쪽 화살표 23"/>
          <p:cNvSpPr/>
          <p:nvPr/>
        </p:nvSpPr>
        <p:spPr>
          <a:xfrm>
            <a:off x="1185860" y="4062191"/>
            <a:ext cx="276225" cy="257175"/>
          </a:xfrm>
          <a:prstGeom prst="rightArrow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1645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/>
          <p:cNvSpPr txBox="1"/>
          <p:nvPr/>
        </p:nvSpPr>
        <p:spPr>
          <a:xfrm>
            <a:off x="490000" y="1307974"/>
            <a:ext cx="6965368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5. </a:t>
            </a:r>
            <a:r>
              <a:rPr lang="ko-KR" altLang="en-US" dirty="0" smtClean="0">
                <a:latin typeface="+mj-ea"/>
                <a:ea typeface="+mj-ea"/>
              </a:rPr>
              <a:t>뒤 판 </a:t>
            </a:r>
            <a:r>
              <a:rPr lang="ko-KR" altLang="en-US" dirty="0">
                <a:latin typeface="+mj-ea"/>
                <a:ea typeface="+mj-ea"/>
              </a:rPr>
              <a:t>종이의 양면테이프 위치 </a:t>
            </a:r>
            <a:r>
              <a:rPr lang="en-US" altLang="ko-KR" dirty="0" smtClean="0">
                <a:latin typeface="+mj-ea"/>
                <a:ea typeface="+mj-ea"/>
              </a:rPr>
              <a:t>4</a:t>
            </a:r>
            <a:r>
              <a:rPr lang="ko-KR" altLang="en-US" dirty="0" smtClean="0">
                <a:latin typeface="+mj-ea"/>
                <a:ea typeface="+mj-ea"/>
              </a:rPr>
              <a:t>군데에 </a:t>
            </a:r>
            <a:r>
              <a:rPr lang="ko-KR" altLang="en-US" dirty="0">
                <a:latin typeface="+mj-ea"/>
                <a:ea typeface="+mj-ea"/>
              </a:rPr>
              <a:t>양면테이프를 붙입니다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en-US" altLang="ko-KR" dirty="0" smtClean="0">
              <a:latin typeface="+mj-ea"/>
              <a:ea typeface="+mj-ea"/>
            </a:endParaRPr>
          </a:p>
        </p:txBody>
      </p:sp>
      <p:sp>
        <p:nvSpPr>
          <p:cNvPr id="17" name="제목 1"/>
          <p:cNvSpPr txBox="1">
            <a:spLocks/>
          </p:cNvSpPr>
          <p:nvPr/>
        </p:nvSpPr>
        <p:spPr>
          <a:xfrm>
            <a:off x="558596" y="613179"/>
            <a:ext cx="5515632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rgbClr val="C00000"/>
                </a:solidFill>
              </a:rPr>
              <a:t>실험 방법 </a:t>
            </a:r>
            <a:r>
              <a:rPr lang="en-US" altLang="ko-KR" sz="2600" b="1" dirty="0" smtClean="0">
                <a:solidFill>
                  <a:srgbClr val="C00000"/>
                </a:solidFill>
              </a:rPr>
              <a:t>:  </a:t>
            </a:r>
            <a:r>
              <a:rPr lang="ko-KR" altLang="en-US" sz="2600" b="1" dirty="0" smtClean="0">
                <a:solidFill>
                  <a:srgbClr val="C00000"/>
                </a:solidFill>
              </a:rPr>
              <a:t>거울과 회로 장착하기</a:t>
            </a:r>
            <a:endParaRPr lang="ko-KR" altLang="en-US" sz="2600" b="1" dirty="0">
              <a:solidFill>
                <a:srgbClr val="C00000"/>
              </a:solidFill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5233450" y="3117577"/>
            <a:ext cx="61489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002060"/>
                </a:solidFill>
              </a:rPr>
              <a:t>▶ 뒤 판 </a:t>
            </a:r>
            <a:r>
              <a:rPr lang="ko-KR" altLang="en-US" b="1" dirty="0">
                <a:solidFill>
                  <a:srgbClr val="002060"/>
                </a:solidFill>
              </a:rPr>
              <a:t>종이에 </a:t>
            </a:r>
            <a:r>
              <a:rPr lang="en-US" altLang="ko-KR" b="1" dirty="0">
                <a:solidFill>
                  <a:srgbClr val="002060"/>
                </a:solidFill>
              </a:rPr>
              <a:t>EVA </a:t>
            </a:r>
            <a:r>
              <a:rPr lang="ko-KR" altLang="en-US" b="1" dirty="0" smtClean="0">
                <a:solidFill>
                  <a:srgbClr val="002060"/>
                </a:solidFill>
              </a:rPr>
              <a:t>사각 틀을 </a:t>
            </a:r>
            <a:r>
              <a:rPr lang="ko-KR" altLang="en-US" b="1" dirty="0">
                <a:solidFill>
                  <a:srgbClr val="002060"/>
                </a:solidFill>
              </a:rPr>
              <a:t>먼저 붙이고 그 안에 </a:t>
            </a:r>
            <a:endParaRPr lang="en-US" altLang="ko-KR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002060"/>
                </a:solidFill>
              </a:rPr>
              <a:t>      단면 </a:t>
            </a:r>
            <a:r>
              <a:rPr lang="ko-KR" altLang="en-US" b="1" dirty="0">
                <a:solidFill>
                  <a:srgbClr val="002060"/>
                </a:solidFill>
              </a:rPr>
              <a:t>거울을 붙입니다</a:t>
            </a:r>
            <a:r>
              <a:rPr lang="en-US" altLang="ko-KR" b="1" dirty="0">
                <a:solidFill>
                  <a:srgbClr val="002060"/>
                </a:solidFill>
              </a:rPr>
              <a:t>.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2487" y="1877724"/>
            <a:ext cx="3843338" cy="4684331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4881025" y="2062176"/>
            <a:ext cx="66383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6. </a:t>
            </a:r>
            <a:r>
              <a:rPr lang="ko-KR" altLang="en-US" dirty="0" smtClean="0">
                <a:latin typeface="+mj-ea"/>
                <a:ea typeface="+mj-ea"/>
              </a:rPr>
              <a:t>뒤 판 </a:t>
            </a:r>
            <a:r>
              <a:rPr lang="ko-KR" altLang="en-US" dirty="0">
                <a:latin typeface="+mj-ea"/>
                <a:ea typeface="+mj-ea"/>
              </a:rPr>
              <a:t>종이를 바닥에 놓고 양면테이프 </a:t>
            </a:r>
            <a:r>
              <a:rPr lang="ko-KR" altLang="en-US" dirty="0" err="1">
                <a:latin typeface="+mj-ea"/>
                <a:ea typeface="+mj-ea"/>
              </a:rPr>
              <a:t>보호지를</a:t>
            </a:r>
            <a:r>
              <a:rPr lang="ko-KR" altLang="en-US" dirty="0">
                <a:latin typeface="+mj-ea"/>
                <a:ea typeface="+mj-ea"/>
              </a:rPr>
              <a:t> 제거한 다음</a:t>
            </a: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  <a:ea typeface="+mj-ea"/>
              </a:rPr>
              <a:t>  </a:t>
            </a:r>
            <a:r>
              <a:rPr lang="ko-KR" altLang="en-US" dirty="0" smtClean="0">
                <a:latin typeface="+mj-ea"/>
                <a:ea typeface="+mj-ea"/>
              </a:rPr>
              <a:t> 그림과 </a:t>
            </a:r>
            <a:r>
              <a:rPr lang="ko-KR" altLang="en-US" dirty="0">
                <a:latin typeface="+mj-ea"/>
                <a:ea typeface="+mj-ea"/>
              </a:rPr>
              <a:t>같은 순서로 붙여줍니다</a:t>
            </a:r>
            <a:r>
              <a:rPr lang="en-US" altLang="ko-KR" dirty="0">
                <a:latin typeface="+mj-ea"/>
                <a:ea typeface="+mj-ea"/>
              </a:rPr>
              <a:t>..</a:t>
            </a:r>
            <a:endParaRPr lang="en-US" altLang="ko-KR" dirty="0" smtClean="0">
              <a:latin typeface="+mj-ea"/>
              <a:ea typeface="+mj-ea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5233450" y="4040907"/>
            <a:ext cx="6148925" cy="8781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>
                <a:solidFill>
                  <a:srgbClr val="002060"/>
                </a:solidFill>
              </a:rPr>
              <a:t>▶ 거울을 손으로 만지면 얼룩이 생깁니다</a:t>
            </a:r>
            <a:r>
              <a:rPr lang="en-US" altLang="ko-KR" b="1" dirty="0">
                <a:solidFill>
                  <a:srgbClr val="002060"/>
                </a:solidFill>
              </a:rPr>
              <a:t>. </a:t>
            </a:r>
            <a:endParaRPr lang="en-US" altLang="ko-KR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002060"/>
                </a:solidFill>
              </a:rPr>
              <a:t> </a:t>
            </a:r>
            <a:r>
              <a:rPr lang="en-US" altLang="ko-KR" b="1" dirty="0" smtClean="0">
                <a:solidFill>
                  <a:srgbClr val="002060"/>
                </a:solidFill>
              </a:rPr>
              <a:t>     </a:t>
            </a:r>
            <a:r>
              <a:rPr lang="ko-KR" altLang="en-US" b="1" dirty="0" smtClean="0">
                <a:solidFill>
                  <a:srgbClr val="002060"/>
                </a:solidFill>
              </a:rPr>
              <a:t>최대한 </a:t>
            </a:r>
            <a:r>
              <a:rPr lang="ko-KR" altLang="en-US" b="1" dirty="0">
                <a:solidFill>
                  <a:srgbClr val="002060"/>
                </a:solidFill>
              </a:rPr>
              <a:t>만지지 않도록 주의하세요</a:t>
            </a:r>
            <a:r>
              <a:rPr lang="en-US" altLang="ko-KR" b="1" dirty="0">
                <a:solidFill>
                  <a:srgbClr val="002060"/>
                </a:solidFill>
              </a:rPr>
              <a:t>.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5233450" y="5126757"/>
            <a:ext cx="614892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>
                <a:solidFill>
                  <a:srgbClr val="002060"/>
                </a:solidFill>
              </a:rPr>
              <a:t>▶ </a:t>
            </a:r>
            <a:r>
              <a:rPr lang="ko-KR" altLang="en-US" b="1" dirty="0" smtClean="0">
                <a:solidFill>
                  <a:srgbClr val="002060"/>
                </a:solidFill>
              </a:rPr>
              <a:t>            표한 </a:t>
            </a:r>
            <a:r>
              <a:rPr lang="ko-KR" altLang="en-US" b="1" dirty="0">
                <a:solidFill>
                  <a:srgbClr val="002060"/>
                </a:solidFill>
              </a:rPr>
              <a:t>작은 구멍이 서로 잘 맞도록 맞추어 붙입니다</a:t>
            </a:r>
            <a:r>
              <a:rPr lang="en-US" altLang="ko-KR" b="1" dirty="0">
                <a:solidFill>
                  <a:srgbClr val="002060"/>
                </a:solidFill>
              </a:rPr>
              <a:t>.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  <p:sp>
        <p:nvSpPr>
          <p:cNvPr id="6" name="포인트가 5개인 별 5"/>
          <p:cNvSpPr/>
          <p:nvPr/>
        </p:nvSpPr>
        <p:spPr>
          <a:xfrm>
            <a:off x="5674178" y="5194457"/>
            <a:ext cx="400050" cy="372429"/>
          </a:xfrm>
          <a:prstGeom prst="star5">
            <a:avLst/>
          </a:prstGeom>
          <a:solidFill>
            <a:srgbClr val="FF0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25896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제목 1"/>
          <p:cNvSpPr txBox="1">
            <a:spLocks/>
          </p:cNvSpPr>
          <p:nvPr/>
        </p:nvSpPr>
        <p:spPr>
          <a:xfrm>
            <a:off x="558596" y="613179"/>
            <a:ext cx="5515632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rgbClr val="C00000"/>
                </a:solidFill>
              </a:rPr>
              <a:t>실험 방법 </a:t>
            </a:r>
            <a:r>
              <a:rPr lang="en-US" altLang="ko-KR" sz="2600" b="1" dirty="0" smtClean="0">
                <a:solidFill>
                  <a:srgbClr val="C00000"/>
                </a:solidFill>
              </a:rPr>
              <a:t>:  </a:t>
            </a:r>
            <a:r>
              <a:rPr lang="ko-KR" altLang="en-US" sz="2600" b="1" dirty="0" smtClean="0">
                <a:solidFill>
                  <a:srgbClr val="C00000"/>
                </a:solidFill>
              </a:rPr>
              <a:t>거울과 회로 장착하기</a:t>
            </a:r>
            <a:endParaRPr lang="ko-KR" altLang="en-US" sz="2600" b="1" dirty="0">
              <a:solidFill>
                <a:srgbClr val="C00000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5429249" y="4729702"/>
            <a:ext cx="614892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>
                <a:solidFill>
                  <a:srgbClr val="002060"/>
                </a:solidFill>
              </a:rPr>
              <a:t>▶ </a:t>
            </a:r>
            <a:r>
              <a:rPr lang="en-US" altLang="ko-KR" b="1" dirty="0">
                <a:solidFill>
                  <a:srgbClr val="002060"/>
                </a:solidFill>
              </a:rPr>
              <a:t>LED </a:t>
            </a:r>
            <a:r>
              <a:rPr lang="ko-KR" altLang="en-US" b="1" dirty="0">
                <a:solidFill>
                  <a:srgbClr val="002060"/>
                </a:solidFill>
              </a:rPr>
              <a:t>바의 </a:t>
            </a:r>
            <a:r>
              <a:rPr lang="en-US" altLang="ko-KR" b="1" dirty="0">
                <a:solidFill>
                  <a:srgbClr val="002060"/>
                </a:solidFill>
              </a:rPr>
              <a:t>LED</a:t>
            </a:r>
            <a:r>
              <a:rPr lang="ko-KR" altLang="en-US" b="1" dirty="0">
                <a:solidFill>
                  <a:srgbClr val="002060"/>
                </a:solidFill>
              </a:rPr>
              <a:t>가 모두 나올 때 까지 쭉 빼세요</a:t>
            </a:r>
            <a:r>
              <a:rPr lang="en-US" altLang="ko-KR" b="1" dirty="0" smtClean="0">
                <a:solidFill>
                  <a:srgbClr val="002060"/>
                </a:solidFill>
              </a:rPr>
              <a:t>.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1601" y="1922866"/>
            <a:ext cx="5220300" cy="1362185"/>
          </a:xfrm>
          <a:prstGeom prst="rect">
            <a:avLst/>
          </a:prstGeom>
        </p:spPr>
      </p:pic>
      <p:sp>
        <p:nvSpPr>
          <p:cNvPr id="27" name="직사각형 26"/>
          <p:cNvSpPr/>
          <p:nvPr/>
        </p:nvSpPr>
        <p:spPr>
          <a:xfrm>
            <a:off x="10536763" y="1726100"/>
            <a:ext cx="150072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002060"/>
                </a:solidFill>
              </a:rPr>
              <a:t>단면거울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8031388" y="2371522"/>
            <a:ext cx="1500725" cy="464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b="1" dirty="0" smtClean="0">
                <a:solidFill>
                  <a:srgbClr val="002060"/>
                </a:solidFill>
              </a:rPr>
              <a:t>EVA </a:t>
            </a:r>
            <a:r>
              <a:rPr lang="ko-KR" altLang="en-US" b="1" dirty="0" err="1" smtClean="0">
                <a:solidFill>
                  <a:srgbClr val="002060"/>
                </a:solidFill>
              </a:rPr>
              <a:t>사각틀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  <p:sp>
        <p:nvSpPr>
          <p:cNvPr id="29" name="직사각형 28"/>
          <p:cNvSpPr/>
          <p:nvPr/>
        </p:nvSpPr>
        <p:spPr>
          <a:xfrm>
            <a:off x="10213969" y="3250503"/>
            <a:ext cx="1500725" cy="462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002060"/>
                </a:solidFill>
              </a:rPr>
              <a:t>뒤 판 종이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74" y="1726100"/>
            <a:ext cx="5024975" cy="4785147"/>
          </a:xfrm>
          <a:prstGeom prst="rect">
            <a:avLst/>
          </a:prstGeom>
        </p:spPr>
      </p:pic>
      <p:sp>
        <p:nvSpPr>
          <p:cNvPr id="22" name="TextBox 21"/>
          <p:cNvSpPr txBox="1"/>
          <p:nvPr/>
        </p:nvSpPr>
        <p:spPr>
          <a:xfrm>
            <a:off x="490000" y="1307974"/>
            <a:ext cx="8398453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 smtClean="0">
                <a:latin typeface="+mj-ea"/>
                <a:ea typeface="+mj-ea"/>
              </a:rPr>
              <a:t>*** </a:t>
            </a:r>
            <a:r>
              <a:rPr lang="ko-KR" altLang="en-US" dirty="0" smtClean="0">
                <a:latin typeface="+mj-ea"/>
                <a:ea typeface="+mj-ea"/>
              </a:rPr>
              <a:t>회색 면을 바닥</a:t>
            </a:r>
            <a:r>
              <a:rPr lang="en-US" altLang="ko-KR" dirty="0" smtClean="0">
                <a:latin typeface="+mj-ea"/>
                <a:ea typeface="+mj-ea"/>
              </a:rPr>
              <a:t>(</a:t>
            </a:r>
            <a:r>
              <a:rPr lang="ko-KR" altLang="en-US" dirty="0" err="1" smtClean="0">
                <a:latin typeface="+mj-ea"/>
                <a:ea typeface="+mj-ea"/>
              </a:rPr>
              <a:t>뒤판종이</a:t>
            </a:r>
            <a:r>
              <a:rPr lang="en-US" altLang="ko-KR" dirty="0">
                <a:latin typeface="+mj-ea"/>
                <a:ea typeface="+mj-ea"/>
              </a:rPr>
              <a:t>)</a:t>
            </a:r>
            <a:r>
              <a:rPr lang="ko-KR" altLang="en-US" dirty="0">
                <a:latin typeface="+mj-ea"/>
                <a:ea typeface="+mj-ea"/>
              </a:rPr>
              <a:t>방향으로 </a:t>
            </a:r>
            <a:r>
              <a:rPr lang="ko-KR" altLang="en-US" dirty="0" smtClean="0">
                <a:latin typeface="+mj-ea"/>
                <a:ea typeface="+mj-ea"/>
              </a:rPr>
              <a:t>가도록 붙인 </a:t>
            </a:r>
            <a:r>
              <a:rPr lang="ko-KR" altLang="en-US" dirty="0">
                <a:latin typeface="+mj-ea"/>
                <a:ea typeface="+mj-ea"/>
              </a:rPr>
              <a:t>후에 보호필름을 제거합니다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en-US" altLang="ko-KR" dirty="0" smtClean="0">
              <a:latin typeface="+mj-ea"/>
              <a:ea typeface="+mj-ea"/>
            </a:endParaRPr>
          </a:p>
        </p:txBody>
      </p:sp>
      <p:cxnSp>
        <p:nvCxnSpPr>
          <p:cNvPr id="12" name="직선 연결선 11"/>
          <p:cNvCxnSpPr/>
          <p:nvPr/>
        </p:nvCxnSpPr>
        <p:spPr>
          <a:xfrm>
            <a:off x="404275" y="2057400"/>
            <a:ext cx="52154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직선 연결선 23"/>
          <p:cNvCxnSpPr/>
          <p:nvPr/>
        </p:nvCxnSpPr>
        <p:spPr>
          <a:xfrm>
            <a:off x="5619750" y="2057400"/>
            <a:ext cx="0" cy="16462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5610225" y="3703605"/>
            <a:ext cx="6210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5433930" y="3831395"/>
            <a:ext cx="62807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7. </a:t>
            </a:r>
            <a:r>
              <a:rPr lang="ko-KR" altLang="en-US" dirty="0">
                <a:latin typeface="+mj-ea"/>
                <a:ea typeface="+mj-ea"/>
              </a:rPr>
              <a:t>그림과 같이 회로의 </a:t>
            </a:r>
            <a:r>
              <a:rPr lang="en-US" altLang="ko-KR" dirty="0">
                <a:latin typeface="+mj-ea"/>
                <a:ea typeface="+mj-ea"/>
              </a:rPr>
              <a:t>LED</a:t>
            </a:r>
            <a:r>
              <a:rPr lang="ko-KR" altLang="en-US" dirty="0">
                <a:latin typeface="+mj-ea"/>
                <a:ea typeface="+mj-ea"/>
              </a:rPr>
              <a:t>바를 </a:t>
            </a:r>
            <a:r>
              <a:rPr lang="ko-KR" altLang="en-US" dirty="0" smtClean="0">
                <a:latin typeface="+mj-ea"/>
                <a:ea typeface="+mj-ea"/>
              </a:rPr>
              <a:t>뒤 판 종이 구멍 앞쪽으로</a:t>
            </a:r>
            <a:endParaRPr lang="ko-KR" altLang="en-US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  <a:ea typeface="+mj-ea"/>
              </a:rPr>
              <a:t> </a:t>
            </a:r>
            <a:r>
              <a:rPr lang="ko-KR" altLang="en-US" dirty="0" smtClean="0">
                <a:latin typeface="+mj-ea"/>
                <a:ea typeface="+mj-ea"/>
              </a:rPr>
              <a:t>   쭉 </a:t>
            </a:r>
            <a:r>
              <a:rPr lang="ko-KR" altLang="en-US" dirty="0">
                <a:latin typeface="+mj-ea"/>
                <a:ea typeface="+mj-ea"/>
              </a:rPr>
              <a:t>빼냅니다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en-US" altLang="ko-KR" dirty="0" smtClean="0">
              <a:latin typeface="+mj-ea"/>
              <a:ea typeface="+mj-ea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5429249" y="5244052"/>
            <a:ext cx="614892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>
                <a:solidFill>
                  <a:srgbClr val="002060"/>
                </a:solidFill>
              </a:rPr>
              <a:t>▶ </a:t>
            </a:r>
            <a:r>
              <a:rPr lang="en-US" altLang="ko-KR" b="1" dirty="0">
                <a:solidFill>
                  <a:srgbClr val="002060"/>
                </a:solidFill>
              </a:rPr>
              <a:t>LED </a:t>
            </a:r>
            <a:r>
              <a:rPr lang="ko-KR" altLang="en-US" b="1" dirty="0">
                <a:solidFill>
                  <a:srgbClr val="002060"/>
                </a:solidFill>
              </a:rPr>
              <a:t>바의 검정과 </a:t>
            </a:r>
            <a:r>
              <a:rPr lang="ko-KR" altLang="en-US" b="1" dirty="0" smtClean="0">
                <a:solidFill>
                  <a:srgbClr val="002060"/>
                </a:solidFill>
              </a:rPr>
              <a:t>빨강 전선은 뒤 쪽에 </a:t>
            </a:r>
            <a:r>
              <a:rPr lang="ko-KR" altLang="en-US" b="1" dirty="0">
                <a:solidFill>
                  <a:srgbClr val="002060"/>
                </a:solidFill>
              </a:rPr>
              <a:t>남겨둡니다</a:t>
            </a:r>
            <a:r>
              <a:rPr lang="en-US" altLang="ko-KR" b="1" dirty="0">
                <a:solidFill>
                  <a:srgbClr val="002060"/>
                </a:solidFill>
              </a:rPr>
              <a:t>.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5429249" y="5767927"/>
            <a:ext cx="6576494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>
                <a:solidFill>
                  <a:srgbClr val="002060"/>
                </a:solidFill>
              </a:rPr>
              <a:t>▶ </a:t>
            </a:r>
            <a:r>
              <a:rPr lang="en-US" altLang="ko-KR" b="1" dirty="0">
                <a:solidFill>
                  <a:srgbClr val="002060"/>
                </a:solidFill>
              </a:rPr>
              <a:t>LED </a:t>
            </a:r>
            <a:r>
              <a:rPr lang="ko-KR" altLang="en-US" b="1" dirty="0">
                <a:solidFill>
                  <a:srgbClr val="002060"/>
                </a:solidFill>
              </a:rPr>
              <a:t>바가 나온 구멍의 </a:t>
            </a:r>
            <a:r>
              <a:rPr lang="en-US" altLang="ko-KR" b="1" dirty="0">
                <a:solidFill>
                  <a:srgbClr val="002060"/>
                </a:solidFill>
              </a:rPr>
              <a:t>EVA</a:t>
            </a:r>
            <a:r>
              <a:rPr lang="ko-KR" altLang="en-US" b="1" dirty="0">
                <a:solidFill>
                  <a:srgbClr val="002060"/>
                </a:solidFill>
              </a:rPr>
              <a:t>조각은 버리지 말고 보관합니다</a:t>
            </a:r>
            <a:r>
              <a:rPr lang="en-US" altLang="ko-KR" b="1" dirty="0">
                <a:solidFill>
                  <a:srgbClr val="002060"/>
                </a:solidFill>
              </a:rPr>
              <a:t>.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07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제목 1"/>
          <p:cNvSpPr txBox="1">
            <a:spLocks/>
          </p:cNvSpPr>
          <p:nvPr/>
        </p:nvSpPr>
        <p:spPr>
          <a:xfrm>
            <a:off x="558596" y="613179"/>
            <a:ext cx="5515632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rgbClr val="C00000"/>
                </a:solidFill>
              </a:rPr>
              <a:t>실험 방법 </a:t>
            </a:r>
            <a:r>
              <a:rPr lang="en-US" altLang="ko-KR" sz="2600" b="1" dirty="0" smtClean="0">
                <a:solidFill>
                  <a:srgbClr val="C00000"/>
                </a:solidFill>
              </a:rPr>
              <a:t>:  </a:t>
            </a:r>
            <a:r>
              <a:rPr lang="ko-KR" altLang="en-US" sz="2600" b="1" dirty="0" smtClean="0">
                <a:solidFill>
                  <a:srgbClr val="C00000"/>
                </a:solidFill>
              </a:rPr>
              <a:t>거울과 회로 장착하기</a:t>
            </a:r>
            <a:endParaRPr lang="ko-KR" altLang="en-US" sz="2600" b="1" dirty="0">
              <a:solidFill>
                <a:srgbClr val="C00000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5295899" y="1948882"/>
            <a:ext cx="6148925" cy="12936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>
                <a:solidFill>
                  <a:srgbClr val="002060"/>
                </a:solidFill>
              </a:rPr>
              <a:t>▶ 길이가 긴 </a:t>
            </a:r>
            <a:r>
              <a:rPr lang="en-US" altLang="ko-KR" b="1" dirty="0">
                <a:solidFill>
                  <a:srgbClr val="002060"/>
                </a:solidFill>
              </a:rPr>
              <a:t>LED</a:t>
            </a:r>
            <a:r>
              <a:rPr lang="ko-KR" altLang="en-US" b="1" dirty="0">
                <a:solidFill>
                  <a:srgbClr val="002060"/>
                </a:solidFill>
              </a:rPr>
              <a:t>바를 자르지 않고 최대한 많은 모양을 </a:t>
            </a:r>
            <a:endParaRPr lang="en-US" altLang="ko-KR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002060"/>
                </a:solidFill>
              </a:rPr>
              <a:t> </a:t>
            </a:r>
            <a:r>
              <a:rPr lang="en-US" altLang="ko-KR" b="1" dirty="0" smtClean="0">
                <a:solidFill>
                  <a:srgbClr val="002060"/>
                </a:solidFill>
              </a:rPr>
              <a:t>      </a:t>
            </a:r>
            <a:r>
              <a:rPr lang="ko-KR" altLang="en-US" b="1" dirty="0" smtClean="0">
                <a:solidFill>
                  <a:srgbClr val="002060"/>
                </a:solidFill>
              </a:rPr>
              <a:t>표현해보세요</a:t>
            </a:r>
            <a:r>
              <a:rPr lang="en-US" altLang="ko-KR" b="1" dirty="0">
                <a:solidFill>
                  <a:srgbClr val="002060"/>
                </a:solidFill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ko-KR" altLang="en-US" b="1" dirty="0" smtClean="0">
                <a:solidFill>
                  <a:srgbClr val="002060"/>
                </a:solidFill>
              </a:rPr>
              <a:t>       </a:t>
            </a:r>
            <a:r>
              <a:rPr lang="en-US" altLang="ko-KR" b="1" dirty="0" smtClean="0">
                <a:solidFill>
                  <a:srgbClr val="002060"/>
                </a:solidFill>
              </a:rPr>
              <a:t>[ </a:t>
            </a:r>
            <a:r>
              <a:rPr lang="ko-KR" altLang="en-US" b="1" dirty="0" smtClean="0">
                <a:solidFill>
                  <a:srgbClr val="002060"/>
                </a:solidFill>
              </a:rPr>
              <a:t>달팽이 </a:t>
            </a:r>
            <a:r>
              <a:rPr lang="ko-KR" altLang="en-US" b="1" dirty="0">
                <a:solidFill>
                  <a:srgbClr val="002060"/>
                </a:solidFill>
              </a:rPr>
              <a:t>모양</a:t>
            </a:r>
            <a:r>
              <a:rPr lang="en-US" altLang="ko-KR" b="1" dirty="0">
                <a:solidFill>
                  <a:srgbClr val="002060"/>
                </a:solidFill>
              </a:rPr>
              <a:t>, </a:t>
            </a:r>
            <a:r>
              <a:rPr lang="ko-KR" altLang="en-US" b="1" dirty="0">
                <a:solidFill>
                  <a:srgbClr val="002060"/>
                </a:solidFill>
              </a:rPr>
              <a:t>하트</a:t>
            </a:r>
            <a:r>
              <a:rPr lang="en-US" altLang="ko-KR" b="1" dirty="0">
                <a:solidFill>
                  <a:srgbClr val="002060"/>
                </a:solidFill>
              </a:rPr>
              <a:t>, </a:t>
            </a:r>
            <a:r>
              <a:rPr lang="ko-KR" altLang="en-US" b="1" dirty="0">
                <a:solidFill>
                  <a:srgbClr val="002060"/>
                </a:solidFill>
              </a:rPr>
              <a:t>별 </a:t>
            </a:r>
            <a:r>
              <a:rPr lang="ko-KR" altLang="en-US" b="1" dirty="0" smtClean="0">
                <a:solidFill>
                  <a:srgbClr val="002060"/>
                </a:solidFill>
              </a:rPr>
              <a:t>등등 </a:t>
            </a:r>
            <a:r>
              <a:rPr lang="en-US" altLang="ko-KR" b="1" dirty="0" smtClean="0">
                <a:solidFill>
                  <a:srgbClr val="002060"/>
                </a:solidFill>
              </a:rPr>
              <a:t>]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0000" y="1307974"/>
            <a:ext cx="108447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8. </a:t>
            </a:r>
            <a:r>
              <a:rPr lang="ko-KR" altLang="en-US" dirty="0">
                <a:latin typeface="+mj-ea"/>
                <a:ea typeface="+mj-ea"/>
              </a:rPr>
              <a:t>단면 거울 위에 </a:t>
            </a:r>
            <a:r>
              <a:rPr lang="en-US" altLang="ko-KR" dirty="0">
                <a:latin typeface="+mj-ea"/>
                <a:ea typeface="+mj-ea"/>
              </a:rPr>
              <a:t>LED</a:t>
            </a:r>
            <a:r>
              <a:rPr lang="ko-KR" altLang="en-US" dirty="0">
                <a:latin typeface="+mj-ea"/>
                <a:ea typeface="+mj-ea"/>
              </a:rPr>
              <a:t>바를 세운 상태에서 적당히 </a:t>
            </a:r>
            <a:r>
              <a:rPr lang="ko-KR" altLang="en-US" dirty="0" smtClean="0">
                <a:latin typeface="+mj-ea"/>
                <a:ea typeface="+mj-ea"/>
              </a:rPr>
              <a:t>구부려 원하는 </a:t>
            </a:r>
            <a:r>
              <a:rPr lang="ko-KR" altLang="en-US" dirty="0">
                <a:latin typeface="+mj-ea"/>
                <a:ea typeface="+mj-ea"/>
              </a:rPr>
              <a:t>모양을 만듭니다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en-US" altLang="ko-KR" dirty="0" smtClean="0">
              <a:latin typeface="+mj-ea"/>
              <a:ea typeface="+mj-ea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5429249" y="3501872"/>
            <a:ext cx="6148925" cy="462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>
                <a:solidFill>
                  <a:srgbClr val="002060"/>
                </a:solidFill>
              </a:rPr>
              <a:t>▶ 만든 모양이 움직이지 않게 투명 테이프로 </a:t>
            </a:r>
            <a:r>
              <a:rPr lang="ko-KR" altLang="en-US" b="1" dirty="0" smtClean="0">
                <a:solidFill>
                  <a:srgbClr val="002060"/>
                </a:solidFill>
              </a:rPr>
              <a:t>고정시킵니다</a:t>
            </a:r>
            <a:r>
              <a:rPr lang="en-US" altLang="ko-KR" b="1" dirty="0" smtClean="0">
                <a:solidFill>
                  <a:srgbClr val="002060"/>
                </a:solidFill>
              </a:rPr>
              <a:t>.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  <p:pic>
        <p:nvPicPr>
          <p:cNvPr id="35" name="그림 3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602" y="2075171"/>
            <a:ext cx="4471988" cy="4074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249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제목 1"/>
          <p:cNvSpPr txBox="1">
            <a:spLocks/>
          </p:cNvSpPr>
          <p:nvPr/>
        </p:nvSpPr>
        <p:spPr>
          <a:xfrm>
            <a:off x="558596" y="613179"/>
            <a:ext cx="5515632" cy="435429"/>
          </a:xfrm>
          <a:prstGeom prst="rect">
            <a:avLst/>
          </a:prstGeom>
        </p:spPr>
        <p:txBody>
          <a:bodyPr tIns="90000" bIns="90000">
            <a:noAutofit/>
          </a:bodyPr>
          <a:lstStyle>
            <a:lvl1pPr algn="l" defTabSz="457200" rtl="0" eaLnBrk="1" latinLnBrk="1" hangingPunct="1">
              <a:spcBef>
                <a:spcPct val="0"/>
              </a:spcBef>
              <a:buNone/>
              <a:defRPr sz="3200" kern="1200" cap="all">
                <a:ln w="3175" cmpd="sng">
                  <a:noFill/>
                </a:ln>
                <a:solidFill>
                  <a:schemeClr val="accent1"/>
                </a:solidFill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latinLnBrk="1" hangingPunct="1">
              <a:defRPr>
                <a:solidFill>
                  <a:schemeClr val="tx2"/>
                </a:solidFill>
              </a:defRPr>
            </a:lvl2pPr>
            <a:lvl3pPr eaLnBrk="1" latinLnBrk="1" hangingPunct="1">
              <a:defRPr>
                <a:solidFill>
                  <a:schemeClr val="tx2"/>
                </a:solidFill>
              </a:defRPr>
            </a:lvl3pPr>
            <a:lvl4pPr eaLnBrk="1" latinLnBrk="1" hangingPunct="1">
              <a:defRPr>
                <a:solidFill>
                  <a:schemeClr val="tx2"/>
                </a:solidFill>
              </a:defRPr>
            </a:lvl4pPr>
            <a:lvl5pPr eaLnBrk="1" latinLnBrk="1" hangingPunct="1">
              <a:defRPr>
                <a:solidFill>
                  <a:schemeClr val="tx2"/>
                </a:solidFill>
              </a:defRPr>
            </a:lvl5pPr>
            <a:lvl6pPr eaLnBrk="1" latinLnBrk="1" hangingPunct="1">
              <a:defRPr>
                <a:solidFill>
                  <a:schemeClr val="tx2"/>
                </a:solidFill>
              </a:defRPr>
            </a:lvl6pPr>
            <a:lvl7pPr eaLnBrk="1" latinLnBrk="1" hangingPunct="1">
              <a:defRPr>
                <a:solidFill>
                  <a:schemeClr val="tx2"/>
                </a:solidFill>
              </a:defRPr>
            </a:lvl7pPr>
            <a:lvl8pPr eaLnBrk="1" latinLnBrk="1" hangingPunct="1">
              <a:defRPr>
                <a:solidFill>
                  <a:schemeClr val="tx2"/>
                </a:solidFill>
              </a:defRPr>
            </a:lvl8pPr>
            <a:lvl9pPr eaLnBrk="1" latin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ko-KR" altLang="en-US" sz="2600" b="1" dirty="0" smtClean="0">
                <a:solidFill>
                  <a:srgbClr val="C00000"/>
                </a:solidFill>
              </a:rPr>
              <a:t>실험 방법 </a:t>
            </a:r>
            <a:r>
              <a:rPr lang="en-US" altLang="ko-KR" sz="2600" b="1" dirty="0" smtClean="0">
                <a:solidFill>
                  <a:srgbClr val="C00000"/>
                </a:solidFill>
              </a:rPr>
              <a:t>:  </a:t>
            </a:r>
            <a:r>
              <a:rPr lang="ko-KR" altLang="en-US" sz="2600" b="1" dirty="0" smtClean="0">
                <a:solidFill>
                  <a:srgbClr val="C00000"/>
                </a:solidFill>
              </a:rPr>
              <a:t>거울과 회로 장착하기</a:t>
            </a:r>
            <a:endParaRPr lang="ko-KR" altLang="en-US" sz="2600" b="1" dirty="0">
              <a:solidFill>
                <a:srgbClr val="C00000"/>
              </a:solidFill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638174" y="1797573"/>
            <a:ext cx="6638926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>
                <a:solidFill>
                  <a:srgbClr val="002060"/>
                </a:solidFill>
              </a:rPr>
              <a:t>▶ </a:t>
            </a:r>
            <a:r>
              <a:rPr lang="ko-KR" altLang="en-US" b="1" smtClean="0">
                <a:solidFill>
                  <a:srgbClr val="002060"/>
                </a:solidFill>
              </a:rPr>
              <a:t>양면 </a:t>
            </a:r>
            <a:r>
              <a:rPr lang="ko-KR" altLang="en-US" b="1" dirty="0">
                <a:solidFill>
                  <a:srgbClr val="002060"/>
                </a:solidFill>
              </a:rPr>
              <a:t>거울에는 앞뒤로 모두 보호필름이 있습니다</a:t>
            </a:r>
            <a:r>
              <a:rPr lang="en-US" altLang="ko-KR" b="1" dirty="0">
                <a:solidFill>
                  <a:srgbClr val="002060"/>
                </a:solidFill>
              </a:rPr>
              <a:t>. </a:t>
            </a:r>
            <a:r>
              <a:rPr lang="ko-KR" altLang="en-US" b="1" dirty="0">
                <a:solidFill>
                  <a:srgbClr val="002060"/>
                </a:solidFill>
              </a:rPr>
              <a:t>제거하세요</a:t>
            </a:r>
            <a:r>
              <a:rPr lang="en-US" altLang="ko-KR" b="1" dirty="0">
                <a:solidFill>
                  <a:srgbClr val="002060"/>
                </a:solidFill>
              </a:rPr>
              <a:t>.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90000" y="1307974"/>
            <a:ext cx="1084475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9. LED </a:t>
            </a:r>
            <a:r>
              <a:rPr lang="ko-KR" altLang="en-US" dirty="0">
                <a:latin typeface="+mj-ea"/>
                <a:ea typeface="+mj-ea"/>
              </a:rPr>
              <a:t>바 위에 양면 거울을 얹어 </a:t>
            </a:r>
            <a:r>
              <a:rPr lang="ko-KR" altLang="en-US" dirty="0" smtClean="0">
                <a:latin typeface="+mj-ea"/>
                <a:ea typeface="+mj-ea"/>
              </a:rPr>
              <a:t>끼워 넣습니다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en-US" altLang="ko-KR" dirty="0" smtClean="0">
              <a:latin typeface="+mj-ea"/>
              <a:ea typeface="+mj-ea"/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638174" y="2229502"/>
            <a:ext cx="614892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>
                <a:solidFill>
                  <a:srgbClr val="002060"/>
                </a:solidFill>
              </a:rPr>
              <a:t>▶ 거울을 손으로 만지면 얼룩이 생깁니다</a:t>
            </a:r>
            <a:r>
              <a:rPr lang="en-US" altLang="ko-KR" b="1" dirty="0">
                <a:solidFill>
                  <a:srgbClr val="002060"/>
                </a:solidFill>
              </a:rPr>
              <a:t>. </a:t>
            </a:r>
            <a:endParaRPr lang="en-US" altLang="ko-KR" b="1" dirty="0" smtClean="0">
              <a:solidFill>
                <a:srgbClr val="00206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ko-KR" b="1" dirty="0">
                <a:solidFill>
                  <a:srgbClr val="002060"/>
                </a:solidFill>
              </a:rPr>
              <a:t> </a:t>
            </a:r>
            <a:r>
              <a:rPr lang="en-US" altLang="ko-KR" b="1" dirty="0" smtClean="0">
                <a:solidFill>
                  <a:srgbClr val="002060"/>
                </a:solidFill>
              </a:rPr>
              <a:t>     </a:t>
            </a:r>
            <a:r>
              <a:rPr lang="ko-KR" altLang="en-US" b="1" dirty="0" smtClean="0">
                <a:solidFill>
                  <a:srgbClr val="002060"/>
                </a:solidFill>
              </a:rPr>
              <a:t>최대한 </a:t>
            </a:r>
            <a:r>
              <a:rPr lang="ko-KR" altLang="en-US" b="1" dirty="0">
                <a:solidFill>
                  <a:srgbClr val="002060"/>
                </a:solidFill>
              </a:rPr>
              <a:t>만지지 않도록 </a:t>
            </a:r>
            <a:r>
              <a:rPr lang="ko-KR" altLang="en-US" b="1" dirty="0" smtClean="0">
                <a:solidFill>
                  <a:srgbClr val="002060"/>
                </a:solidFill>
              </a:rPr>
              <a:t>주의하세요</a:t>
            </a:r>
            <a:r>
              <a:rPr lang="en-US" altLang="ko-KR" b="1" dirty="0" smtClean="0">
                <a:solidFill>
                  <a:srgbClr val="002060"/>
                </a:solidFill>
              </a:rPr>
              <a:t>.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  <p:pic>
        <p:nvPicPr>
          <p:cNvPr id="41" name="그림 4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2075" y="744796"/>
            <a:ext cx="4257675" cy="3873372"/>
          </a:xfrm>
          <a:prstGeom prst="rect">
            <a:avLst/>
          </a:prstGeom>
        </p:spPr>
      </p:pic>
      <p:pic>
        <p:nvPicPr>
          <p:cNvPr id="46" name="그림 4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3425" y="3584760"/>
            <a:ext cx="3597794" cy="3016678"/>
          </a:xfrm>
          <a:prstGeom prst="rect">
            <a:avLst/>
          </a:prstGeom>
        </p:spPr>
      </p:pic>
      <p:sp>
        <p:nvSpPr>
          <p:cNvPr id="42" name="직사각형 41"/>
          <p:cNvSpPr/>
          <p:nvPr/>
        </p:nvSpPr>
        <p:spPr>
          <a:xfrm>
            <a:off x="638174" y="3114881"/>
            <a:ext cx="6148925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b="1" dirty="0">
                <a:solidFill>
                  <a:srgbClr val="002060"/>
                </a:solidFill>
              </a:rPr>
              <a:t>▶ 만든 모양이 흐트러지지 않도록 조심해서 얹으세요</a:t>
            </a:r>
            <a:r>
              <a:rPr lang="en-US" altLang="ko-KR" b="1" dirty="0">
                <a:solidFill>
                  <a:srgbClr val="002060"/>
                </a:solidFill>
              </a:rPr>
              <a:t>.</a:t>
            </a:r>
            <a:endParaRPr lang="ko-KR" altLang="en-US" b="1" dirty="0">
              <a:solidFill>
                <a:srgbClr val="00206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212426" y="5613624"/>
            <a:ext cx="68214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dirty="0">
                <a:latin typeface="+mj-ea"/>
                <a:ea typeface="+mj-ea"/>
              </a:rPr>
              <a:t>10. </a:t>
            </a:r>
            <a:r>
              <a:rPr lang="ko-KR" altLang="en-US" dirty="0">
                <a:latin typeface="+mj-ea"/>
                <a:ea typeface="+mj-ea"/>
              </a:rPr>
              <a:t>전선이 나가는 구멍에 다시 </a:t>
            </a:r>
            <a:r>
              <a:rPr lang="ko-KR" altLang="en-US" dirty="0" smtClean="0">
                <a:latin typeface="+mj-ea"/>
                <a:ea typeface="+mj-ea"/>
              </a:rPr>
              <a:t>원래 있던 </a:t>
            </a:r>
            <a:r>
              <a:rPr lang="en-US" altLang="ko-KR" dirty="0">
                <a:latin typeface="+mj-ea"/>
                <a:ea typeface="+mj-ea"/>
              </a:rPr>
              <a:t>EVA </a:t>
            </a:r>
            <a:r>
              <a:rPr lang="ko-KR" altLang="en-US" dirty="0">
                <a:latin typeface="+mj-ea"/>
                <a:ea typeface="+mj-ea"/>
              </a:rPr>
              <a:t>조각을 </a:t>
            </a:r>
            <a:r>
              <a:rPr lang="ko-KR" altLang="en-US" dirty="0" smtClean="0">
                <a:latin typeface="+mj-ea"/>
                <a:ea typeface="+mj-ea"/>
              </a:rPr>
              <a:t>끼워 넣어 </a:t>
            </a:r>
            <a:endParaRPr lang="ko-KR" altLang="en-US" dirty="0">
              <a:latin typeface="+mj-ea"/>
              <a:ea typeface="+mj-ea"/>
            </a:endParaRPr>
          </a:p>
          <a:p>
            <a:pPr>
              <a:lnSpc>
                <a:spcPct val="150000"/>
              </a:lnSpc>
            </a:pPr>
            <a:r>
              <a:rPr lang="ko-KR" altLang="en-US" dirty="0">
                <a:latin typeface="+mj-ea"/>
                <a:ea typeface="+mj-ea"/>
              </a:rPr>
              <a:t>  </a:t>
            </a:r>
            <a:r>
              <a:rPr lang="ko-KR" altLang="en-US" dirty="0" smtClean="0">
                <a:latin typeface="+mj-ea"/>
                <a:ea typeface="+mj-ea"/>
              </a:rPr>
              <a:t>   구멍이 </a:t>
            </a:r>
            <a:r>
              <a:rPr lang="ko-KR" altLang="en-US" dirty="0">
                <a:latin typeface="+mj-ea"/>
                <a:ea typeface="+mj-ea"/>
              </a:rPr>
              <a:t>보이지 않도록 마무리합니다</a:t>
            </a:r>
            <a:r>
              <a:rPr lang="en-US" altLang="ko-KR" dirty="0">
                <a:latin typeface="+mj-ea"/>
                <a:ea typeface="+mj-ea"/>
              </a:rPr>
              <a:t>.</a:t>
            </a:r>
            <a:endParaRPr lang="en-US" altLang="ko-KR" dirty="0" smtClean="0">
              <a:latin typeface="+mj-ea"/>
              <a:ea typeface="+mj-ea"/>
            </a:endParaRPr>
          </a:p>
        </p:txBody>
      </p:sp>
      <p:cxnSp>
        <p:nvCxnSpPr>
          <p:cNvPr id="51" name="직선 화살표 연결선 50"/>
          <p:cNvCxnSpPr/>
          <p:nvPr/>
        </p:nvCxnSpPr>
        <p:spPr>
          <a:xfrm flipH="1" flipV="1">
            <a:off x="1809203" y="5103387"/>
            <a:ext cx="2403223" cy="70369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128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기본">
  <a:themeElements>
    <a:clrScheme name="기본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기본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기본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ACC63D00-1EE0-4159-BF5A-6FF02000B7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8020</TotalTime>
  <Words>984</Words>
  <Application>Microsoft Office PowerPoint</Application>
  <PresentationFormat>와이드스크린</PresentationFormat>
  <Paragraphs>123</Paragraphs>
  <Slides>15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4</vt:i4>
      </vt:variant>
      <vt:variant>
        <vt:lpstr>슬라이드 제목</vt:lpstr>
      </vt:variant>
      <vt:variant>
        <vt:i4>15</vt:i4>
      </vt:variant>
    </vt:vector>
  </HeadingPairs>
  <TitlesOfParts>
    <vt:vector size="26" baseType="lpstr">
      <vt:lpstr>777별나라달님</vt:lpstr>
      <vt:lpstr>맑은 고딕</vt:lpstr>
      <vt:lpstr>Arial</vt:lpstr>
      <vt:lpstr>Calibri</vt:lpstr>
      <vt:lpstr>Calibri Light</vt:lpstr>
      <vt:lpstr>Corbel</vt:lpstr>
      <vt:lpstr>Wingdings 2</vt:lpstr>
      <vt:lpstr>HDOfficeLightV0</vt:lpstr>
      <vt:lpstr>1_HDOfficeLightV0</vt:lpstr>
      <vt:lpstr>2_HDOfficeLightV0</vt:lpstr>
      <vt:lpstr>기본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CSI 과학수사대</dc:title>
  <dc:creator>MK</dc:creator>
  <cp:lastModifiedBy>MK</cp:lastModifiedBy>
  <cp:revision>192</cp:revision>
  <dcterms:created xsi:type="dcterms:W3CDTF">2020-01-07T08:23:28Z</dcterms:created>
  <dcterms:modified xsi:type="dcterms:W3CDTF">2020-02-21T05:58:27Z</dcterms:modified>
</cp:coreProperties>
</file>