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1" r:id="rId1"/>
    <p:sldMasterId id="2147484294" r:id="rId2"/>
    <p:sldMasterId id="2147484474" r:id="rId3"/>
    <p:sldMasterId id="2147484552" r:id="rId4"/>
  </p:sldMasterIdLst>
  <p:sldIdLst>
    <p:sldId id="256" r:id="rId5"/>
    <p:sldId id="348" r:id="rId6"/>
    <p:sldId id="355" r:id="rId7"/>
    <p:sldId id="383" r:id="rId8"/>
    <p:sldId id="349" r:id="rId9"/>
    <p:sldId id="367" r:id="rId10"/>
    <p:sldId id="369" r:id="rId11"/>
    <p:sldId id="370" r:id="rId12"/>
    <p:sldId id="368" r:id="rId13"/>
    <p:sldId id="385" r:id="rId14"/>
    <p:sldId id="379" r:id="rId15"/>
    <p:sldId id="283" r:id="rId1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7755"/>
    <a:srgbClr val="ED9377"/>
    <a:srgbClr val="28882D"/>
    <a:srgbClr val="B8DABF"/>
    <a:srgbClr val="CDE5D2"/>
    <a:srgbClr val="E4FEB4"/>
    <a:srgbClr val="426503"/>
    <a:srgbClr val="EDFECE"/>
    <a:srgbClr val="CDFB79"/>
    <a:srgbClr val="B7D0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15" autoAdjust="0"/>
    <p:restoredTop sz="96429" autoAdjust="0"/>
  </p:normalViewPr>
  <p:slideViewPr>
    <p:cSldViewPr snapToGrid="0">
      <p:cViewPr varScale="1">
        <p:scale>
          <a:sx n="72" d="100"/>
          <a:sy n="72" d="100"/>
        </p:scale>
        <p:origin x="8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736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4583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6267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3600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5032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820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76010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628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509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44095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46919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2291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4830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31812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26967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57331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64246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46305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21072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57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93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047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54657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54394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19839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91589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6509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6026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1468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7202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05726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91282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302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8988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85926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3852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21427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18537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9846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2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0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4387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3333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558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339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240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5" r:id="rId1"/>
    <p:sldLayoutId id="2147484296" r:id="rId2"/>
    <p:sldLayoutId id="2147484297" r:id="rId3"/>
    <p:sldLayoutId id="2147484298" r:id="rId4"/>
    <p:sldLayoutId id="2147484299" r:id="rId5"/>
    <p:sldLayoutId id="2147484300" r:id="rId6"/>
    <p:sldLayoutId id="2147484301" r:id="rId7"/>
    <p:sldLayoutId id="2147484302" r:id="rId8"/>
    <p:sldLayoutId id="2147484303" r:id="rId9"/>
    <p:sldLayoutId id="2147484304" r:id="rId10"/>
    <p:sldLayoutId id="214748430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227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5" r:id="rId1"/>
    <p:sldLayoutId id="2147484476" r:id="rId2"/>
    <p:sldLayoutId id="2147484477" r:id="rId3"/>
    <p:sldLayoutId id="2147484478" r:id="rId4"/>
    <p:sldLayoutId id="2147484479" r:id="rId5"/>
    <p:sldLayoutId id="2147484480" r:id="rId6"/>
    <p:sldLayoutId id="2147484481" r:id="rId7"/>
    <p:sldLayoutId id="2147484482" r:id="rId8"/>
    <p:sldLayoutId id="2147484483" r:id="rId9"/>
    <p:sldLayoutId id="2147484484" r:id="rId10"/>
    <p:sldLayoutId id="214748448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808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53" r:id="rId1"/>
    <p:sldLayoutId id="2147484554" r:id="rId2"/>
    <p:sldLayoutId id="2147484555" r:id="rId3"/>
    <p:sldLayoutId id="2147484556" r:id="rId4"/>
    <p:sldLayoutId id="2147484557" r:id="rId5"/>
    <p:sldLayoutId id="2147484558" r:id="rId6"/>
    <p:sldLayoutId id="2147484559" r:id="rId7"/>
    <p:sldLayoutId id="2147484560" r:id="rId8"/>
    <p:sldLayoutId id="2147484561" r:id="rId9"/>
    <p:sldLayoutId id="2147484562" r:id="rId10"/>
    <p:sldLayoutId id="214748456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1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모서리가 접힌 도형 7"/>
          <p:cNvSpPr/>
          <p:nvPr/>
        </p:nvSpPr>
        <p:spPr>
          <a:xfrm>
            <a:off x="1548209" y="1324948"/>
            <a:ext cx="8976049" cy="4189445"/>
          </a:xfrm>
          <a:prstGeom prst="foldedCorner">
            <a:avLst/>
          </a:prstGeom>
          <a:solidFill>
            <a:schemeClr val="bg1"/>
          </a:solidFill>
          <a:ln>
            <a:solidFill>
              <a:srgbClr val="3977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ctrTitle"/>
          </p:nvPr>
        </p:nvSpPr>
        <p:spPr>
          <a:xfrm>
            <a:off x="2907806" y="1876971"/>
            <a:ext cx="6256849" cy="2071914"/>
          </a:xfrm>
        </p:spPr>
        <p:txBody>
          <a:bodyPr>
            <a:noAutofit/>
          </a:bodyPr>
          <a:lstStyle/>
          <a:p>
            <a:pPr algn="dist"/>
            <a:r>
              <a:rPr lang="ko-KR" altLang="en-US" sz="9600" dirty="0">
                <a:solidFill>
                  <a:srgbClr val="3977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mon몬소리 Black" panose="02000A03000000000000" pitchFamily="2" charset="-127"/>
                <a:ea typeface="Tmon몬소리 Black" panose="02000A03000000000000" pitchFamily="2" charset="-127"/>
              </a:rPr>
              <a:t>잔디인형</a:t>
            </a:r>
          </a:p>
        </p:txBody>
      </p:sp>
      <p:sp>
        <p:nvSpPr>
          <p:cNvPr id="12" name="제목 3"/>
          <p:cNvSpPr txBox="1">
            <a:spLocks/>
          </p:cNvSpPr>
          <p:nvPr/>
        </p:nvSpPr>
        <p:spPr>
          <a:xfrm>
            <a:off x="2421112" y="3608931"/>
            <a:ext cx="7642134" cy="15995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1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배달의민족 한나체 Pro" panose="020B0600000101010101" pitchFamily="50" charset="-127"/>
              <a:ea typeface="배달의민족 한나체 Pro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81026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3744363" y="4291461"/>
            <a:ext cx="942642" cy="7151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831946" y="688185"/>
            <a:ext cx="5326258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확인학습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A8458468-918F-481E-B935-4369406DC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725" y="1867713"/>
            <a:ext cx="11064875" cy="2576510"/>
          </a:xfrm>
          <a:prstGeom prst="rect">
            <a:avLst/>
          </a:prstGeom>
        </p:spPr>
      </p:pic>
      <p:pic>
        <p:nvPicPr>
          <p:cNvPr id="2" name="그림 1" descr="스크린샷, 시계이(가) 표시된 사진&#10;&#10;자동 생성된 설명">
            <a:extLst>
              <a:ext uri="{FF2B5EF4-FFF2-40B4-BE49-F238E27FC236}">
                <a16:creationId xmlns:a16="http://schemas.microsoft.com/office/drawing/2014/main" id="{5AE5CCF5-AC3A-4C89-8842-FD3102DD5A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827" y="2348798"/>
            <a:ext cx="11291148" cy="2972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87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43321" y="1491500"/>
            <a:ext cx="8812714" cy="3778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</a:rPr>
              <a:t> 잔디</a:t>
            </a:r>
            <a:r>
              <a:rPr lang="en-US" altLang="ko-KR" dirty="0">
                <a:latin typeface="+mj-ea"/>
              </a:rPr>
              <a:t>(lawn grass)</a:t>
            </a:r>
            <a:r>
              <a:rPr lang="ko-KR" altLang="en-US" dirty="0">
                <a:latin typeface="+mj-ea"/>
              </a:rPr>
              <a:t>는 </a:t>
            </a:r>
            <a:r>
              <a:rPr lang="ko-KR" altLang="en-US" dirty="0" err="1">
                <a:latin typeface="+mj-ea"/>
              </a:rPr>
              <a:t>벼목</a:t>
            </a:r>
            <a:r>
              <a:rPr lang="ko-KR" altLang="en-US" dirty="0">
                <a:latin typeface="+mj-ea"/>
              </a:rPr>
              <a:t> 화본과의 여러해살이식물로 흔하게 볼 수 있는 식물입니다</a:t>
            </a:r>
            <a:r>
              <a:rPr lang="en-US" altLang="ko-KR" dirty="0">
                <a:latin typeface="+mj-ea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</a:rPr>
              <a:t>파란 정원을 꾸미거나</a:t>
            </a:r>
            <a:r>
              <a:rPr lang="en-US" altLang="ko-KR" dirty="0">
                <a:latin typeface="+mj-ea"/>
              </a:rPr>
              <a:t>, </a:t>
            </a:r>
            <a:r>
              <a:rPr lang="ko-KR" altLang="en-US" dirty="0">
                <a:latin typeface="+mj-ea"/>
              </a:rPr>
              <a:t>조경의 목적으로 사랑받고 있습니다</a:t>
            </a:r>
            <a:r>
              <a:rPr lang="en-US" altLang="ko-KR" dirty="0">
                <a:latin typeface="+mj-ea"/>
              </a:rPr>
              <a:t>. </a:t>
            </a:r>
            <a:r>
              <a:rPr lang="ko-KR" altLang="en-US" dirty="0">
                <a:latin typeface="+mj-ea"/>
              </a:rPr>
              <a:t>잔디의 줄기는 옆으로 길게 뻗고</a:t>
            </a:r>
            <a:r>
              <a:rPr lang="en-US" altLang="ko-KR" dirty="0">
                <a:latin typeface="+mj-ea"/>
              </a:rPr>
              <a:t>, </a:t>
            </a:r>
            <a:r>
              <a:rPr lang="ko-KR" altLang="en-US" dirty="0" err="1">
                <a:latin typeface="+mj-ea"/>
              </a:rPr>
              <a:t>마다마다</a:t>
            </a:r>
            <a:r>
              <a:rPr lang="ko-KR" altLang="en-US" dirty="0">
                <a:latin typeface="+mj-ea"/>
              </a:rPr>
              <a:t> 줄기와 뿌리가 돋아납니다</a:t>
            </a:r>
            <a:r>
              <a:rPr lang="en-US" altLang="ko-KR" dirty="0">
                <a:latin typeface="+mj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</a:rPr>
              <a:t> </a:t>
            </a:r>
            <a:r>
              <a:rPr lang="ko-KR" altLang="en-US" dirty="0">
                <a:latin typeface="+mj-ea"/>
              </a:rPr>
              <a:t>잔디의 씨앗을 심은 지 약 </a:t>
            </a:r>
            <a:r>
              <a:rPr lang="en-US" altLang="ko-KR" dirty="0">
                <a:latin typeface="+mj-ea"/>
              </a:rPr>
              <a:t>2~3</a:t>
            </a:r>
            <a:r>
              <a:rPr lang="ko-KR" altLang="en-US" dirty="0">
                <a:latin typeface="+mj-ea"/>
              </a:rPr>
              <a:t>일이 지나면 싹이 나기 시작하는데</a:t>
            </a:r>
            <a:r>
              <a:rPr lang="en-US" altLang="ko-KR" dirty="0">
                <a:latin typeface="+mj-ea"/>
              </a:rPr>
              <a:t>, </a:t>
            </a:r>
            <a:r>
              <a:rPr lang="ko-KR" altLang="en-US" dirty="0">
                <a:latin typeface="+mj-ea"/>
              </a:rPr>
              <a:t>처음 돋아나온 것은 </a:t>
            </a:r>
            <a:r>
              <a:rPr lang="ko-KR" altLang="en-US" dirty="0" err="1">
                <a:latin typeface="+mj-ea"/>
              </a:rPr>
              <a:t>자엽초</a:t>
            </a:r>
            <a:r>
              <a:rPr lang="en-US" altLang="ko-KR" dirty="0">
                <a:latin typeface="+mj-ea"/>
              </a:rPr>
              <a:t>(</a:t>
            </a:r>
            <a:r>
              <a:rPr lang="ko-KR" altLang="en-US" dirty="0" err="1">
                <a:latin typeface="+mj-ea"/>
              </a:rPr>
              <a:t>떡잎집</a:t>
            </a:r>
            <a:r>
              <a:rPr lang="en-US" altLang="ko-KR" dirty="0">
                <a:latin typeface="+mj-ea"/>
              </a:rPr>
              <a:t>)</a:t>
            </a:r>
            <a:r>
              <a:rPr lang="ko-KR" altLang="en-US" dirty="0">
                <a:latin typeface="+mj-ea"/>
              </a:rPr>
              <a:t>입니다</a:t>
            </a:r>
            <a:r>
              <a:rPr lang="en-US" altLang="ko-KR" dirty="0">
                <a:latin typeface="+mj-ea"/>
              </a:rPr>
              <a:t>. </a:t>
            </a:r>
            <a:r>
              <a:rPr lang="ko-KR" altLang="en-US" dirty="0">
                <a:latin typeface="+mj-ea"/>
              </a:rPr>
              <a:t>반투명한 색에 떡잎을 싸고 있는 형태이며</a:t>
            </a:r>
            <a:r>
              <a:rPr lang="en-US" altLang="ko-KR" dirty="0">
                <a:latin typeface="+mj-ea"/>
              </a:rPr>
              <a:t>, </a:t>
            </a:r>
            <a:r>
              <a:rPr lang="ko-KR" altLang="en-US" dirty="0">
                <a:latin typeface="+mj-ea"/>
              </a:rPr>
              <a:t>좀 더 자라 약 </a:t>
            </a:r>
            <a:r>
              <a:rPr lang="en-US" altLang="ko-KR" dirty="0">
                <a:latin typeface="+mj-ea"/>
              </a:rPr>
              <a:t>0.8 cm</a:t>
            </a:r>
            <a:r>
              <a:rPr lang="ko-KR" altLang="en-US" dirty="0">
                <a:latin typeface="+mj-ea"/>
              </a:rPr>
              <a:t>정도 되면 </a:t>
            </a:r>
            <a:r>
              <a:rPr lang="ko-KR" altLang="en-US" dirty="0" err="1">
                <a:latin typeface="+mj-ea"/>
              </a:rPr>
              <a:t>자엽초의</a:t>
            </a:r>
            <a:r>
              <a:rPr lang="ko-KR" altLang="en-US" dirty="0">
                <a:latin typeface="+mj-ea"/>
              </a:rPr>
              <a:t> 윗부분을 뚫고 떡잎이 올라옵니다</a:t>
            </a:r>
            <a:r>
              <a:rPr lang="en-US" altLang="ko-KR" dirty="0">
                <a:latin typeface="+mj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</a:rPr>
              <a:t>잔디는 외떡잎식물로 수염뿌리</a:t>
            </a:r>
            <a:r>
              <a:rPr lang="en-US" altLang="ko-KR" dirty="0">
                <a:latin typeface="+mj-ea"/>
              </a:rPr>
              <a:t>, </a:t>
            </a:r>
            <a:r>
              <a:rPr lang="ko-KR" altLang="en-US" dirty="0" err="1">
                <a:latin typeface="+mj-ea"/>
              </a:rPr>
              <a:t>나란히맥을</a:t>
            </a:r>
            <a:r>
              <a:rPr lang="ko-KR" altLang="en-US" dirty="0">
                <a:latin typeface="+mj-ea"/>
              </a:rPr>
              <a:t> 가지며</a:t>
            </a:r>
            <a:r>
              <a:rPr lang="en-US" altLang="ko-KR" dirty="0">
                <a:latin typeface="+mj-ea"/>
              </a:rPr>
              <a:t>, </a:t>
            </a:r>
            <a:r>
              <a:rPr lang="ko-KR" altLang="en-US" dirty="0">
                <a:latin typeface="+mj-ea"/>
              </a:rPr>
              <a:t>형성층이 없고 마디가 있습니다</a:t>
            </a:r>
            <a:r>
              <a:rPr lang="en-US" altLang="ko-KR" dirty="0">
                <a:latin typeface="+mj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</a:rPr>
              <a:t>잔디 외에도 외떡잎식물에는 벼</a:t>
            </a:r>
            <a:r>
              <a:rPr lang="en-US" altLang="ko-KR" dirty="0">
                <a:latin typeface="+mj-ea"/>
              </a:rPr>
              <a:t>, </a:t>
            </a:r>
            <a:r>
              <a:rPr lang="ko-KR" altLang="en-US" dirty="0">
                <a:latin typeface="+mj-ea"/>
              </a:rPr>
              <a:t>보리</a:t>
            </a:r>
            <a:r>
              <a:rPr lang="en-US" altLang="ko-KR" dirty="0">
                <a:latin typeface="+mj-ea"/>
              </a:rPr>
              <a:t>, </a:t>
            </a:r>
            <a:r>
              <a:rPr lang="ko-KR" altLang="en-US" dirty="0">
                <a:latin typeface="+mj-ea"/>
              </a:rPr>
              <a:t>옥수수</a:t>
            </a:r>
            <a:r>
              <a:rPr lang="en-US" altLang="ko-KR" dirty="0">
                <a:latin typeface="+mj-ea"/>
              </a:rPr>
              <a:t>, </a:t>
            </a:r>
            <a:r>
              <a:rPr lang="ko-KR" altLang="en-US" dirty="0">
                <a:latin typeface="+mj-ea"/>
              </a:rPr>
              <a:t>갈대</a:t>
            </a:r>
            <a:r>
              <a:rPr lang="en-US" altLang="ko-KR" dirty="0">
                <a:latin typeface="+mj-ea"/>
              </a:rPr>
              <a:t>, </a:t>
            </a:r>
            <a:r>
              <a:rPr lang="ko-KR" altLang="en-US" dirty="0">
                <a:latin typeface="+mj-ea"/>
              </a:rPr>
              <a:t>강아지풀</a:t>
            </a:r>
            <a:r>
              <a:rPr lang="en-US" altLang="ko-KR" dirty="0">
                <a:latin typeface="+mj-ea"/>
              </a:rPr>
              <a:t>, </a:t>
            </a:r>
            <a:r>
              <a:rPr lang="ko-KR" altLang="en-US" dirty="0">
                <a:latin typeface="+mj-ea"/>
              </a:rPr>
              <a:t>마늘</a:t>
            </a:r>
            <a:r>
              <a:rPr lang="en-US" altLang="ko-KR" dirty="0">
                <a:latin typeface="+mj-ea"/>
              </a:rPr>
              <a:t>, </a:t>
            </a:r>
            <a:r>
              <a:rPr lang="ko-KR" altLang="en-US" dirty="0">
                <a:latin typeface="+mj-ea"/>
              </a:rPr>
              <a:t>귀리 등 우리 주변에서 쉽게 관찰할 수 있는 식물이 있습니다</a:t>
            </a:r>
            <a:r>
              <a:rPr lang="en-US" altLang="ko-KR" dirty="0">
                <a:latin typeface="+mj-ea"/>
              </a:rPr>
              <a:t>.</a:t>
            </a: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831946" y="688185"/>
            <a:ext cx="1863630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원리학습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FB3F2C77-1F80-45A6-9C32-3F013A2AE3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7825" y="2723529"/>
            <a:ext cx="2221396" cy="3227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982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타원 2"/>
          <p:cNvSpPr/>
          <p:nvPr/>
        </p:nvSpPr>
        <p:spPr>
          <a:xfrm>
            <a:off x="5207670" y="3007171"/>
            <a:ext cx="1344654" cy="134465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774" y="3173598"/>
            <a:ext cx="3459039" cy="1137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2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831946" y="688185"/>
            <a:ext cx="1789956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실험목표</a:t>
            </a: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831946" y="3734525"/>
            <a:ext cx="2107197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 준비물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643812" y="1240971"/>
            <a:ext cx="10907486" cy="1940768"/>
          </a:xfrm>
          <a:prstGeom prst="rect">
            <a:avLst/>
          </a:prstGeom>
          <a:solidFill>
            <a:schemeClr val="bg1"/>
          </a:solidFill>
          <a:ln w="22225">
            <a:solidFill>
              <a:srgbClr val="3977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28882D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643812" y="4282751"/>
            <a:ext cx="10907486" cy="1940768"/>
          </a:xfrm>
          <a:prstGeom prst="rect">
            <a:avLst/>
          </a:prstGeom>
          <a:solidFill>
            <a:schemeClr val="bg1"/>
          </a:solidFill>
          <a:ln w="22225">
            <a:solidFill>
              <a:srgbClr val="3977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28882D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05383" y="4450197"/>
            <a:ext cx="10543278" cy="1235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2200" b="1" dirty="0">
                <a:latin typeface="+mj-ea"/>
                <a:ea typeface="+mj-ea"/>
              </a:rPr>
              <a:t> </a:t>
            </a:r>
            <a:r>
              <a:rPr lang="ko-KR" altLang="en-US" sz="2200" b="1" dirty="0" err="1">
                <a:latin typeface="+mj-ea"/>
                <a:ea typeface="+mj-ea"/>
              </a:rPr>
              <a:t>잔디씨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 err="1">
                <a:latin typeface="+mj-ea"/>
                <a:ea typeface="+mj-ea"/>
              </a:rPr>
              <a:t>파종상토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>
                <a:latin typeface="+mj-ea"/>
                <a:ea typeface="+mj-ea"/>
              </a:rPr>
              <a:t>스타킹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 err="1">
                <a:latin typeface="+mj-ea"/>
                <a:ea typeface="+mj-ea"/>
              </a:rPr>
              <a:t>투명컵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>
                <a:latin typeface="+mj-ea"/>
                <a:ea typeface="+mj-ea"/>
              </a:rPr>
              <a:t>장식물</a:t>
            </a:r>
            <a:r>
              <a:rPr lang="en-US" altLang="ko-KR" sz="2200" b="1" dirty="0">
                <a:latin typeface="+mj-ea"/>
                <a:ea typeface="+mj-ea"/>
              </a:rPr>
              <a:t>(</a:t>
            </a:r>
            <a:r>
              <a:rPr lang="ko-KR" altLang="en-US" sz="2200" b="1" dirty="0">
                <a:latin typeface="+mj-ea"/>
                <a:ea typeface="+mj-ea"/>
              </a:rPr>
              <a:t>눈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 err="1">
                <a:latin typeface="+mj-ea"/>
                <a:ea typeface="+mj-ea"/>
              </a:rPr>
              <a:t>솜공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 err="1">
                <a:latin typeface="+mj-ea"/>
                <a:ea typeface="+mj-ea"/>
              </a:rPr>
              <a:t>펠트지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>
                <a:latin typeface="+mj-ea"/>
                <a:ea typeface="+mj-ea"/>
              </a:rPr>
              <a:t>고무밴드</a:t>
            </a:r>
            <a:r>
              <a:rPr lang="en-US" altLang="ko-KR" sz="2200" b="1" dirty="0">
                <a:latin typeface="+mj-ea"/>
                <a:ea typeface="+mj-ea"/>
              </a:rPr>
              <a:t>)</a:t>
            </a:r>
          </a:p>
          <a:p>
            <a:pPr>
              <a:lnSpc>
                <a:spcPct val="200000"/>
              </a:lnSpc>
            </a:pPr>
            <a:r>
              <a:rPr lang="en-US" altLang="ko-KR" dirty="0">
                <a:solidFill>
                  <a:srgbClr val="C00000"/>
                </a:solidFill>
                <a:latin typeface="+mj-ea"/>
                <a:ea typeface="+mj-ea"/>
              </a:rPr>
              <a:t>** </a:t>
            </a:r>
            <a:r>
              <a:rPr lang="ko-KR" altLang="en-US" dirty="0">
                <a:solidFill>
                  <a:srgbClr val="C00000"/>
                </a:solidFill>
                <a:latin typeface="+mj-ea"/>
                <a:ea typeface="+mj-ea"/>
              </a:rPr>
              <a:t>가위</a:t>
            </a:r>
            <a:r>
              <a:rPr lang="en-US" altLang="ko-KR" dirty="0">
                <a:solidFill>
                  <a:srgbClr val="C00000"/>
                </a:solidFill>
                <a:latin typeface="+mj-ea"/>
                <a:ea typeface="+mj-ea"/>
              </a:rPr>
              <a:t>, </a:t>
            </a:r>
            <a:r>
              <a:rPr lang="ko-KR" altLang="en-US" dirty="0">
                <a:solidFill>
                  <a:srgbClr val="C00000"/>
                </a:solidFill>
                <a:latin typeface="+mj-ea"/>
                <a:ea typeface="+mj-ea"/>
              </a:rPr>
              <a:t>물</a:t>
            </a:r>
            <a:r>
              <a:rPr lang="en-US" altLang="ko-KR" dirty="0">
                <a:solidFill>
                  <a:srgbClr val="C00000"/>
                </a:solidFill>
                <a:latin typeface="+mj-ea"/>
                <a:ea typeface="+mj-ea"/>
              </a:rPr>
              <a:t>, </a:t>
            </a:r>
            <a:r>
              <a:rPr lang="ko-KR" altLang="en-US" dirty="0">
                <a:solidFill>
                  <a:srgbClr val="C00000"/>
                </a:solidFill>
                <a:latin typeface="+mj-ea"/>
                <a:ea typeface="+mj-ea"/>
              </a:rPr>
              <a:t>신문지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21902" y="1420104"/>
            <a:ext cx="6487673" cy="1452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2400" dirty="0">
                <a:latin typeface="+mj-ea"/>
                <a:ea typeface="+mj-ea"/>
              </a:rPr>
              <a:t>머리에서 잔디가 자라는 잔디 인형을 만들고 </a:t>
            </a:r>
            <a:endParaRPr lang="en-US" altLang="ko-KR" sz="2400" dirty="0"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r>
              <a:rPr lang="ko-KR" altLang="en-US" sz="2400" dirty="0">
                <a:latin typeface="+mj-ea"/>
                <a:ea typeface="+mj-ea"/>
              </a:rPr>
              <a:t>외떡잎식물의 특성을 알아봅시다</a:t>
            </a:r>
            <a:r>
              <a:rPr lang="en-US" altLang="ko-KR" sz="2400" dirty="0">
                <a:latin typeface="+mj-ea"/>
                <a:ea typeface="+mj-ea"/>
              </a:rPr>
              <a:t>.</a:t>
            </a:r>
            <a:endParaRPr lang="ko-KR" altLang="en-US" sz="2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79029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제목 1"/>
          <p:cNvSpPr txBox="1">
            <a:spLocks/>
          </p:cNvSpPr>
          <p:nvPr/>
        </p:nvSpPr>
        <p:spPr>
          <a:xfrm>
            <a:off x="831945" y="688185"/>
            <a:ext cx="2380811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>
                <a:solidFill>
                  <a:srgbClr val="397755"/>
                </a:solidFill>
              </a:rPr>
              <a:t>생각해보기</a:t>
            </a:r>
            <a:endParaRPr lang="ko-KR" altLang="en-US" sz="2600" b="1" dirty="0">
              <a:solidFill>
                <a:srgbClr val="397755"/>
              </a:solidFill>
            </a:endParaRPr>
          </a:p>
        </p:txBody>
      </p:sp>
      <p:pic>
        <p:nvPicPr>
          <p:cNvPr id="3" name="그림 2" descr="텍스트, 지도, 그리기이(가) 표시된 사진&#10;&#10;자동 생성된 설명">
            <a:extLst>
              <a:ext uri="{FF2B5EF4-FFF2-40B4-BE49-F238E27FC236}">
                <a16:creationId xmlns:a16="http://schemas.microsoft.com/office/drawing/2014/main" id="{2EE5F7C2-65C3-4A94-9CC7-D3B2DAF36D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730" y="1813020"/>
            <a:ext cx="10906539" cy="3453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706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제목 1"/>
          <p:cNvSpPr txBox="1">
            <a:spLocks/>
          </p:cNvSpPr>
          <p:nvPr/>
        </p:nvSpPr>
        <p:spPr>
          <a:xfrm>
            <a:off x="831945" y="688185"/>
            <a:ext cx="2380811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>
                <a:solidFill>
                  <a:srgbClr val="397755"/>
                </a:solidFill>
              </a:rPr>
              <a:t>생각해보기</a:t>
            </a:r>
            <a:endParaRPr lang="ko-KR" altLang="en-US" sz="2600" b="1" dirty="0">
              <a:solidFill>
                <a:srgbClr val="397755"/>
              </a:solidFill>
            </a:endParaRPr>
          </a:p>
        </p:txBody>
      </p:sp>
      <p:pic>
        <p:nvPicPr>
          <p:cNvPr id="4" name="그림 3" descr="텍스트, 지도이(가) 표시된 사진&#10;&#10;자동 생성된 설명">
            <a:extLst>
              <a:ext uri="{FF2B5EF4-FFF2-40B4-BE49-F238E27FC236}">
                <a16:creationId xmlns:a16="http://schemas.microsoft.com/office/drawing/2014/main" id="{DEF94058-A36F-4806-A192-E25090FB8B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730" y="1804285"/>
            <a:ext cx="10906539" cy="3453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882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831945" y="688185"/>
            <a:ext cx="4971695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실험방법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1800" y="1359240"/>
            <a:ext cx="4520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+mj-ea"/>
                <a:ea typeface="+mj-ea"/>
              </a:rPr>
              <a:t>1. </a:t>
            </a:r>
            <a:r>
              <a:rPr lang="ko-KR" altLang="en-US" dirty="0">
                <a:latin typeface="+mj-ea"/>
                <a:ea typeface="+mj-ea"/>
              </a:rPr>
              <a:t>잔디씨를 물에 약 </a:t>
            </a:r>
            <a:r>
              <a:rPr lang="en-US" altLang="ko-KR" dirty="0">
                <a:latin typeface="+mj-ea"/>
                <a:ea typeface="+mj-ea"/>
              </a:rPr>
              <a:t>2~3</a:t>
            </a:r>
            <a:r>
              <a:rPr lang="ko-KR" altLang="en-US" dirty="0">
                <a:latin typeface="+mj-ea"/>
                <a:ea typeface="+mj-ea"/>
              </a:rPr>
              <a:t>시간 </a:t>
            </a:r>
            <a:r>
              <a:rPr lang="ko-KR" altLang="en-US" dirty="0" err="1">
                <a:latin typeface="+mj-ea"/>
                <a:ea typeface="+mj-ea"/>
              </a:rPr>
              <a:t>담가둡니다</a:t>
            </a:r>
            <a:r>
              <a:rPr lang="en-US" altLang="ko-KR" dirty="0">
                <a:latin typeface="+mj-ea"/>
                <a:ea typeface="+mj-ea"/>
              </a:rPr>
              <a:t>.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01104" y="1728572"/>
            <a:ext cx="3982180" cy="421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solidFill>
                  <a:srgbClr val="002060"/>
                </a:solidFill>
              </a:rPr>
              <a:t>◎  미리 </a:t>
            </a:r>
            <a:r>
              <a:rPr lang="ko-KR" altLang="en-US" sz="1600" b="1" dirty="0" err="1">
                <a:solidFill>
                  <a:srgbClr val="002060"/>
                </a:solidFill>
              </a:rPr>
              <a:t>담가두면</a:t>
            </a:r>
            <a:r>
              <a:rPr lang="ko-KR" altLang="en-US" sz="1600" b="1" dirty="0">
                <a:solidFill>
                  <a:srgbClr val="002060"/>
                </a:solidFill>
              </a:rPr>
              <a:t> 실험 시간이 단축됩니다</a:t>
            </a:r>
            <a:r>
              <a:rPr lang="en-US" altLang="ko-KR" sz="1600" b="1" dirty="0">
                <a:solidFill>
                  <a:srgbClr val="002060"/>
                </a:solidFill>
              </a:rPr>
              <a:t>.</a:t>
            </a:r>
            <a:endParaRPr lang="ko-KR" altLang="en-US" sz="16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01104" y="3893650"/>
            <a:ext cx="4480714" cy="7052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rgbClr val="FF0000"/>
                </a:solidFill>
              </a:rPr>
              <a:t>→ 잔디씨가 스타킹 바닥</a:t>
            </a:r>
            <a:r>
              <a:rPr lang="en-US" altLang="ko-KR" sz="1400" b="1" dirty="0">
                <a:solidFill>
                  <a:srgbClr val="FF0000"/>
                </a:solidFill>
              </a:rPr>
              <a:t>(</a:t>
            </a:r>
            <a:r>
              <a:rPr lang="ko-KR" altLang="en-US" sz="1400" b="1" dirty="0" err="1">
                <a:solidFill>
                  <a:srgbClr val="FF0000"/>
                </a:solidFill>
              </a:rPr>
              <a:t>발끝쪽</a:t>
            </a:r>
            <a:r>
              <a:rPr lang="en-US" altLang="ko-KR" sz="1400" b="1" dirty="0">
                <a:solidFill>
                  <a:srgbClr val="FF0000"/>
                </a:solidFill>
              </a:rPr>
              <a:t>)</a:t>
            </a:r>
            <a:r>
              <a:rPr lang="ko-KR" altLang="en-US" sz="1400" b="1" dirty="0">
                <a:solidFill>
                  <a:srgbClr val="FF0000"/>
                </a:solidFill>
              </a:rPr>
              <a:t>에 가도록 조절합니다</a:t>
            </a:r>
            <a:r>
              <a:rPr lang="en-US" altLang="ko-KR" sz="1400" b="1" dirty="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rgbClr val="FF0000"/>
                </a:solidFill>
              </a:rPr>
              <a:t>   </a:t>
            </a:r>
            <a:r>
              <a:rPr lang="ko-KR" altLang="en-US" sz="1400" b="1" dirty="0">
                <a:solidFill>
                  <a:srgbClr val="FF0000"/>
                </a:solidFill>
              </a:rPr>
              <a:t>그 후 흙을 넣으세요</a:t>
            </a:r>
            <a:r>
              <a:rPr lang="en-US" altLang="ko-KR" sz="1400" b="1" dirty="0">
                <a:solidFill>
                  <a:srgbClr val="FF0000"/>
                </a:solidFill>
              </a:rPr>
              <a:t>.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1800" y="3525628"/>
            <a:ext cx="4597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+mj-ea"/>
                <a:ea typeface="+mj-ea"/>
              </a:rPr>
              <a:t>3. </a:t>
            </a:r>
            <a:r>
              <a:rPr lang="ko-KR" altLang="en-US" dirty="0">
                <a:latin typeface="+mj-ea"/>
                <a:ea typeface="+mj-ea"/>
              </a:rPr>
              <a:t>먼저 잔디씨를 넣은 후에 흙을 넣습니다</a:t>
            </a:r>
            <a:r>
              <a:rPr lang="en-US" altLang="ko-KR" dirty="0">
                <a:latin typeface="+mj-ea"/>
                <a:ea typeface="+mj-ea"/>
              </a:rPr>
              <a:t>.</a:t>
            </a:r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F9E6E9-C228-414F-80D0-3805B3D3027B}"/>
              </a:ext>
            </a:extLst>
          </p:cNvPr>
          <p:cNvSpPr txBox="1"/>
          <p:nvPr/>
        </p:nvSpPr>
        <p:spPr>
          <a:xfrm>
            <a:off x="631800" y="2519150"/>
            <a:ext cx="45833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+mj-ea"/>
                <a:ea typeface="+mj-ea"/>
              </a:rPr>
              <a:t>2. </a:t>
            </a:r>
            <a:r>
              <a:rPr lang="ko-KR" altLang="en-US" dirty="0">
                <a:latin typeface="+mj-ea"/>
                <a:ea typeface="+mj-ea"/>
              </a:rPr>
              <a:t>스타킹을 컵에 넣고 스타킹의 입구를 </a:t>
            </a:r>
            <a:endParaRPr lang="en-US" altLang="ko-KR" dirty="0">
              <a:latin typeface="+mj-ea"/>
              <a:ea typeface="+mj-ea"/>
            </a:endParaRPr>
          </a:p>
          <a:p>
            <a:r>
              <a:rPr lang="en-US" altLang="ko-KR" dirty="0">
                <a:latin typeface="+mj-ea"/>
                <a:ea typeface="+mj-ea"/>
              </a:rPr>
              <a:t>  </a:t>
            </a:r>
            <a:r>
              <a:rPr lang="ko-KR" altLang="en-US" dirty="0">
                <a:latin typeface="+mj-ea"/>
                <a:ea typeface="+mj-ea"/>
              </a:rPr>
              <a:t>컵 입구에 씌워 흙을 넣기 좋게 만듭니다</a:t>
            </a:r>
            <a:r>
              <a:rPr lang="en-US" altLang="ko-KR" dirty="0">
                <a:latin typeface="+mj-ea"/>
                <a:ea typeface="+mj-ea"/>
              </a:rPr>
              <a:t>.</a:t>
            </a:r>
            <a:endParaRPr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EDE50B-75AA-42CA-8D7B-05091C9CAE24}"/>
              </a:ext>
            </a:extLst>
          </p:cNvPr>
          <p:cNvSpPr txBox="1"/>
          <p:nvPr/>
        </p:nvSpPr>
        <p:spPr>
          <a:xfrm>
            <a:off x="641634" y="4989729"/>
            <a:ext cx="5833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+mj-ea"/>
                <a:ea typeface="+mj-ea"/>
              </a:rPr>
              <a:t>4. </a:t>
            </a:r>
            <a:r>
              <a:rPr lang="ko-KR" altLang="en-US" dirty="0">
                <a:latin typeface="+mj-ea"/>
                <a:ea typeface="+mj-ea"/>
              </a:rPr>
              <a:t>스타킹을 팽팽하게 잡은 후 단단히 묶어 고정합니다</a:t>
            </a:r>
            <a:r>
              <a:rPr lang="en-US" altLang="ko-KR" dirty="0">
                <a:latin typeface="+mj-ea"/>
                <a:ea typeface="+mj-ea"/>
              </a:rPr>
              <a:t>.</a:t>
            </a:r>
            <a:endParaRPr lang="ko-KR" altLang="en-US" dirty="0"/>
          </a:p>
        </p:txBody>
      </p:sp>
      <p:pic>
        <p:nvPicPr>
          <p:cNvPr id="11" name="그림 10" descr="그리기, 음식이(가) 표시된 사진&#10;&#10;자동 생성된 설명">
            <a:extLst>
              <a:ext uri="{FF2B5EF4-FFF2-40B4-BE49-F238E27FC236}">
                <a16:creationId xmlns:a16="http://schemas.microsoft.com/office/drawing/2014/main" id="{8041775E-34DF-4331-85ED-89EDF8E61F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575" y="527636"/>
            <a:ext cx="2486025" cy="3848100"/>
          </a:xfrm>
          <a:prstGeom prst="rect">
            <a:avLst/>
          </a:prstGeom>
        </p:spPr>
      </p:pic>
      <p:pic>
        <p:nvPicPr>
          <p:cNvPr id="21" name="그림 20" descr="그리기이(가) 표시된 사진&#10;&#10;자동 생성된 설명">
            <a:extLst>
              <a:ext uri="{FF2B5EF4-FFF2-40B4-BE49-F238E27FC236}">
                <a16:creationId xmlns:a16="http://schemas.microsoft.com/office/drawing/2014/main" id="{3CD6A665-84ED-4DBF-8EA3-617D5B66B1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741" y="4960653"/>
            <a:ext cx="3733800" cy="1600200"/>
          </a:xfrm>
          <a:prstGeom prst="rect">
            <a:avLst/>
          </a:prstGeom>
        </p:spPr>
      </p:pic>
      <p:sp>
        <p:nvSpPr>
          <p:cNvPr id="22" name="타원 21">
            <a:extLst>
              <a:ext uri="{FF2B5EF4-FFF2-40B4-BE49-F238E27FC236}">
                <a16:creationId xmlns:a16="http://schemas.microsoft.com/office/drawing/2014/main" id="{10E8147E-09D2-48A6-9BDA-56AD2A1729B0}"/>
              </a:ext>
            </a:extLst>
          </p:cNvPr>
          <p:cNvSpPr/>
          <p:nvPr/>
        </p:nvSpPr>
        <p:spPr>
          <a:xfrm>
            <a:off x="7802456" y="5391421"/>
            <a:ext cx="412725" cy="36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8820923-6EE6-4309-8169-AA9677510D9F}"/>
              </a:ext>
            </a:extLst>
          </p:cNvPr>
          <p:cNvSpPr txBox="1"/>
          <p:nvPr/>
        </p:nvSpPr>
        <p:spPr>
          <a:xfrm>
            <a:off x="6109973" y="5328269"/>
            <a:ext cx="1911101" cy="380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rgbClr val="FF0000"/>
                </a:solidFill>
              </a:rPr>
              <a:t>스타킹 속 씨의 위치→</a:t>
            </a:r>
          </a:p>
        </p:txBody>
      </p:sp>
    </p:spTree>
    <p:extLst>
      <p:ext uri="{BB962C8B-B14F-4D97-AF65-F5344CB8AC3E}">
        <p14:creationId xmlns:p14="http://schemas.microsoft.com/office/powerpoint/2010/main" val="43119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3744363" y="4291461"/>
            <a:ext cx="942642" cy="7151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831946" y="688185"/>
            <a:ext cx="5326258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실험방법 </a:t>
            </a:r>
            <a:r>
              <a:rPr lang="en-US" altLang="ko-KR" sz="2600" b="1" dirty="0">
                <a:solidFill>
                  <a:srgbClr val="397755"/>
                </a:solidFill>
              </a:rPr>
              <a:t>: </a:t>
            </a:r>
            <a:r>
              <a:rPr lang="ko-KR" altLang="en-US" sz="2600" b="1" dirty="0">
                <a:solidFill>
                  <a:srgbClr val="397755"/>
                </a:solidFill>
              </a:rPr>
              <a:t>꾸미기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58204" y="1709872"/>
            <a:ext cx="4681090" cy="421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solidFill>
                  <a:srgbClr val="002060"/>
                </a:solidFill>
              </a:rPr>
              <a:t>◎  물에 젖어 떨어지지 않게 잘 붙여 고정해주세요</a:t>
            </a:r>
            <a:r>
              <a:rPr lang="en-US" altLang="ko-KR" sz="1600" b="1" dirty="0">
                <a:solidFill>
                  <a:srgbClr val="002060"/>
                </a:solidFill>
              </a:rPr>
              <a:t>.</a:t>
            </a:r>
            <a:endParaRPr lang="ko-KR" altLang="en-US" sz="16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40266" y="3049117"/>
            <a:ext cx="5551520" cy="8803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5. </a:t>
            </a:r>
            <a:r>
              <a:rPr lang="ko-KR" altLang="en-US" dirty="0">
                <a:latin typeface="+mj-ea"/>
                <a:ea typeface="+mj-ea"/>
              </a:rPr>
              <a:t>수조나 대야에 물을 받아 잔디인형이 흠뻑 젖도록</a:t>
            </a:r>
            <a:endParaRPr lang="en-US" altLang="ko-KR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  </a:t>
            </a:r>
            <a:r>
              <a:rPr lang="ko-KR" altLang="en-US" dirty="0">
                <a:latin typeface="+mj-ea"/>
                <a:ea typeface="+mj-ea"/>
              </a:rPr>
              <a:t>푹 담가주세요</a:t>
            </a:r>
            <a:r>
              <a:rPr lang="en-US" altLang="ko-KR" dirty="0">
                <a:latin typeface="+mj-ea"/>
                <a:ea typeface="+mj-ea"/>
              </a:rPr>
              <a:t>. (30</a:t>
            </a:r>
            <a:r>
              <a:rPr lang="ko-KR" altLang="en-US" dirty="0">
                <a:latin typeface="+mj-ea"/>
                <a:ea typeface="+mj-ea"/>
              </a:rPr>
              <a:t>초 이상</a:t>
            </a:r>
            <a:r>
              <a:rPr lang="en-US" altLang="ko-KR" dirty="0">
                <a:latin typeface="+mj-ea"/>
                <a:ea typeface="+mj-ea"/>
              </a:rPr>
              <a:t>)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71267" y="2201377"/>
            <a:ext cx="4541628" cy="421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solidFill>
                  <a:srgbClr val="002060"/>
                </a:solidFill>
              </a:rPr>
              <a:t>◎  고무밴드로 코</a:t>
            </a:r>
            <a:r>
              <a:rPr lang="en-US" altLang="ko-KR" sz="1600" b="1" dirty="0">
                <a:solidFill>
                  <a:srgbClr val="002060"/>
                </a:solidFill>
              </a:rPr>
              <a:t>, </a:t>
            </a:r>
            <a:r>
              <a:rPr lang="ko-KR" altLang="en-US" sz="1600" b="1" dirty="0">
                <a:solidFill>
                  <a:srgbClr val="002060"/>
                </a:solidFill>
              </a:rPr>
              <a:t>귀 등을 잡아 묶어도 좋습니다</a:t>
            </a:r>
            <a:r>
              <a:rPr lang="en-US" altLang="ko-KR" sz="1600" b="1" dirty="0">
                <a:solidFill>
                  <a:srgbClr val="002060"/>
                </a:solidFill>
              </a:rPr>
              <a:t>.</a:t>
            </a:r>
            <a:endParaRPr lang="ko-KR" altLang="en-US" sz="16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40266" y="792089"/>
            <a:ext cx="5222905" cy="12936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4. </a:t>
            </a:r>
            <a:r>
              <a:rPr lang="ko-KR" altLang="en-US" dirty="0">
                <a:latin typeface="+mj-ea"/>
                <a:ea typeface="+mj-ea"/>
              </a:rPr>
              <a:t>스타킹의 묶은 부분이 아래로 가도록 한 다음</a:t>
            </a:r>
            <a:r>
              <a:rPr lang="en-US" altLang="ko-KR" dirty="0">
                <a:latin typeface="+mj-ea"/>
                <a:ea typeface="+mj-ea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  </a:t>
            </a:r>
            <a:r>
              <a:rPr lang="ko-KR" altLang="en-US" dirty="0">
                <a:latin typeface="+mj-ea"/>
                <a:ea typeface="+mj-ea"/>
              </a:rPr>
              <a:t>잔디인형을 예쁘게 장식합니다</a:t>
            </a:r>
            <a:r>
              <a:rPr lang="en-US" altLang="ko-KR" dirty="0">
                <a:latin typeface="+mj-ea"/>
                <a:ea typeface="+mj-ea"/>
              </a:rPr>
              <a:t>.</a:t>
            </a:r>
          </a:p>
          <a:p>
            <a:pPr>
              <a:lnSpc>
                <a:spcPct val="150000"/>
              </a:lnSpc>
            </a:pPr>
            <a:endParaRPr lang="ko-KR" altLang="en-US" dirty="0"/>
          </a:p>
        </p:txBody>
      </p:sp>
      <p:pic>
        <p:nvPicPr>
          <p:cNvPr id="3" name="그림 2" descr="테이블, 작은, 앉아있는, 곰이(가) 표시된 사진&#10;&#10;자동 생성된 설명">
            <a:extLst>
              <a:ext uri="{FF2B5EF4-FFF2-40B4-BE49-F238E27FC236}">
                <a16:creationId xmlns:a16="http://schemas.microsoft.com/office/drawing/2014/main" id="{25DAEDB7-A237-483E-A748-D592498FB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879" y="1754187"/>
            <a:ext cx="3810000" cy="3810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2CBCCF4-C988-4ABA-8014-9973CFC9C86D}"/>
              </a:ext>
            </a:extLst>
          </p:cNvPr>
          <p:cNvSpPr txBox="1"/>
          <p:nvPr/>
        </p:nvSpPr>
        <p:spPr>
          <a:xfrm>
            <a:off x="5840266" y="4355764"/>
            <a:ext cx="4650632" cy="8781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6. </a:t>
            </a:r>
            <a:r>
              <a:rPr lang="ko-KR" altLang="en-US" dirty="0">
                <a:latin typeface="+mj-ea"/>
                <a:ea typeface="+mj-ea"/>
              </a:rPr>
              <a:t>투명컵에 물을 절반 정도 붓고</a:t>
            </a:r>
            <a:r>
              <a:rPr lang="en-US" altLang="ko-KR" dirty="0">
                <a:latin typeface="+mj-ea"/>
                <a:ea typeface="+mj-ea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  </a:t>
            </a:r>
            <a:r>
              <a:rPr lang="ko-KR" altLang="en-US" dirty="0">
                <a:latin typeface="+mj-ea"/>
                <a:ea typeface="+mj-ea"/>
              </a:rPr>
              <a:t>흙이 완전히 젖은 잔디인형을 올려줍니다</a:t>
            </a:r>
            <a:r>
              <a:rPr lang="en-US" altLang="ko-KR" dirty="0">
                <a:latin typeface="+mj-ea"/>
                <a:ea typeface="+mj-ea"/>
              </a:rPr>
              <a:t>.</a:t>
            </a:r>
            <a:endParaRPr lang="ko-KR" alt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05F5681-81B9-4289-97A1-195C809A7A10}"/>
              </a:ext>
            </a:extLst>
          </p:cNvPr>
          <p:cNvSpPr txBox="1"/>
          <p:nvPr/>
        </p:nvSpPr>
        <p:spPr>
          <a:xfrm>
            <a:off x="6285567" y="5249377"/>
            <a:ext cx="4556055" cy="421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>
                <a:solidFill>
                  <a:srgbClr val="002060"/>
                </a:solidFill>
              </a:rPr>
              <a:t>◎ 스타킹을 </a:t>
            </a:r>
            <a:r>
              <a:rPr lang="ko-KR" altLang="en-US" sz="1600" b="1" dirty="0">
                <a:solidFill>
                  <a:srgbClr val="002060"/>
                </a:solidFill>
              </a:rPr>
              <a:t>묶은 부분이 물에 잠기도록 해주세요</a:t>
            </a:r>
            <a:r>
              <a:rPr lang="en-US" altLang="ko-KR" sz="1600" b="1" dirty="0">
                <a:solidFill>
                  <a:srgbClr val="002060"/>
                </a:solidFill>
              </a:rPr>
              <a:t>.</a:t>
            </a:r>
            <a:endParaRPr lang="ko-KR" altLang="en-US" sz="1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480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3744363" y="4291461"/>
            <a:ext cx="942642" cy="7151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C6251BCE-4A8A-4CB7-B732-C5FB4AB18C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737" y="1676400"/>
            <a:ext cx="9534525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602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3744363" y="4291461"/>
            <a:ext cx="942642" cy="7151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831946" y="688185"/>
            <a:ext cx="5326258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관찰일지 작성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pic>
        <p:nvPicPr>
          <p:cNvPr id="3" name="그림 2" descr="스크린샷이(가) 표시된 사진&#10;&#10;자동 생성된 설명">
            <a:extLst>
              <a:ext uri="{FF2B5EF4-FFF2-40B4-BE49-F238E27FC236}">
                <a16:creationId xmlns:a16="http://schemas.microsoft.com/office/drawing/2014/main" id="{67B264BA-2D7B-4FCF-A6F5-5439C9A46E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87" y="1397903"/>
            <a:ext cx="11282633" cy="453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598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DA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3744363" y="4291461"/>
            <a:ext cx="942642" cy="7151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831946" y="688185"/>
            <a:ext cx="5326258" cy="4354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397755"/>
                </a:solidFill>
              </a:rPr>
              <a:t>확인학습</a:t>
            </a:r>
            <a:endParaRPr lang="ko-KR" altLang="en-US" sz="2600" b="1" dirty="0">
              <a:solidFill>
                <a:srgbClr val="7030A0"/>
              </a:solidFill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A8458468-918F-481E-B935-4369406DC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725" y="1867713"/>
            <a:ext cx="11064875" cy="257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031933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기본">
  <a:themeElements>
    <a:clrScheme name="기본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기본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기본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8639</TotalTime>
  <Words>315</Words>
  <Application>Microsoft Office PowerPoint</Application>
  <PresentationFormat>와이드스크린</PresentationFormat>
  <Paragraphs>38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12</vt:i4>
      </vt:variant>
    </vt:vector>
  </HeadingPairs>
  <TitlesOfParts>
    <vt:vector size="23" baseType="lpstr">
      <vt:lpstr>Tmon몬소리 Black</vt:lpstr>
      <vt:lpstr>맑은 고딕</vt:lpstr>
      <vt:lpstr>배달의민족 한나체 Pro</vt:lpstr>
      <vt:lpstr>Calibri</vt:lpstr>
      <vt:lpstr>Calibri Light</vt:lpstr>
      <vt:lpstr>Corbel</vt:lpstr>
      <vt:lpstr>Wingdings 2</vt:lpstr>
      <vt:lpstr>HDOfficeLightV0</vt:lpstr>
      <vt:lpstr>1_HDOfficeLightV0</vt:lpstr>
      <vt:lpstr>2_HDOfficeLightV0</vt:lpstr>
      <vt:lpstr>기본</vt:lpstr>
      <vt:lpstr>잔디인형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CSI 과학수사대</dc:title>
  <dc:creator>MK</dc:creator>
  <cp:lastModifiedBy>Silver</cp:lastModifiedBy>
  <cp:revision>243</cp:revision>
  <dcterms:created xsi:type="dcterms:W3CDTF">2020-01-07T08:23:28Z</dcterms:created>
  <dcterms:modified xsi:type="dcterms:W3CDTF">2020-08-31T08:57:56Z</dcterms:modified>
</cp:coreProperties>
</file>