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256" r:id="rId5"/>
    <p:sldId id="348" r:id="rId6"/>
    <p:sldId id="349" r:id="rId7"/>
    <p:sldId id="350" r:id="rId8"/>
    <p:sldId id="351" r:id="rId9"/>
    <p:sldId id="258" r:id="rId10"/>
    <p:sldId id="352" r:id="rId11"/>
    <p:sldId id="353" r:id="rId12"/>
    <p:sldId id="354" r:id="rId13"/>
    <p:sldId id="297" r:id="rId14"/>
    <p:sldId id="283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7"/>
    <a:srgbClr val="CCECFF"/>
    <a:srgbClr val="EAD4F8"/>
    <a:srgbClr val="A6B727"/>
    <a:srgbClr val="F5FBD9"/>
    <a:srgbClr val="F9DDD7"/>
    <a:srgbClr val="F7D1C9"/>
    <a:srgbClr val="FEF9F8"/>
    <a:srgbClr val="F7EEFC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접힌 도형 7"/>
          <p:cNvSpPr/>
          <p:nvPr/>
        </p:nvSpPr>
        <p:spPr>
          <a:xfrm>
            <a:off x="1548209" y="1324948"/>
            <a:ext cx="8976049" cy="4189445"/>
          </a:xfrm>
          <a:prstGeom prst="foldedCorner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2215166" y="2237713"/>
            <a:ext cx="7642134" cy="1599566"/>
          </a:xfrm>
        </p:spPr>
        <p:txBody>
          <a:bodyPr>
            <a:noAutofit/>
          </a:bodyPr>
          <a:lstStyle/>
          <a:p>
            <a:pPr algn="dist"/>
            <a:r>
              <a:rPr lang="ko-KR" altLang="en-US" sz="9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한나체 Pro" panose="020B0600000101010101" pitchFamily="50" charset="-127"/>
                <a:ea typeface="배달의민족 한나체 Pro" panose="020B0600000101010101" pitchFamily="50" charset="-127"/>
              </a:rPr>
              <a:t>아로마바스볼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2" name="제목 3"/>
          <p:cNvSpPr txBox="1">
            <a:spLocks/>
          </p:cNvSpPr>
          <p:nvPr/>
        </p:nvSpPr>
        <p:spPr>
          <a:xfrm>
            <a:off x="2421112" y="3608931"/>
            <a:ext cx="7642134" cy="1599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한나체 Pro" panose="020B0600000101010101" pitchFamily="50" charset="-127"/>
              <a:ea typeface="배달의민족 한나체 Pro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8471" y="4065627"/>
            <a:ext cx="6680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solidFill>
                  <a:srgbClr val="401B5B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( Aroma  Bath  Ball )</a:t>
            </a:r>
            <a:endParaRPr lang="ko-KR" altLang="en-US" sz="4800" dirty="0">
              <a:solidFill>
                <a:srgbClr val="401B5B"/>
              </a:solidFill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58596" y="3101048"/>
            <a:ext cx="7829387" cy="3554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물 속에 이산화탄소 기체가 녹아 있는 것을 탄산수라 부릅니다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일반적으로 기체는 차가운 물에 잘 녹고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따뜻한 물에는 잘 녹지 않습니다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물에 들어가서 이산화탄소 기체를 생성시키는 </a:t>
            </a:r>
            <a:r>
              <a:rPr lang="ko-KR" altLang="en-US" dirty="0" err="1" smtClean="0">
                <a:latin typeface="+mj-ea"/>
                <a:ea typeface="+mj-ea"/>
              </a:rPr>
              <a:t>바스볼은</a:t>
            </a:r>
            <a:r>
              <a:rPr lang="ko-KR" altLang="en-US" dirty="0" smtClean="0">
                <a:latin typeface="+mj-ea"/>
                <a:ea typeface="+mj-ea"/>
              </a:rPr>
              <a:t> 뜨거운 물에서는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생성된 기체가 거의 </a:t>
            </a:r>
            <a:r>
              <a:rPr lang="ko-KR" altLang="en-US" dirty="0" smtClean="0">
                <a:latin typeface="+mj-ea"/>
                <a:ea typeface="+mj-ea"/>
              </a:rPr>
              <a:t>녹지 못하고 많은 양이 물 밖으로 빠져 나오게 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dirty="0" smtClean="0">
                <a:latin typeface="+mj-ea"/>
                <a:ea typeface="+mj-ea"/>
              </a:rPr>
              <a:t>그러니 차가운 물 보다는 따뜻한 물이 담긴 욕조에 </a:t>
            </a:r>
            <a:r>
              <a:rPr lang="ko-KR" altLang="en-US" dirty="0" err="1" smtClean="0">
                <a:latin typeface="+mj-ea"/>
                <a:ea typeface="+mj-ea"/>
              </a:rPr>
              <a:t>바스볼을</a:t>
            </a:r>
            <a:r>
              <a:rPr lang="ko-KR" altLang="en-US" dirty="0" smtClean="0">
                <a:latin typeface="+mj-ea"/>
                <a:ea typeface="+mj-ea"/>
              </a:rPr>
              <a:t> 넣는 것이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더욱 효과적이겠지요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ko-KR" altLang="en-US" dirty="0" smtClean="0">
                <a:latin typeface="+mj-ea"/>
                <a:ea typeface="+mj-ea"/>
              </a:rPr>
              <a:t>집에서 피부에 좋은 </a:t>
            </a:r>
            <a:r>
              <a:rPr lang="ko-KR" altLang="en-US" dirty="0" err="1" smtClean="0">
                <a:latin typeface="+mj-ea"/>
                <a:ea typeface="+mj-ea"/>
              </a:rPr>
              <a:t>스파</a:t>
            </a:r>
            <a:r>
              <a:rPr lang="ko-KR" altLang="en-US" dirty="0" smtClean="0">
                <a:latin typeface="+mj-ea"/>
                <a:ea typeface="+mj-ea"/>
              </a:rPr>
              <a:t> 오일과 녹두가루를 넣은 </a:t>
            </a:r>
            <a:r>
              <a:rPr lang="ko-KR" altLang="en-US" dirty="0" err="1" smtClean="0">
                <a:latin typeface="+mj-ea"/>
                <a:ea typeface="+mj-ea"/>
              </a:rPr>
              <a:t>바스볼로</a:t>
            </a:r>
            <a:r>
              <a:rPr lang="ko-KR" altLang="en-US" dirty="0" smtClean="0">
                <a:latin typeface="+mj-ea"/>
                <a:ea typeface="+mj-ea"/>
              </a:rPr>
              <a:t> 따끈한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온천목욕을 즐겨봅시다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449" y="688185"/>
            <a:ext cx="7436047" cy="2131351"/>
          </a:xfrm>
          <a:prstGeom prst="rect">
            <a:avLst/>
          </a:prstGeom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401B5B"/>
                </a:solidFill>
              </a:rPr>
              <a:t>원리학습</a:t>
            </a:r>
            <a:endParaRPr lang="ko-KR" altLang="en-US" sz="2600" b="1" dirty="0">
              <a:solidFill>
                <a:srgbClr val="401B5B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983" y="2852290"/>
            <a:ext cx="3188574" cy="3636836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766118" y="2852290"/>
            <a:ext cx="10764000" cy="0"/>
          </a:xfrm>
          <a:prstGeom prst="line">
            <a:avLst/>
          </a:prstGeom>
          <a:ln w="19050">
            <a:solidFill>
              <a:srgbClr val="A6B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401B5B"/>
                </a:solidFill>
              </a:rPr>
              <a:t>실험목표</a:t>
            </a:r>
            <a:endParaRPr lang="ko-KR" altLang="en-US" sz="2600" b="1" dirty="0">
              <a:solidFill>
                <a:srgbClr val="401B5B"/>
              </a:solidFill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6" y="3734525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401B5B"/>
                </a:solidFill>
              </a:rPr>
              <a:t>실험 준비물</a:t>
            </a:r>
            <a:endParaRPr lang="ko-KR" altLang="en-US" sz="2600" b="1" dirty="0">
              <a:solidFill>
                <a:srgbClr val="401B5B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43812" y="1240971"/>
            <a:ext cx="10907486" cy="194076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43812" y="4282751"/>
            <a:ext cx="10907486" cy="194076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905383" y="4646140"/>
            <a:ext cx="8988260" cy="453081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05383" y="4406850"/>
            <a:ext cx="10543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b="1" dirty="0" smtClean="0">
                <a:latin typeface="+mj-ea"/>
                <a:ea typeface="+mj-ea"/>
              </a:rPr>
              <a:t>탄산수소나트륨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시트르산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버블파우더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덱스트린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녹두가루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err="1" smtClean="0">
                <a:latin typeface="+mj-ea"/>
                <a:ea typeface="+mj-ea"/>
              </a:rPr>
              <a:t>스파</a:t>
            </a:r>
            <a:r>
              <a:rPr lang="ko-KR" altLang="en-US" sz="2200" b="1" dirty="0" smtClean="0">
                <a:latin typeface="+mj-ea"/>
                <a:ea typeface="+mj-ea"/>
              </a:rPr>
              <a:t> 오일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비닐깔개</a:t>
            </a:r>
            <a:endParaRPr lang="en-US" altLang="ko-KR" sz="2200" b="1" dirty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ko-KR" altLang="en-US" sz="2200" b="1" dirty="0" smtClean="0">
                <a:latin typeface="+mj-ea"/>
                <a:ea typeface="+mj-ea"/>
              </a:rPr>
              <a:t>포장용 비닐봉투</a:t>
            </a:r>
            <a:r>
              <a:rPr lang="en-US" altLang="ko-KR" sz="2200" b="1" dirty="0" smtClean="0">
                <a:latin typeface="+mj-ea"/>
                <a:ea typeface="+mj-ea"/>
              </a:rPr>
              <a:t>, </a:t>
            </a:r>
            <a:r>
              <a:rPr lang="ko-KR" altLang="en-US" sz="2200" b="1" dirty="0" smtClean="0">
                <a:latin typeface="+mj-ea"/>
                <a:ea typeface="+mj-ea"/>
              </a:rPr>
              <a:t>투명 컵        </a:t>
            </a:r>
            <a:r>
              <a:rPr lang="en-US" altLang="ko-KR" dirty="0" smtClean="0">
                <a:solidFill>
                  <a:srgbClr val="C00000"/>
                </a:solidFill>
                <a:latin typeface="+mj-ea"/>
                <a:ea typeface="+mj-ea"/>
              </a:rPr>
              <a:t>** </a:t>
            </a:r>
            <a:r>
              <a:rPr lang="ko-KR" altLang="en-US" dirty="0" smtClean="0">
                <a:solidFill>
                  <a:srgbClr val="C00000"/>
                </a:solidFill>
                <a:latin typeface="+mj-ea"/>
                <a:ea typeface="+mj-ea"/>
              </a:rPr>
              <a:t>따뜻한 물</a:t>
            </a:r>
            <a:r>
              <a:rPr lang="en-US" altLang="ko-KR" dirty="0" smtClean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  <a:latin typeface="+mj-ea"/>
                <a:ea typeface="+mj-ea"/>
              </a:rPr>
              <a:t>찬 물</a:t>
            </a:r>
            <a:r>
              <a:rPr lang="en-US" altLang="ko-KR" dirty="0" smtClean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  <a:latin typeface="+mj-ea"/>
                <a:ea typeface="+mj-ea"/>
              </a:rPr>
              <a:t>마스크</a:t>
            </a:r>
            <a:endParaRPr lang="ko-KR" altLang="en-US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05383" y="2108886"/>
            <a:ext cx="6278012" cy="443043"/>
          </a:xfrm>
          <a:prstGeom prst="rect">
            <a:avLst/>
          </a:prstGeom>
          <a:solidFill>
            <a:srgbClr val="FFF6E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05383" y="1340122"/>
            <a:ext cx="9334607" cy="1211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b="1" dirty="0" smtClean="0">
                <a:latin typeface="+mj-ea"/>
                <a:ea typeface="+mj-ea"/>
              </a:rPr>
              <a:t>물 속에 넣으면 부글부글 탄산수를 만들어 내는 </a:t>
            </a:r>
            <a:r>
              <a:rPr lang="ko-KR" altLang="en-US" sz="2200" b="1" dirty="0" err="1" smtClean="0">
                <a:latin typeface="+mj-ea"/>
                <a:ea typeface="+mj-ea"/>
              </a:rPr>
              <a:t>바스볼을</a:t>
            </a:r>
            <a:r>
              <a:rPr lang="ko-KR" altLang="en-US" sz="2200" b="1" dirty="0" smtClean="0">
                <a:latin typeface="+mj-ea"/>
                <a:ea typeface="+mj-ea"/>
              </a:rPr>
              <a:t> 만들고</a:t>
            </a:r>
            <a:endParaRPr lang="en-US" altLang="ko-KR" sz="22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200" b="1" dirty="0" smtClean="0">
                <a:latin typeface="+mj-ea"/>
                <a:ea typeface="+mj-ea"/>
              </a:rPr>
              <a:t>탄산가스의 발생 원리와 수온에 따른 기체 용해도에 대하여 알아 봅시다</a:t>
            </a:r>
            <a:r>
              <a:rPr lang="en-US" altLang="ko-KR" sz="2200" b="1" dirty="0" smtClean="0">
                <a:latin typeface="+mj-ea"/>
                <a:ea typeface="+mj-ea"/>
              </a:rPr>
              <a:t>.</a:t>
            </a:r>
            <a:endParaRPr lang="ko-KR" altLang="en-US" sz="2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90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401B5B"/>
                </a:solidFill>
              </a:rPr>
              <a:t>실험방법</a:t>
            </a:r>
            <a:endParaRPr lang="ko-KR" altLang="en-US" sz="2600" b="1" dirty="0">
              <a:solidFill>
                <a:srgbClr val="401B5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7845" y="4010869"/>
            <a:ext cx="4483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 smtClean="0"/>
              <a:t>베이킹</a:t>
            </a:r>
            <a:r>
              <a:rPr lang="ko-KR" altLang="en-US" sz="1600" dirty="0" smtClean="0"/>
              <a:t>  소다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물에 녹으면 약한 염기성이 됩니다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112" y="342178"/>
            <a:ext cx="7609113" cy="35248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8596" y="1526571"/>
            <a:ext cx="48622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비닐 깔개 중앙에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sz="2600" dirty="0">
                <a:latin typeface="+mj-ea"/>
                <a:ea typeface="+mj-ea"/>
              </a:rPr>
              <a:t> </a:t>
            </a:r>
            <a:r>
              <a:rPr lang="en-US" altLang="ko-KR" sz="2600" dirty="0" smtClean="0">
                <a:latin typeface="+mj-ea"/>
                <a:ea typeface="+mj-ea"/>
              </a:rPr>
              <a:t>  </a:t>
            </a:r>
            <a:r>
              <a:rPr lang="ko-KR" altLang="en-US" sz="26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탄산수소나트륨</a:t>
            </a:r>
            <a:r>
              <a:rPr lang="en-US" altLang="ko-KR" sz="26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, </a:t>
            </a:r>
            <a:r>
              <a:rPr lang="ko-KR" altLang="en-US" sz="26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시트르산</a:t>
            </a:r>
            <a:r>
              <a:rPr lang="en-US" altLang="ko-KR" sz="26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, </a:t>
            </a:r>
            <a:r>
              <a:rPr lang="ko-KR" altLang="en-US" sz="26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버블파우더</a:t>
            </a:r>
            <a:endParaRPr lang="en-US" altLang="ko-KR" sz="2600" dirty="0">
              <a:solidFill>
                <a:srgbClr val="C00000"/>
              </a:solidFill>
              <a:latin typeface="하르방 R" panose="02020603020101020101" pitchFamily="18" charset="-127"/>
              <a:ea typeface="하르방 R" panose="02020603020101020101" pitchFamily="18" charset="-127"/>
            </a:endParaRPr>
          </a:p>
          <a:p>
            <a:r>
              <a:rPr lang="en-US" altLang="ko-KR" sz="2600" dirty="0" smtClean="0">
                <a:latin typeface="하르방 R" panose="02020603020101020101" pitchFamily="18" charset="-127"/>
                <a:ea typeface="하르방 R" panose="02020603020101020101" pitchFamily="18" charset="-127"/>
              </a:rPr>
              <a:t>    </a:t>
            </a:r>
            <a:r>
              <a:rPr lang="ko-KR" altLang="en-US" sz="26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덱스트린</a:t>
            </a:r>
            <a:r>
              <a:rPr lang="en-US" altLang="ko-KR" sz="26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, </a:t>
            </a:r>
            <a:r>
              <a:rPr lang="ko-KR" altLang="en-US" sz="2600" dirty="0" smtClean="0">
                <a:solidFill>
                  <a:srgbClr val="C0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녹두가루</a:t>
            </a:r>
            <a:r>
              <a:rPr lang="ko-KR" altLang="en-US" dirty="0" smtClean="0">
                <a:latin typeface="+mj-ea"/>
                <a:ea typeface="+mj-ea"/>
              </a:rPr>
              <a:t>를 모은 후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서로 뭉침이 없도록 잘 혼합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3615615" y="969402"/>
            <a:ext cx="3900194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615615" y="1291995"/>
            <a:ext cx="1371600" cy="322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831946" y="3983152"/>
            <a:ext cx="1985899" cy="3876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831946" y="4421691"/>
            <a:ext cx="1985899" cy="3876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831946" y="4850899"/>
            <a:ext cx="1985899" cy="3876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831946" y="5289438"/>
            <a:ext cx="1985899" cy="3876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831946" y="5727977"/>
            <a:ext cx="1985899" cy="6728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998905" y="4010575"/>
            <a:ext cx="1704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02060"/>
                </a:solidFill>
              </a:rPr>
              <a:t>탄산수소나트륨  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17845" y="4464091"/>
            <a:ext cx="3990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구연산 이라고도 불리며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약한 산성 입니다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1280515" y="4458600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02060"/>
                </a:solidFill>
              </a:rPr>
              <a:t>시트르산  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17845" y="4875438"/>
            <a:ext cx="5920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음이온 계면활성제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자극이 적고 </a:t>
            </a:r>
            <a:r>
              <a:rPr lang="ko-KR" altLang="en-US" sz="1600" dirty="0" err="1" smtClean="0"/>
              <a:t>친수성인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가루형</a:t>
            </a:r>
            <a:r>
              <a:rPr lang="ko-KR" altLang="en-US" sz="1600" dirty="0" smtClean="0"/>
              <a:t> 클렌저 입니다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157084" y="4878666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02060"/>
                </a:solidFill>
              </a:rPr>
              <a:t>버블 파우더  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7845" y="5316167"/>
            <a:ext cx="7548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녹말을 분해시켜 만든 탄수화물의 일종으로 점성을 증가시키는 용도로 사용합니다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1322194" y="533851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02060"/>
                </a:solidFill>
              </a:rPr>
              <a:t>덱스트린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17845" y="5654721"/>
            <a:ext cx="7645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진정과 해독작용을 하며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피부 트러블을 개선하는 성분을 함유하고 있으며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예로부터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피부에 많이 사용되었습니다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1322193" y="589511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02060"/>
                </a:solidFill>
              </a:rPr>
              <a:t>녹두가루</a:t>
            </a:r>
            <a:endParaRPr lang="ko-KR" alt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401B5B"/>
                </a:solidFill>
              </a:rPr>
              <a:t>실험방법</a:t>
            </a:r>
            <a:endParaRPr lang="ko-KR" altLang="en-US" sz="2600" b="1" dirty="0">
              <a:solidFill>
                <a:srgbClr val="401B5B"/>
              </a:solidFill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062" y="2169203"/>
            <a:ext cx="7373379" cy="31246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8596" y="1446909"/>
            <a:ext cx="73324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err="1" smtClean="0">
                <a:latin typeface="+mj-ea"/>
                <a:ea typeface="+mj-ea"/>
              </a:rPr>
              <a:t>계량컵으로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sz="2600" dirty="0" err="1" smtClean="0">
                <a:solidFill>
                  <a:schemeClr val="accent3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스파오일</a:t>
            </a:r>
            <a:r>
              <a:rPr lang="ko-KR" altLang="en-US" sz="2600" dirty="0" smtClean="0">
                <a:solidFill>
                  <a:schemeClr val="accent3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 </a:t>
            </a:r>
            <a:r>
              <a:rPr lang="en-US" altLang="ko-KR" sz="2600" dirty="0" smtClean="0">
                <a:solidFill>
                  <a:schemeClr val="accent3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15ml</a:t>
            </a:r>
            <a:r>
              <a:rPr lang="ko-KR" altLang="en-US" dirty="0" smtClean="0">
                <a:latin typeface="+mj-ea"/>
                <a:ea typeface="+mj-ea"/>
              </a:rPr>
              <a:t>를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계량하여 혼합된 가루에 뿌립니다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44" name="직사각형 43"/>
          <p:cNvSpPr/>
          <p:nvPr/>
        </p:nvSpPr>
        <p:spPr>
          <a:xfrm>
            <a:off x="3795618" y="2130358"/>
            <a:ext cx="1887166" cy="933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3744363" y="4291461"/>
            <a:ext cx="942642" cy="715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0" name="직선 연결선 49"/>
          <p:cNvCxnSpPr/>
          <p:nvPr/>
        </p:nvCxnSpPr>
        <p:spPr>
          <a:xfrm flipH="1">
            <a:off x="4187340" y="4095345"/>
            <a:ext cx="1018787" cy="110451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 flipV="1">
            <a:off x="4509006" y="4759698"/>
            <a:ext cx="275277" cy="293397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모서리가 둥근 직사각형 59"/>
          <p:cNvSpPr/>
          <p:nvPr/>
        </p:nvSpPr>
        <p:spPr>
          <a:xfrm>
            <a:off x="530026" y="4211266"/>
            <a:ext cx="3059195" cy="185143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463312" y="434427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 smtClean="0">
                <a:solidFill>
                  <a:schemeClr val="accent3"/>
                </a:solidFill>
              </a:rPr>
              <a:t>스파오일</a:t>
            </a:r>
            <a:r>
              <a:rPr lang="ko-KR" altLang="en-US" b="1" dirty="0" smtClean="0">
                <a:solidFill>
                  <a:schemeClr val="accent3"/>
                </a:solidFill>
              </a:rPr>
              <a:t>  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901" y="4735963"/>
            <a:ext cx="2906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err="1" smtClean="0"/>
              <a:t>스윗아몬드</a:t>
            </a:r>
            <a:r>
              <a:rPr lang="ko-KR" altLang="en-US" sz="1600" dirty="0" smtClean="0"/>
              <a:t> 오일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산화방지제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err="1" smtClean="0"/>
              <a:t>유화제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아로마</a:t>
            </a:r>
            <a:r>
              <a:rPr lang="ko-KR" altLang="en-US" sz="1600" dirty="0" smtClean="0"/>
              <a:t> 오일 등으로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구성된 오일입니다</a:t>
            </a:r>
            <a:r>
              <a:rPr lang="en-US" altLang="ko-KR" sz="1600" dirty="0" smtClean="0"/>
              <a:t>. (</a:t>
            </a:r>
            <a:r>
              <a:rPr lang="ko-KR" altLang="en-US" sz="1600" dirty="0" smtClean="0"/>
              <a:t>혼합오일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1587163" y="2640765"/>
            <a:ext cx="4538422" cy="792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가루 한가운데를 화산의 분화구처럼 홈을 만든 후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그 안에 오일을 넣고 가루와 섞어 반죽합니다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423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688185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401B5B"/>
                </a:solidFill>
              </a:rPr>
              <a:t>실험방법</a:t>
            </a:r>
            <a:endParaRPr lang="ko-KR" altLang="en-US" sz="2600" b="1" dirty="0">
              <a:solidFill>
                <a:srgbClr val="401B5B"/>
              </a:solidFill>
            </a:endParaRP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083" y="756616"/>
            <a:ext cx="3620005" cy="2191056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061" y="4587685"/>
            <a:ext cx="5115210" cy="19990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8596" y="1446909"/>
            <a:ext cx="764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3. </a:t>
            </a:r>
            <a:r>
              <a:rPr lang="ko-KR" altLang="en-US" dirty="0" smtClean="0">
                <a:latin typeface="+mj-ea"/>
                <a:ea typeface="+mj-ea"/>
              </a:rPr>
              <a:t>손으로 눌러 보아 떡처럼 뭉쳐지면 둥글게 뭉쳐 공 모양으로 만듭니다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908153" y="1852144"/>
            <a:ext cx="746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</a:rPr>
              <a:t>◎  최대한 가루를 손 안에 모아 꾹</a:t>
            </a:r>
            <a:r>
              <a:rPr lang="en-US" altLang="ko-KR" sz="1600" dirty="0" smtClean="0">
                <a:solidFill>
                  <a:srgbClr val="0070C0"/>
                </a:solidFill>
              </a:rPr>
              <a:t>! </a:t>
            </a:r>
            <a:r>
              <a:rPr lang="ko-KR" altLang="en-US" sz="1600" dirty="0" smtClean="0">
                <a:solidFill>
                  <a:srgbClr val="0070C0"/>
                </a:solidFill>
              </a:rPr>
              <a:t>꾹</a:t>
            </a:r>
            <a:r>
              <a:rPr lang="en-US" altLang="ko-KR" sz="1600" dirty="0" smtClean="0">
                <a:solidFill>
                  <a:srgbClr val="0070C0"/>
                </a:solidFill>
              </a:rPr>
              <a:t>! </a:t>
            </a:r>
            <a:r>
              <a:rPr lang="ko-KR" altLang="en-US" sz="1600" dirty="0" smtClean="0">
                <a:solidFill>
                  <a:srgbClr val="0070C0"/>
                </a:solidFill>
              </a:rPr>
              <a:t>눌러주면 뭉쳐집니다</a:t>
            </a:r>
            <a:r>
              <a:rPr lang="en-US" altLang="ko-KR" sz="1600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</a:rPr>
              <a:t>◎  찰흙처럼 잘 뭉쳐지지 않더라도 당황하지 말고 꾹꾹 눌러 모양을 만들어보세요</a:t>
            </a:r>
            <a:r>
              <a:rPr lang="en-US" altLang="ko-KR" sz="1600" dirty="0" smtClean="0">
                <a:solidFill>
                  <a:srgbClr val="0070C0"/>
                </a:solidFill>
              </a:rPr>
              <a:t>.</a:t>
            </a:r>
            <a:endParaRPr lang="ko-KR" altLang="en-US" sz="1600" dirty="0">
              <a:solidFill>
                <a:srgbClr val="0070C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8596" y="2816448"/>
            <a:ext cx="5402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4. </a:t>
            </a:r>
            <a:r>
              <a:rPr lang="ko-KR" altLang="en-US" dirty="0" smtClean="0">
                <a:latin typeface="+mj-ea"/>
                <a:ea typeface="+mj-ea"/>
              </a:rPr>
              <a:t>친구들과 남은 가루들을 함께 모아 바로 관찰할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err="1" smtClean="0">
                <a:latin typeface="+mj-ea"/>
                <a:ea typeface="+mj-ea"/>
              </a:rPr>
              <a:t>바스볼</a:t>
            </a:r>
            <a:r>
              <a:rPr lang="ko-KR" altLang="en-US" dirty="0" smtClean="0">
                <a:latin typeface="+mj-ea"/>
                <a:ea typeface="+mj-ea"/>
              </a:rPr>
              <a:t> 작은 조각을 만듭니다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cxnSp>
        <p:nvCxnSpPr>
          <p:cNvPr id="71" name="직선 연결선 70"/>
          <p:cNvCxnSpPr/>
          <p:nvPr/>
        </p:nvCxnSpPr>
        <p:spPr>
          <a:xfrm>
            <a:off x="6688134" y="3522140"/>
            <a:ext cx="0" cy="308657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9963" y="3949191"/>
            <a:ext cx="6255239" cy="790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FF0000"/>
                </a:solidFill>
              </a:rPr>
              <a:t>◎  작은 조각 </a:t>
            </a:r>
            <a:r>
              <a:rPr lang="en-US" altLang="ko-KR" sz="1600" dirty="0" smtClean="0">
                <a:solidFill>
                  <a:srgbClr val="FF0000"/>
                </a:solidFill>
              </a:rPr>
              <a:t>(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포도알</a:t>
            </a:r>
            <a:r>
              <a:rPr lang="ko-KR" altLang="en-US" sz="1600" dirty="0" smtClean="0">
                <a:solidFill>
                  <a:srgbClr val="FF0000"/>
                </a:solidFill>
              </a:rPr>
              <a:t> 크기</a:t>
            </a:r>
            <a:r>
              <a:rPr lang="en-US" altLang="ko-KR" sz="1600" dirty="0" smtClean="0">
                <a:solidFill>
                  <a:srgbClr val="FF0000"/>
                </a:solidFill>
              </a:rPr>
              <a:t>) </a:t>
            </a:r>
            <a:r>
              <a:rPr lang="en-US" altLang="ko-KR" sz="1600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ko-KR" altLang="en-US" sz="1600" dirty="0" smtClean="0">
                <a:solidFill>
                  <a:srgbClr val="FF0000"/>
                </a:solidFill>
              </a:rPr>
              <a:t>개는 바로 실험실에서 조별로 물에 넣어 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 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관찰용으로 사용합니다</a:t>
            </a:r>
            <a:r>
              <a:rPr lang="en-US" altLang="ko-KR" sz="1600" dirty="0" smtClean="0">
                <a:solidFill>
                  <a:srgbClr val="FF0000"/>
                </a:solidFill>
              </a:rPr>
              <a:t>.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86817" y="3522140"/>
            <a:ext cx="481413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5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동그란 모양으로 완성된 </a:t>
            </a:r>
            <a:r>
              <a:rPr lang="ko-KR" altLang="en-US" dirty="0" err="1" smtClean="0">
                <a:latin typeface="+mj-ea"/>
                <a:ea typeface="+mj-ea"/>
              </a:rPr>
              <a:t>아로마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바스볼은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1</a:t>
            </a:r>
            <a:r>
              <a:rPr lang="ko-KR" altLang="en-US" dirty="0" smtClean="0">
                <a:latin typeface="+mj-ea"/>
                <a:ea typeface="+mj-ea"/>
              </a:rPr>
              <a:t>시간 정도 실온에서 건조시킨 후 포장용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비닐 봉투에 넣어 보관하는 것이 좋습니다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070360" y="5019937"/>
            <a:ext cx="4580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FF0000"/>
                </a:solidFill>
              </a:rPr>
              <a:t>◎ 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아로마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바스볼을</a:t>
            </a:r>
            <a:r>
              <a:rPr lang="ko-KR" altLang="en-US" sz="1600" dirty="0" smtClean="0">
                <a:solidFill>
                  <a:srgbClr val="FF0000"/>
                </a:solidFill>
              </a:rPr>
              <a:t> 만들고 남은 가루와 반죽들은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     </a:t>
            </a:r>
            <a:r>
              <a:rPr lang="ko-KR" altLang="en-US" sz="1600" dirty="0" smtClean="0">
                <a:solidFill>
                  <a:srgbClr val="FF0000"/>
                </a:solidFill>
              </a:rPr>
              <a:t>손을 씻을 때 사용합니다</a:t>
            </a:r>
            <a:r>
              <a:rPr lang="en-US" altLang="ko-KR" sz="1600" dirty="0" smtClean="0">
                <a:solidFill>
                  <a:srgbClr val="FF0000"/>
                </a:solidFill>
              </a:rPr>
              <a:t>.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688185"/>
            <a:ext cx="3921123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smtClean="0">
                <a:solidFill>
                  <a:srgbClr val="401B5B"/>
                </a:solidFill>
              </a:rPr>
              <a:t>조별 관찰 실험</a:t>
            </a:r>
            <a:endParaRPr lang="ko-KR" altLang="en-US" sz="2600" b="1" dirty="0">
              <a:solidFill>
                <a:srgbClr val="401B5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8365" y="813202"/>
            <a:ext cx="5742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준비물 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  <a:ea typeface="+mj-ea"/>
              </a:rPr>
              <a:t>: </a:t>
            </a:r>
            <a:r>
              <a:rPr lang="ko-KR" altLang="en-US" sz="1600" b="1" dirty="0" err="1" smtClean="0">
                <a:solidFill>
                  <a:srgbClr val="0070C0"/>
                </a:solidFill>
                <a:latin typeface="+mj-ea"/>
                <a:ea typeface="+mj-ea"/>
              </a:rPr>
              <a:t>투명컵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  <a:ea typeface="+mj-ea"/>
              </a:rPr>
              <a:t>2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개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따뜻한 물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찬 물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  <a:ea typeface="+mj-ea"/>
              </a:rPr>
              <a:t>,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ko-KR" altLang="en-US" sz="1600" b="1" dirty="0" err="1" smtClean="0">
                <a:solidFill>
                  <a:srgbClr val="0070C0"/>
                </a:solidFill>
                <a:latin typeface="+mj-ea"/>
                <a:ea typeface="+mj-ea"/>
              </a:rPr>
              <a:t>바스볼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 작은 조각 </a:t>
            </a:r>
            <a:r>
              <a:rPr lang="en-US" altLang="ko-KR" sz="1600" b="1" dirty="0" smtClean="0">
                <a:solidFill>
                  <a:srgbClr val="0070C0"/>
                </a:solidFill>
                <a:latin typeface="+mj-ea"/>
                <a:ea typeface="+mj-ea"/>
              </a:rPr>
              <a:t>2</a:t>
            </a:r>
            <a:r>
              <a:rPr lang="ko-KR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개</a:t>
            </a:r>
            <a:endParaRPr lang="ko-KR" altLang="en-US" sz="1600" b="1" dirty="0">
              <a:solidFill>
                <a:srgbClr val="0070C0"/>
              </a:solidFill>
            </a:endParaRPr>
          </a:p>
        </p:txBody>
      </p:sp>
      <p:pic>
        <p:nvPicPr>
          <p:cNvPr id="80" name="그림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040" y="3209472"/>
            <a:ext cx="8102354" cy="331612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558596" y="1423826"/>
            <a:ext cx="994054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1. </a:t>
            </a:r>
            <a:r>
              <a:rPr lang="ko-KR" altLang="en-US" dirty="0" err="1" smtClean="0">
                <a:latin typeface="+mj-ea"/>
                <a:ea typeface="+mj-ea"/>
              </a:rPr>
              <a:t>투명컵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개에 찬 물 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정수기 찬물 </a:t>
            </a:r>
            <a:r>
              <a:rPr lang="en-US" altLang="ko-KR" dirty="0" smtClean="0">
                <a:latin typeface="+mj-ea"/>
                <a:ea typeface="+mj-ea"/>
              </a:rPr>
              <a:t>1~4</a:t>
            </a:r>
            <a:r>
              <a:rPr lang="ko-KR" altLang="en-US" dirty="0" smtClean="0">
                <a:latin typeface="+mj-ea"/>
                <a:ea typeface="+mj-ea"/>
              </a:rPr>
              <a:t>도</a:t>
            </a:r>
            <a:r>
              <a:rPr lang="en-US" altLang="ko-KR" dirty="0" smtClean="0">
                <a:latin typeface="+mj-ea"/>
                <a:ea typeface="+mj-ea"/>
              </a:rPr>
              <a:t>) / </a:t>
            </a:r>
            <a:r>
              <a:rPr lang="ko-KR" altLang="en-US" dirty="0" smtClean="0">
                <a:latin typeface="+mj-ea"/>
                <a:ea typeface="+mj-ea"/>
              </a:rPr>
              <a:t>따뜻한 물 </a:t>
            </a:r>
            <a:r>
              <a:rPr lang="en-US" altLang="ko-KR" dirty="0" smtClean="0">
                <a:latin typeface="+mj-ea"/>
                <a:ea typeface="+mj-ea"/>
              </a:rPr>
              <a:t>(35~40</a:t>
            </a:r>
            <a:r>
              <a:rPr lang="ko-KR" altLang="en-US" dirty="0" smtClean="0">
                <a:latin typeface="+mj-ea"/>
                <a:ea typeface="+mj-ea"/>
              </a:rPr>
              <a:t>도 </a:t>
            </a:r>
            <a:r>
              <a:rPr lang="en-US" altLang="ko-KR" dirty="0">
                <a:latin typeface="+mj-ea"/>
                <a:ea typeface="+mj-ea"/>
              </a:rPr>
              <a:t>: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손 넣어 따뜻한 정도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각각 넣고 펜으로 표시합니다</a:t>
            </a:r>
            <a:r>
              <a:rPr lang="en-US" altLang="ko-KR" dirty="0" smtClean="0">
                <a:latin typeface="+mj-ea"/>
                <a:ea typeface="+mj-ea"/>
              </a:rPr>
              <a:t>.   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** </a:t>
            </a:r>
            <a:r>
              <a:rPr lang="ko-KR" altLang="en-US" sz="1400" b="1" dirty="0" err="1" smtClean="0">
                <a:solidFill>
                  <a:srgbClr val="C00000"/>
                </a:solidFill>
                <a:latin typeface="+mj-ea"/>
                <a:ea typeface="+mj-ea"/>
              </a:rPr>
              <a:t>투명컵은</a:t>
            </a:r>
            <a:r>
              <a:rPr lang="ko-KR" altLang="en-US" sz="1400" b="1" dirty="0" smtClean="0">
                <a:solidFill>
                  <a:srgbClr val="C00000"/>
                </a:solidFill>
                <a:latin typeface="+mj-ea"/>
                <a:ea typeface="+mj-ea"/>
              </a:rPr>
              <a:t> 플라스틱 재질로 열에 약합니다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. 50</a:t>
            </a:r>
            <a:r>
              <a:rPr lang="ko-KR" altLang="en-US" sz="1400" b="1" dirty="0" smtClean="0">
                <a:solidFill>
                  <a:srgbClr val="C00000"/>
                </a:solidFill>
                <a:latin typeface="+mj-ea"/>
                <a:ea typeface="+mj-ea"/>
              </a:rPr>
              <a:t>도 이하의 물을 사용하세요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. 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8596" y="2254172"/>
            <a:ext cx="932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미리 만들어 놓은 </a:t>
            </a:r>
            <a:r>
              <a:rPr lang="ko-KR" altLang="en-US" dirty="0" err="1" smtClean="0">
                <a:latin typeface="+mj-ea"/>
                <a:ea typeface="+mj-ea"/>
              </a:rPr>
              <a:t>바스볼</a:t>
            </a:r>
            <a:r>
              <a:rPr lang="ko-KR" altLang="en-US" dirty="0" smtClean="0">
                <a:latin typeface="+mj-ea"/>
                <a:ea typeface="+mj-ea"/>
              </a:rPr>
              <a:t> 작은 조각을 각각의 두 컵에 동시에  떨어뜨리고 관찰합니다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8596" y="2731501"/>
            <a:ext cx="11522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3. </a:t>
            </a:r>
            <a:r>
              <a:rPr lang="ko-KR" altLang="en-US" dirty="0" smtClean="0">
                <a:latin typeface="+mj-ea"/>
                <a:ea typeface="+mj-ea"/>
              </a:rPr>
              <a:t>찬물과 따뜻한 물에서 </a:t>
            </a:r>
            <a:r>
              <a:rPr lang="ko-KR" altLang="en-US" dirty="0" err="1" smtClean="0">
                <a:latin typeface="+mj-ea"/>
                <a:ea typeface="+mj-ea"/>
              </a:rPr>
              <a:t>바스볼의</a:t>
            </a:r>
            <a:r>
              <a:rPr lang="ko-KR" altLang="en-US" dirty="0" smtClean="0">
                <a:latin typeface="+mj-ea"/>
                <a:ea typeface="+mj-ea"/>
              </a:rPr>
              <a:t> 기체가 나오는 정도는 어떻게 다릅니까</a:t>
            </a:r>
            <a:r>
              <a:rPr lang="en-US" altLang="ko-KR" dirty="0" smtClean="0">
                <a:latin typeface="+mj-ea"/>
                <a:ea typeface="+mj-ea"/>
              </a:rPr>
              <a:t>? </a:t>
            </a:r>
            <a:r>
              <a:rPr lang="ko-KR" altLang="en-US" dirty="0" smtClean="0">
                <a:latin typeface="+mj-ea"/>
                <a:ea typeface="+mj-ea"/>
              </a:rPr>
              <a:t>관찰한 내용을 빈 칸에 써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587829" y="1332124"/>
            <a:ext cx="10963469" cy="314926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err="1" smtClean="0">
                <a:solidFill>
                  <a:srgbClr val="401B5B"/>
                </a:solidFill>
              </a:rPr>
              <a:t>실험시</a:t>
            </a:r>
            <a:r>
              <a:rPr lang="ko-KR" altLang="en-US" sz="2600" b="1" dirty="0" smtClean="0">
                <a:solidFill>
                  <a:srgbClr val="401B5B"/>
                </a:solidFill>
              </a:rPr>
              <a:t> 주의사항</a:t>
            </a:r>
            <a:endParaRPr lang="ko-KR" altLang="en-US" sz="2600" b="1" dirty="0">
              <a:solidFill>
                <a:srgbClr val="401B5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612" y="1430347"/>
            <a:ext cx="884088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j-ea"/>
                <a:ea typeface="+mj-ea"/>
              </a:rPr>
              <a:t>마스크를 꼭 착용하고 실험하세요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j-ea"/>
                <a:ea typeface="+mj-ea"/>
              </a:rPr>
              <a:t>가루들이 쏟아지지 않도록 비닐 깔개의 중앙으로 잘 모아가며 섞어 반죽합니다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적</a:t>
            </a:r>
            <a:r>
              <a:rPr lang="ko-KR" altLang="en-US" dirty="0" smtClean="0">
                <a:latin typeface="+mj-ea"/>
                <a:ea typeface="+mj-ea"/>
              </a:rPr>
              <a:t>당히 건조시키면 단단한 </a:t>
            </a:r>
            <a:r>
              <a:rPr lang="ko-KR" altLang="en-US" dirty="0" err="1" smtClean="0">
                <a:latin typeface="+mj-ea"/>
                <a:ea typeface="+mj-ea"/>
              </a:rPr>
              <a:t>바스볼이</a:t>
            </a:r>
            <a:r>
              <a:rPr lang="ko-KR" altLang="en-US" dirty="0" smtClean="0">
                <a:latin typeface="+mj-ea"/>
                <a:ea typeface="+mj-ea"/>
              </a:rPr>
              <a:t> 완성됩니다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비닐봉투에 </a:t>
            </a:r>
            <a:r>
              <a:rPr lang="ko-KR" altLang="en-US" dirty="0" smtClean="0">
                <a:latin typeface="+mj-ea"/>
                <a:ea typeface="+mj-ea"/>
              </a:rPr>
              <a:t>넣어 보관하는 것이 좋습니다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</a:t>
            </a:r>
            <a:r>
              <a:rPr lang="en-US" altLang="ko-KR" dirty="0" smtClean="0">
                <a:latin typeface="+mj-ea"/>
                <a:ea typeface="+mj-ea"/>
              </a:rPr>
              <a:t>( </a:t>
            </a:r>
            <a:r>
              <a:rPr lang="ko-KR" altLang="en-US" dirty="0" smtClean="0">
                <a:latin typeface="+mj-ea"/>
                <a:ea typeface="+mj-ea"/>
              </a:rPr>
              <a:t>마르면서 하얀 가루가 겉면에 생길 수 있지만 사용하는 데는 문제가 없습니다</a:t>
            </a:r>
            <a:r>
              <a:rPr lang="en-US" altLang="ko-KR" dirty="0" smtClean="0">
                <a:latin typeface="+mj-ea"/>
                <a:ea typeface="+mj-ea"/>
              </a:rPr>
              <a:t>. 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956" y="2150077"/>
            <a:ext cx="2033640" cy="27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587829" y="1837032"/>
            <a:ext cx="10963469" cy="256823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401B5B"/>
                </a:solidFill>
              </a:rPr>
              <a:t>확인학습</a:t>
            </a:r>
            <a:endParaRPr lang="ko-KR" altLang="en-US" sz="2600" b="1" dirty="0">
              <a:solidFill>
                <a:srgbClr val="401B5B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04" y="2601670"/>
            <a:ext cx="10295001" cy="14658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8596" y="1446909"/>
            <a:ext cx="9191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1. </a:t>
            </a:r>
            <a:r>
              <a:rPr lang="ko-KR" altLang="en-US" dirty="0" err="1" smtClean="0">
                <a:latin typeface="+mj-ea"/>
                <a:ea typeface="+mj-ea"/>
              </a:rPr>
              <a:t>바스볼이</a:t>
            </a:r>
            <a:r>
              <a:rPr lang="ko-KR" altLang="en-US" dirty="0" smtClean="0">
                <a:latin typeface="+mj-ea"/>
                <a:ea typeface="+mj-ea"/>
              </a:rPr>
              <a:t> 물에 들어가서 일어나는 반응을 생각해보고 빈 칸에 기체 이름을 써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8596" y="4635956"/>
            <a:ext cx="11267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err="1" smtClean="0">
                <a:latin typeface="+mj-ea"/>
                <a:ea typeface="+mj-ea"/>
              </a:rPr>
              <a:t>바스볼의</a:t>
            </a:r>
            <a:r>
              <a:rPr lang="ko-KR" altLang="en-US" dirty="0" smtClean="0">
                <a:latin typeface="+mj-ea"/>
                <a:ea typeface="+mj-ea"/>
              </a:rPr>
              <a:t> 탄산수 효과를 더욱 좋게 하려면 욕조의 물이 어떤 상태일 때가 가장 좋을지 생각하여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써 보고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그 이유를 설명해 봅시다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594788" y="5507659"/>
            <a:ext cx="10963469" cy="86007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517217" y="1885314"/>
            <a:ext cx="279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방울톡톡132" panose="02020603020101020101" pitchFamily="18" charset="-127"/>
                <a:ea typeface="헤움방울톡톡132" panose="02020603020101020101" pitchFamily="18" charset="-127"/>
              </a:rPr>
              <a:t>풍성한 거품</a:t>
            </a:r>
            <a:endParaRPr lang="ko-KR" alt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헤움방울톡톡132" panose="02020603020101020101" pitchFamily="18" charset="-127"/>
              <a:ea typeface="헤움방울톡톡132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80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 txBox="1">
            <a:spLocks/>
          </p:cNvSpPr>
          <p:nvPr/>
        </p:nvSpPr>
        <p:spPr>
          <a:xfrm>
            <a:off x="831946" y="688185"/>
            <a:ext cx="312441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401B5B"/>
                </a:solidFill>
              </a:rPr>
              <a:t>원리학습</a:t>
            </a:r>
            <a:endParaRPr lang="ko-KR" altLang="en-US" sz="2600" b="1" dirty="0">
              <a:solidFill>
                <a:srgbClr val="401B5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2926" y="1446909"/>
            <a:ext cx="75985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탄산수 온천에 가 본 적이 있습니까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탄산수 온천은 보통 온천에 비해 약한 산성이어서 피부에 자극이 적고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</a:p>
          <a:p>
            <a:r>
              <a:rPr lang="ko-KR" altLang="en-US" dirty="0" smtClean="0">
                <a:latin typeface="+mj-ea"/>
                <a:ea typeface="+mj-ea"/>
              </a:rPr>
              <a:t>물 속에 녹아 있는 탄산가스로 인해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마사지 효과도 좋으며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혈액 순환에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도움이 되어 예로부터 많은 사람들이 이용하였습니다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지하수 속의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탄산가스는 지하수가 땅 속의 특별한 토양이나 암석을 만나거나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공기 </a:t>
            </a:r>
            <a:r>
              <a:rPr lang="ko-KR" altLang="en-US" dirty="0" smtClean="0">
                <a:latin typeface="+mj-ea"/>
                <a:ea typeface="+mj-ea"/>
              </a:rPr>
              <a:t>중에서 자연적으로 만들어집니다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58596" y="4022408"/>
            <a:ext cx="997099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이번 실험에서는 집에서도 이런 탄산수의 효과를 내도록 직접 </a:t>
            </a:r>
            <a:r>
              <a:rPr lang="ko-KR" altLang="en-US" dirty="0" err="1" smtClean="0"/>
              <a:t>바스볼을</a:t>
            </a:r>
            <a:r>
              <a:rPr lang="ko-KR" altLang="en-US" dirty="0" smtClean="0"/>
              <a:t> 만들어 보았습니다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바스볼의</a:t>
            </a:r>
            <a:r>
              <a:rPr lang="ko-KR" altLang="en-US" dirty="0" smtClean="0"/>
              <a:t> 주 재료는 </a:t>
            </a:r>
            <a:r>
              <a:rPr lang="ko-KR" altLang="en-US" sz="2400" dirty="0" smtClean="0">
                <a:solidFill>
                  <a:srgbClr val="0070C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탄산수소나트륨</a:t>
            </a:r>
            <a:r>
              <a:rPr lang="ko-KR" altLang="en-US" dirty="0" smtClean="0"/>
              <a:t>과 </a:t>
            </a:r>
            <a:r>
              <a:rPr lang="ko-KR" altLang="en-US" sz="2400" dirty="0" smtClean="0">
                <a:solidFill>
                  <a:srgbClr val="FF000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시트르산</a:t>
            </a:r>
            <a:r>
              <a:rPr lang="ko-KR" altLang="en-US" dirty="0" smtClean="0"/>
              <a:t>으로 염기성과 산성인 두 물질이 물 속에서 만나면 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ko-KR" altLang="en-US" dirty="0" smtClean="0"/>
              <a:t>중화 </a:t>
            </a:r>
            <a:r>
              <a:rPr lang="ko-KR" altLang="en-US" dirty="0" smtClean="0"/>
              <a:t>반응으로</a:t>
            </a:r>
            <a:r>
              <a:rPr lang="en-US" altLang="ko-KR" dirty="0" smtClean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물과 </a:t>
            </a:r>
            <a:r>
              <a:rPr lang="ko-KR" altLang="en-US" dirty="0" smtClean="0"/>
              <a:t>염을 만들며 함께 </a:t>
            </a:r>
            <a:r>
              <a:rPr lang="ko-KR" altLang="en-US" sz="2400" dirty="0" smtClean="0">
                <a:solidFill>
                  <a:srgbClr val="7030A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탄산가스</a:t>
            </a:r>
            <a:r>
              <a:rPr lang="en-US" altLang="ko-KR" sz="2400" dirty="0" smtClean="0">
                <a:solidFill>
                  <a:srgbClr val="7030A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(</a:t>
            </a:r>
            <a:r>
              <a:rPr lang="ko-KR" altLang="en-US" sz="2400" dirty="0" smtClean="0">
                <a:solidFill>
                  <a:srgbClr val="7030A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이산화탄소 기체</a:t>
            </a:r>
            <a:r>
              <a:rPr lang="en-US" altLang="ko-KR" sz="2400" dirty="0" smtClean="0">
                <a:solidFill>
                  <a:srgbClr val="7030A0"/>
                </a:solidFill>
                <a:latin typeface="하르방 R" panose="02020603020101020101" pitchFamily="18" charset="-127"/>
                <a:ea typeface="하르방 R" panose="02020603020101020101" pitchFamily="18" charset="-127"/>
              </a:rPr>
              <a:t>)</a:t>
            </a:r>
            <a:r>
              <a:rPr lang="ko-KR" altLang="en-US" dirty="0" smtClean="0"/>
              <a:t>를 만들어 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여기에 같이 들어 있는 버블 파우더가 물에 녹으면서 탄산가스를 만나 풍성한 거품을 내게 됩니다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그래서 목욕물에 넣으면 바로 녹으면서 부글부글 기체가 끓어 오르는 것처럼 보입니다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6" y="1320422"/>
            <a:ext cx="3644330" cy="284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7796</TotalTime>
  <Words>667</Words>
  <Application>Microsoft Office PowerPoint</Application>
  <PresentationFormat>와이드스크린</PresentationFormat>
  <Paragraphs>84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11</vt:i4>
      </vt:variant>
    </vt:vector>
  </HeadingPairs>
  <TitlesOfParts>
    <vt:vector size="25" baseType="lpstr">
      <vt:lpstr>Tmon몬소리 Black</vt:lpstr>
      <vt:lpstr>맑은 고딕</vt:lpstr>
      <vt:lpstr>배달의민족 한나체 Pro</vt:lpstr>
      <vt:lpstr>하르방 R</vt:lpstr>
      <vt:lpstr>헤움방울톡톡132</vt:lpstr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아로마바스볼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MK</cp:lastModifiedBy>
  <cp:revision>170</cp:revision>
  <dcterms:created xsi:type="dcterms:W3CDTF">2020-01-07T08:23:28Z</dcterms:created>
  <dcterms:modified xsi:type="dcterms:W3CDTF">2020-01-22T02:54:07Z</dcterms:modified>
</cp:coreProperties>
</file>