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552" r:id="rId4"/>
  </p:sldMasterIdLst>
  <p:sldIdLst>
    <p:sldId id="359" r:id="rId5"/>
    <p:sldId id="348" r:id="rId6"/>
    <p:sldId id="356" r:id="rId7"/>
    <p:sldId id="357" r:id="rId8"/>
    <p:sldId id="362" r:id="rId9"/>
    <p:sldId id="361" r:id="rId10"/>
    <p:sldId id="300" r:id="rId11"/>
    <p:sldId id="341" r:id="rId12"/>
    <p:sldId id="318" r:id="rId13"/>
    <p:sldId id="343" r:id="rId14"/>
    <p:sldId id="342" r:id="rId15"/>
    <p:sldId id="344" r:id="rId16"/>
    <p:sldId id="310" r:id="rId17"/>
    <p:sldId id="311" r:id="rId18"/>
    <p:sldId id="334" r:id="rId19"/>
    <p:sldId id="345" r:id="rId20"/>
    <p:sldId id="346" r:id="rId21"/>
    <p:sldId id="347" r:id="rId22"/>
    <p:sldId id="325" r:id="rId23"/>
    <p:sldId id="283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D1C9"/>
    <a:srgbClr val="E7FFFF"/>
    <a:srgbClr val="F9DDD7"/>
    <a:srgbClr val="F5FBD9"/>
    <a:srgbClr val="FEF9F8"/>
    <a:srgbClr val="F7EEFC"/>
    <a:srgbClr val="EAD4F8"/>
    <a:srgbClr val="FFF6E7"/>
    <a:srgbClr val="DD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02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1468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202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572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128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023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592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3852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142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537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84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2020-01-22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8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3" r:id="rId1"/>
    <p:sldLayoutId id="2147484554" r:id="rId2"/>
    <p:sldLayoutId id="2147484555" r:id="rId3"/>
    <p:sldLayoutId id="2147484556" r:id="rId4"/>
    <p:sldLayoutId id="2147484557" r:id="rId5"/>
    <p:sldLayoutId id="2147484558" r:id="rId6"/>
    <p:sldLayoutId id="2147484559" r:id="rId7"/>
    <p:sldLayoutId id="2147484560" r:id="rId8"/>
    <p:sldLayoutId id="2147484561" r:id="rId9"/>
    <p:sldLayoutId id="2147484562" r:id="rId10"/>
    <p:sldLayoutId id="214748456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가로로 말린 두루마리 모양 3"/>
          <p:cNvSpPr/>
          <p:nvPr/>
        </p:nvSpPr>
        <p:spPr>
          <a:xfrm>
            <a:off x="1268964" y="699795"/>
            <a:ext cx="9498563" cy="4917232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제목 3"/>
          <p:cNvSpPr txBox="1">
            <a:spLocks/>
          </p:cNvSpPr>
          <p:nvPr/>
        </p:nvSpPr>
        <p:spPr>
          <a:xfrm>
            <a:off x="3256020" y="2116034"/>
            <a:ext cx="5925302" cy="15995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ko-KR" altLang="en-US" sz="1240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777별나라달님" panose="02020603020101020101" pitchFamily="18" charset="-127"/>
                <a:ea typeface="777별나라달님" panose="02020603020101020101" pitchFamily="18" charset="-127"/>
              </a:rPr>
              <a:t>브레드보드</a:t>
            </a:r>
            <a:endParaRPr lang="ko-KR" altLang="en-US" sz="4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777별나라달님" panose="02020603020101020101" pitchFamily="18" charset="-127"/>
              <a:ea typeface="777별나라달님" panose="02020603020101020101" pitchFamily="18" charset="-127"/>
            </a:endParaRPr>
          </a:p>
        </p:txBody>
      </p:sp>
      <p:sp>
        <p:nvSpPr>
          <p:cNvPr id="7" name="제목 3"/>
          <p:cNvSpPr txBox="1">
            <a:spLocks/>
          </p:cNvSpPr>
          <p:nvPr/>
        </p:nvSpPr>
        <p:spPr>
          <a:xfrm>
            <a:off x="2347815" y="3984171"/>
            <a:ext cx="7602118" cy="5831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lnSpc>
                <a:spcPct val="85000"/>
              </a:lnSpc>
              <a:spcBef>
                <a:spcPct val="0"/>
              </a:spcBef>
              <a:buNone/>
              <a:defRPr sz="7200" b="1" kern="1200" cap="all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6600" dirty="0" smtClean="0">
                <a:solidFill>
                  <a:srgbClr val="C00000"/>
                </a:solidFill>
                <a:latin typeface="+mj-ea"/>
              </a:rPr>
              <a:t>[</a:t>
            </a:r>
            <a:r>
              <a:rPr lang="ko-KR" altLang="en-US" sz="6600" dirty="0" err="1" smtClean="0">
                <a:solidFill>
                  <a:srgbClr val="C00000"/>
                </a:solidFill>
                <a:latin typeface="+mj-ea"/>
              </a:rPr>
              <a:t>폐건전지</a:t>
            </a:r>
            <a:r>
              <a:rPr lang="ko-KR" altLang="en-US" sz="6600" dirty="0" smtClean="0">
                <a:solidFill>
                  <a:srgbClr val="C00000"/>
                </a:solidFill>
                <a:latin typeface="+mj-ea"/>
              </a:rPr>
              <a:t> 쥐어짜기</a:t>
            </a:r>
            <a:r>
              <a:rPr lang="en-US" altLang="ko-KR" sz="6600" dirty="0" smtClean="0">
                <a:solidFill>
                  <a:srgbClr val="C00000"/>
                </a:solidFill>
                <a:latin typeface="+mj-ea"/>
              </a:rPr>
              <a:t>]</a:t>
            </a:r>
            <a:endParaRPr lang="ko-KR" altLang="en-US" sz="6600" dirty="0">
              <a:solidFill>
                <a:srgbClr val="C000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722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239" y="2294233"/>
            <a:ext cx="3343742" cy="36866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0000" y="1450849"/>
            <a:ext cx="20970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3</a:t>
            </a:r>
            <a:r>
              <a:rPr lang="en-US" altLang="ko-KR" b="1" dirty="0" smtClean="0">
                <a:solidFill>
                  <a:srgbClr val="002060"/>
                </a:solidFill>
              </a:rPr>
              <a:t>. </a:t>
            </a:r>
            <a:r>
              <a:rPr lang="ko-KR" altLang="en-US" b="1" dirty="0" smtClean="0">
                <a:solidFill>
                  <a:srgbClr val="002060"/>
                </a:solidFill>
              </a:rPr>
              <a:t>트랜지스터 연결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7475" y="435187"/>
            <a:ext cx="14654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4. </a:t>
            </a:r>
            <a:r>
              <a:rPr lang="ko-KR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전선 연결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1714" y="1958680"/>
            <a:ext cx="3086569" cy="364156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069" y="3792377"/>
            <a:ext cx="2105319" cy="2143424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6395" y="1664917"/>
            <a:ext cx="2105319" cy="19624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483418" y="943018"/>
            <a:ext cx="445666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전선 </a:t>
            </a:r>
            <a:r>
              <a:rPr lang="en-US" altLang="ko-KR" dirty="0" smtClean="0">
                <a:latin typeface="+mj-ea"/>
                <a:ea typeface="+mj-ea"/>
              </a:rPr>
              <a:t>3</a:t>
            </a:r>
            <a:r>
              <a:rPr lang="ko-KR" altLang="en-US" dirty="0" smtClean="0">
                <a:latin typeface="+mj-ea"/>
                <a:ea typeface="+mj-ea"/>
              </a:rPr>
              <a:t>개를 그림의</a:t>
            </a: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ko-KR" altLang="en-US" dirty="0" smtClean="0">
                <a:latin typeface="+mj-ea"/>
                <a:ea typeface="+mj-ea"/>
              </a:rPr>
              <a:t>위치에 잘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cxnSp>
        <p:nvCxnSpPr>
          <p:cNvPr id="14" name="직선 연결선 13"/>
          <p:cNvCxnSpPr/>
          <p:nvPr/>
        </p:nvCxnSpPr>
        <p:spPr>
          <a:xfrm>
            <a:off x="6074228" y="373851"/>
            <a:ext cx="0" cy="5980922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제목 1"/>
          <p:cNvSpPr txBox="1">
            <a:spLocks/>
          </p:cNvSpPr>
          <p:nvPr/>
        </p:nvSpPr>
        <p:spPr>
          <a:xfrm>
            <a:off x="558596" y="613179"/>
            <a:ext cx="551563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>
                <a:solidFill>
                  <a:srgbClr val="C00000"/>
                </a:solidFill>
              </a:rPr>
              <a:t>[ </a:t>
            </a:r>
            <a:r>
              <a:rPr lang="ko-KR" altLang="en-US" sz="2600" b="1" dirty="0" err="1">
                <a:solidFill>
                  <a:srgbClr val="C00000"/>
                </a:solidFill>
              </a:rPr>
              <a:t>브레드보드에</a:t>
            </a:r>
            <a:r>
              <a:rPr lang="ko-KR" altLang="en-US" sz="2600" b="1" dirty="0">
                <a:solidFill>
                  <a:srgbClr val="C00000"/>
                </a:solidFill>
              </a:rPr>
              <a:t> 부품 꽂아 연결하기 </a:t>
            </a:r>
            <a:r>
              <a:rPr lang="en-US" altLang="ko-KR" sz="2600" b="1" dirty="0">
                <a:solidFill>
                  <a:srgbClr val="C00000"/>
                </a:solidFill>
              </a:rPr>
              <a:t>]</a:t>
            </a:r>
            <a:endParaRPr lang="ko-KR" altLang="en-US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5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90000" y="403834"/>
            <a:ext cx="479810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5. </a:t>
            </a:r>
            <a:r>
              <a:rPr lang="ko-KR" altLang="en-US" b="1" dirty="0" smtClean="0">
                <a:solidFill>
                  <a:srgbClr val="002060"/>
                </a:solidFill>
              </a:rPr>
              <a:t>저항                                                                       연결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409" y="1685221"/>
            <a:ext cx="3113174" cy="3726081"/>
          </a:xfrm>
          <a:prstGeom prst="rect">
            <a:avLst/>
          </a:prstGeom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419" y="1864290"/>
            <a:ext cx="5020376" cy="3591426"/>
          </a:xfrm>
          <a:prstGeom prst="rect">
            <a:avLst/>
          </a:prstGeom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77" y="5487566"/>
            <a:ext cx="1805190" cy="80368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2827" y="507777"/>
            <a:ext cx="3181794" cy="314369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2593409" y="1636105"/>
            <a:ext cx="1029244" cy="374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520482" y="3801940"/>
            <a:ext cx="195598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저항의 다리는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바짝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ko-KR" altLang="en-US" dirty="0" smtClean="0">
                <a:latin typeface="+mj-ea"/>
                <a:ea typeface="+mj-ea"/>
              </a:rPr>
              <a:t>좁게</a:t>
            </a:r>
            <a:r>
              <a:rPr lang="en-US" altLang="ko-KR" dirty="0" smtClean="0">
                <a:latin typeface="+mj-ea"/>
                <a:ea typeface="+mj-ea"/>
              </a:rPr>
              <a:t>) </a:t>
            </a:r>
            <a:endParaRPr lang="en-US" altLang="ko-KR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   </a:t>
            </a:r>
            <a:r>
              <a:rPr lang="ko-KR" altLang="en-US" dirty="0" smtClean="0">
                <a:latin typeface="+mj-ea"/>
                <a:ea typeface="+mj-ea"/>
              </a:rPr>
              <a:t>구부립니다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cxnSp>
        <p:nvCxnSpPr>
          <p:cNvPr id="36" name="직선 연결선 35"/>
          <p:cNvCxnSpPr/>
          <p:nvPr/>
        </p:nvCxnSpPr>
        <p:spPr>
          <a:xfrm>
            <a:off x="6074228" y="373851"/>
            <a:ext cx="0" cy="5980922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287475" y="435187"/>
            <a:ext cx="1418978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2060"/>
                </a:solidFill>
                <a:latin typeface="+mj-ea"/>
              </a:rPr>
              <a:t>6. LED </a:t>
            </a:r>
            <a:r>
              <a:rPr lang="ko-KR" altLang="en-US" b="1" dirty="0">
                <a:solidFill>
                  <a:srgbClr val="002060"/>
                </a:solidFill>
                <a:latin typeface="+mj-ea"/>
              </a:rPr>
              <a:t>연결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83418" y="943018"/>
            <a:ext cx="5477782" cy="8803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>
                <a:latin typeface="+mj-ea"/>
              </a:rPr>
              <a:t>●</a:t>
            </a:r>
            <a:r>
              <a:rPr lang="ko-KR" altLang="en-US" dirty="0">
                <a:latin typeface="+mj-ea"/>
              </a:rPr>
              <a:t> </a:t>
            </a:r>
            <a:r>
              <a:rPr lang="en-US" altLang="ko-KR" dirty="0">
                <a:latin typeface="+mj-ea"/>
              </a:rPr>
              <a:t>LED</a:t>
            </a:r>
            <a:r>
              <a:rPr lang="ko-KR" altLang="en-US" dirty="0">
                <a:latin typeface="+mj-ea"/>
              </a:rPr>
              <a:t>의 긴 다리는 </a:t>
            </a:r>
            <a:r>
              <a:rPr lang="en-US" altLang="ko-KR" dirty="0">
                <a:latin typeface="+mj-ea"/>
              </a:rPr>
              <a:t>(+)</a:t>
            </a:r>
            <a:r>
              <a:rPr lang="ko-KR" altLang="en-US" dirty="0">
                <a:latin typeface="+mj-ea"/>
              </a:rPr>
              <a:t>극</a:t>
            </a:r>
            <a:r>
              <a:rPr lang="en-US" altLang="ko-KR" dirty="0">
                <a:latin typeface="+mj-ea"/>
              </a:rPr>
              <a:t>,</a:t>
            </a:r>
            <a:r>
              <a:rPr lang="ko-KR" altLang="en-US" dirty="0">
                <a:latin typeface="+mj-ea"/>
              </a:rPr>
              <a:t> 짧은 다리는 </a:t>
            </a:r>
            <a:r>
              <a:rPr lang="en-US" altLang="ko-KR" dirty="0">
                <a:latin typeface="+mj-ea"/>
              </a:rPr>
              <a:t>(-)</a:t>
            </a:r>
            <a:r>
              <a:rPr lang="ko-KR" altLang="en-US" dirty="0">
                <a:latin typeface="+mj-ea"/>
              </a:rPr>
              <a:t>극입니다 </a:t>
            </a:r>
            <a:r>
              <a:rPr lang="en-US" altLang="ko-KR" dirty="0">
                <a:latin typeface="+mj-ea"/>
              </a:rPr>
              <a:t>.</a:t>
            </a:r>
            <a:endParaRPr lang="ko-KR" altLang="en-US" dirty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61118" y="940960"/>
            <a:ext cx="30796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다리방향은 상관없습니다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그림을 잘 보고 꽂으세요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752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직사각형 31"/>
          <p:cNvSpPr/>
          <p:nvPr/>
        </p:nvSpPr>
        <p:spPr>
          <a:xfrm>
            <a:off x="2853051" y="2274724"/>
            <a:ext cx="1029244" cy="374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051" y="635147"/>
            <a:ext cx="7345309" cy="4928013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853051" y="4381222"/>
            <a:ext cx="3482434" cy="876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636205" y="4476305"/>
            <a:ext cx="464261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다리 네 개를 꽂는 위치를 잘 확인합니다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0000" y="403834"/>
            <a:ext cx="1927131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2060"/>
                </a:solidFill>
                <a:latin typeface="+mj-ea"/>
              </a:rPr>
              <a:t>7. </a:t>
            </a:r>
            <a:r>
              <a:rPr lang="ko-KR" altLang="en-US" b="1" dirty="0" err="1">
                <a:solidFill>
                  <a:srgbClr val="002060"/>
                </a:solidFill>
                <a:latin typeface="+mj-ea"/>
              </a:rPr>
              <a:t>토로이드</a:t>
            </a:r>
            <a:r>
              <a:rPr lang="ko-KR" altLang="en-US" b="1" dirty="0">
                <a:solidFill>
                  <a:srgbClr val="002060"/>
                </a:solidFill>
                <a:latin typeface="+mj-ea"/>
              </a:rPr>
              <a:t> 연결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8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176" y="1834429"/>
            <a:ext cx="3247019" cy="4261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0000" y="2328975"/>
            <a:ext cx="44807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9. </a:t>
            </a:r>
            <a:r>
              <a:rPr lang="ko-KR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전원장치를 붙일 장소에 양면테이프를 </a:t>
            </a:r>
            <a:endParaRPr lang="en-US" altLang="ko-KR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  </a:t>
            </a:r>
            <a:r>
              <a:rPr lang="ko-KR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이용하여 붙입니다</a:t>
            </a:r>
            <a:r>
              <a:rPr lang="en-US" altLang="ko-KR" b="1" dirty="0" smtClean="0">
                <a:solidFill>
                  <a:srgbClr val="002060"/>
                </a:solidFill>
                <a:latin typeface="+mj-ea"/>
              </a:rPr>
              <a:t>.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914" y="3252305"/>
            <a:ext cx="3608680" cy="878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10. </a:t>
            </a:r>
            <a:r>
              <a:rPr lang="ko-KR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전원장치에서 늘어진 전선을 </a:t>
            </a:r>
            <a:endParaRPr lang="en-US" altLang="ko-KR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    </a:t>
            </a:r>
            <a:r>
              <a:rPr lang="ko-KR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꼬아서</a:t>
            </a: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ko-KR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잘 정리합니다</a:t>
            </a: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558595" y="613179"/>
            <a:ext cx="7083175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600" b="1" dirty="0">
                <a:solidFill>
                  <a:srgbClr val="C00000"/>
                </a:solidFill>
              </a:rPr>
              <a:t>[ </a:t>
            </a:r>
            <a:r>
              <a:rPr lang="ko-KR" altLang="en-US" sz="2600" b="1" dirty="0" err="1">
                <a:solidFill>
                  <a:srgbClr val="C00000"/>
                </a:solidFill>
              </a:rPr>
              <a:t>폐전전지</a:t>
            </a:r>
            <a:r>
              <a:rPr lang="ko-KR" altLang="en-US" sz="2600" b="1" dirty="0">
                <a:solidFill>
                  <a:srgbClr val="C00000"/>
                </a:solidFill>
              </a:rPr>
              <a:t> 쥐어짜기 도안에 </a:t>
            </a:r>
            <a:r>
              <a:rPr lang="ko-KR" altLang="en-US" sz="2600" b="1" dirty="0" err="1">
                <a:solidFill>
                  <a:srgbClr val="C00000"/>
                </a:solidFill>
              </a:rPr>
              <a:t>브레드보드</a:t>
            </a:r>
            <a:r>
              <a:rPr lang="ko-KR" altLang="en-US" sz="2600" b="1" dirty="0">
                <a:solidFill>
                  <a:srgbClr val="C00000"/>
                </a:solidFill>
              </a:rPr>
              <a:t> 붙이기</a:t>
            </a:r>
            <a:r>
              <a:rPr lang="en-US" altLang="ko-KR" sz="2600" b="1" dirty="0" smtClean="0">
                <a:solidFill>
                  <a:srgbClr val="C00000"/>
                </a:solidFill>
              </a:rPr>
              <a:t>]</a:t>
            </a:r>
            <a:endParaRPr lang="ko-KR" altLang="en-US" sz="26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000" y="1450849"/>
            <a:ext cx="47115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2060"/>
                </a:solidFill>
                <a:latin typeface="+mj-ea"/>
              </a:rPr>
              <a:t>8. </a:t>
            </a:r>
            <a:r>
              <a:rPr lang="ko-KR" altLang="en-US" b="1" dirty="0" err="1">
                <a:solidFill>
                  <a:srgbClr val="002060"/>
                </a:solidFill>
                <a:latin typeface="+mj-ea"/>
              </a:rPr>
              <a:t>브레드보드</a:t>
            </a:r>
            <a:r>
              <a:rPr lang="ko-KR" altLang="en-US" b="1" dirty="0">
                <a:solidFill>
                  <a:srgbClr val="002060"/>
                </a:solidFill>
                <a:latin typeface="+mj-ea"/>
              </a:rPr>
              <a:t> 밑면의 양면테이프 </a:t>
            </a:r>
            <a:r>
              <a:rPr lang="ko-KR" altLang="en-US" b="1" dirty="0" err="1">
                <a:solidFill>
                  <a:srgbClr val="002060"/>
                </a:solidFill>
                <a:latin typeface="+mj-ea"/>
              </a:rPr>
              <a:t>보호지를</a:t>
            </a:r>
            <a:r>
              <a:rPr lang="ko-KR" altLang="en-US" b="1" dirty="0">
                <a:solidFill>
                  <a:srgbClr val="002060"/>
                </a:solidFill>
                <a:latin typeface="+mj-ea"/>
              </a:rPr>
              <a:t> </a:t>
            </a:r>
            <a:endParaRPr lang="en-US" altLang="ko-KR" b="1" dirty="0" smtClean="0">
              <a:solidFill>
                <a:srgbClr val="002060"/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2060"/>
                </a:solidFill>
                <a:latin typeface="+mj-ea"/>
              </a:rPr>
              <a:t> </a:t>
            </a:r>
            <a:r>
              <a:rPr lang="en-US" altLang="ko-KR" b="1" dirty="0" smtClean="0">
                <a:solidFill>
                  <a:srgbClr val="002060"/>
                </a:solidFill>
                <a:latin typeface="+mj-ea"/>
              </a:rPr>
              <a:t>  </a:t>
            </a:r>
            <a:r>
              <a:rPr lang="ko-KR" altLang="en-US" b="1" dirty="0" smtClean="0">
                <a:solidFill>
                  <a:srgbClr val="002060"/>
                </a:solidFill>
                <a:latin typeface="+mj-ea"/>
              </a:rPr>
              <a:t>떼어내고 도안을 </a:t>
            </a:r>
            <a:r>
              <a:rPr lang="ko-KR" altLang="en-US" b="1" dirty="0">
                <a:solidFill>
                  <a:srgbClr val="002060"/>
                </a:solidFill>
                <a:latin typeface="+mj-ea"/>
              </a:rPr>
              <a:t>붙입니다</a:t>
            </a:r>
            <a:r>
              <a:rPr lang="en-US" altLang="ko-KR" b="1" dirty="0">
                <a:solidFill>
                  <a:srgbClr val="002060"/>
                </a:solidFill>
                <a:latin typeface="+mj-ea"/>
              </a:rPr>
              <a:t>.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16" name="순서도: 지연 15"/>
          <p:cNvSpPr/>
          <p:nvPr/>
        </p:nvSpPr>
        <p:spPr>
          <a:xfrm>
            <a:off x="8308657" y="2328975"/>
            <a:ext cx="3011807" cy="2676774"/>
          </a:xfrm>
          <a:prstGeom prst="flowChartDelay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321429" y="2900586"/>
            <a:ext cx="28119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latin typeface="+mj-ea"/>
                <a:ea typeface="+mj-ea"/>
              </a:rPr>
              <a:t>●</a:t>
            </a:r>
            <a:r>
              <a:rPr lang="ko-KR" altLang="en-US" dirty="0" smtClean="0">
                <a:latin typeface="+mj-ea"/>
                <a:ea typeface="+mj-ea"/>
              </a:rPr>
              <a:t> 한 번 붙으면 떼어내기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어렵습니다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위치를 잘 확인하고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붙입니다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85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87829" y="1242508"/>
            <a:ext cx="10963469" cy="289095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79440" y="1299899"/>
            <a:ext cx="8940268" cy="462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11. </a:t>
            </a:r>
            <a:r>
              <a:rPr lang="ko-KR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재활용하려는 다 쓴 건전지가 있다면 꽂아봅니다</a:t>
            </a: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. LED</a:t>
            </a:r>
            <a:r>
              <a:rPr lang="ko-KR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가 작동되는지 확인합니다</a:t>
            </a: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440" y="1819917"/>
            <a:ext cx="9031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12. </a:t>
            </a:r>
            <a:r>
              <a:rPr lang="ko-KR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회로가 잘 작동한다면 부품들의 단자</a:t>
            </a: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(</a:t>
            </a:r>
            <a:r>
              <a:rPr lang="ko-KR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다리</a:t>
            </a: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)</a:t>
            </a:r>
            <a:r>
              <a:rPr lang="ko-KR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를 짧게 하여 </a:t>
            </a:r>
            <a:r>
              <a:rPr lang="ko-KR" altLang="en-US" b="1" dirty="0" err="1" smtClean="0">
                <a:solidFill>
                  <a:srgbClr val="002060"/>
                </a:solidFill>
                <a:latin typeface="+mj-ea"/>
                <a:ea typeface="+mj-ea"/>
              </a:rPr>
              <a:t>브레드보드에</a:t>
            </a:r>
            <a:r>
              <a:rPr lang="ko-KR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 밀착되도록</a:t>
            </a:r>
            <a:endParaRPr lang="en-US" altLang="ko-KR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    </a:t>
            </a:r>
            <a:r>
              <a:rPr lang="ko-KR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연결해도 좋습니다</a:t>
            </a: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6518" y="2806518"/>
            <a:ext cx="107660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err="1" smtClean="0">
                <a:latin typeface="+mj-ea"/>
                <a:ea typeface="+mj-ea"/>
              </a:rPr>
              <a:t>브레드보드</a:t>
            </a:r>
            <a:r>
              <a:rPr lang="ko-KR" altLang="en-US" sz="1600" dirty="0" smtClean="0">
                <a:latin typeface="+mj-ea"/>
                <a:ea typeface="+mj-ea"/>
              </a:rPr>
              <a:t> 구멍의 깊이는 약 </a:t>
            </a:r>
            <a:r>
              <a:rPr lang="en-US" altLang="ko-KR" sz="1600" dirty="0" smtClean="0">
                <a:latin typeface="+mj-ea"/>
                <a:ea typeface="+mj-ea"/>
              </a:rPr>
              <a:t>7mm </a:t>
            </a:r>
            <a:r>
              <a:rPr lang="ko-KR" altLang="en-US" sz="1600" dirty="0" smtClean="0">
                <a:latin typeface="+mj-ea"/>
                <a:ea typeface="+mj-ea"/>
              </a:rPr>
              <a:t>정도입니다</a:t>
            </a:r>
            <a:r>
              <a:rPr lang="en-US" altLang="ko-KR" sz="1600" dirty="0" smtClean="0">
                <a:latin typeface="+mj-ea"/>
                <a:ea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>
                <a:latin typeface="+mj-ea"/>
              </a:rPr>
              <a:t>트랜지스터</a:t>
            </a:r>
            <a:r>
              <a:rPr lang="en-US" altLang="ko-KR" sz="1600" dirty="0">
                <a:latin typeface="+mj-ea"/>
              </a:rPr>
              <a:t>, </a:t>
            </a:r>
            <a:r>
              <a:rPr lang="ko-KR" altLang="en-US" sz="1600" dirty="0">
                <a:latin typeface="+mj-ea"/>
              </a:rPr>
              <a:t>저항은 약 </a:t>
            </a:r>
            <a:r>
              <a:rPr lang="en-US" altLang="ko-KR" sz="1600" dirty="0">
                <a:latin typeface="+mj-ea"/>
              </a:rPr>
              <a:t>1cm </a:t>
            </a:r>
            <a:r>
              <a:rPr lang="ko-KR" altLang="en-US" sz="1600" dirty="0">
                <a:latin typeface="+mj-ea"/>
              </a:rPr>
              <a:t>길이로 자르면 적당합니다</a:t>
            </a:r>
            <a:r>
              <a:rPr lang="en-US" altLang="ko-KR" sz="1600" dirty="0" smtClean="0">
                <a:latin typeface="+mj-ea"/>
              </a:rPr>
              <a:t>. LED</a:t>
            </a:r>
            <a:r>
              <a:rPr lang="ko-KR" altLang="en-US" sz="1600" dirty="0" smtClean="0">
                <a:latin typeface="+mj-ea"/>
              </a:rPr>
              <a:t>는 다리를 자르기 전 </a:t>
            </a:r>
            <a:r>
              <a:rPr lang="en-US" altLang="ko-KR" sz="1600" dirty="0" smtClean="0">
                <a:latin typeface="+mj-ea"/>
              </a:rPr>
              <a:t>(+)</a:t>
            </a:r>
            <a:r>
              <a:rPr lang="ko-KR" altLang="en-US" sz="1600" dirty="0" smtClean="0">
                <a:latin typeface="+mj-ea"/>
              </a:rPr>
              <a:t>극을 </a:t>
            </a:r>
            <a:r>
              <a:rPr lang="ko-KR" altLang="en-US" sz="1600" dirty="0" err="1" smtClean="0">
                <a:latin typeface="+mj-ea"/>
              </a:rPr>
              <a:t>유성펜으로</a:t>
            </a:r>
            <a:r>
              <a:rPr lang="en-US" altLang="ko-KR" sz="1600" dirty="0">
                <a:latin typeface="+mj-ea"/>
              </a:rPr>
              <a:t> </a:t>
            </a:r>
            <a:r>
              <a:rPr lang="ko-KR" altLang="en-US" sz="1600" dirty="0" smtClean="0">
                <a:latin typeface="+mj-ea"/>
              </a:rPr>
              <a:t>표시합니다</a:t>
            </a:r>
            <a:r>
              <a:rPr lang="en-US" altLang="ko-KR" sz="1600" dirty="0" smtClean="0">
                <a:latin typeface="+mj-ea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>
                <a:latin typeface="+mj-ea"/>
                <a:ea typeface="+mj-ea"/>
              </a:rPr>
              <a:t>단자가 너무 짧아지면 연결이 어려우니</a:t>
            </a:r>
            <a:r>
              <a:rPr lang="en-US" altLang="ko-KR" sz="1600" dirty="0" smtClean="0">
                <a:latin typeface="+mj-ea"/>
                <a:ea typeface="+mj-ea"/>
              </a:rPr>
              <a:t>,  </a:t>
            </a:r>
            <a:r>
              <a:rPr lang="ko-KR" altLang="en-US" sz="1600" dirty="0" smtClean="0">
                <a:latin typeface="+mj-ea"/>
                <a:ea typeface="+mj-ea"/>
              </a:rPr>
              <a:t>꽂을 구멍의 위치를 살피며 다리 길이를 조절합니다</a:t>
            </a:r>
            <a:r>
              <a:rPr lang="en-US" altLang="ko-KR" sz="1600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87829" y="5321090"/>
            <a:ext cx="10963469" cy="96823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855307" y="5506069"/>
            <a:ext cx="1133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err="1" smtClean="0">
                <a:latin typeface="+mj-ea"/>
                <a:ea typeface="+mj-ea"/>
              </a:rPr>
              <a:t>브레드보드에</a:t>
            </a:r>
            <a:r>
              <a:rPr lang="ko-KR" altLang="en-US" dirty="0" smtClean="0">
                <a:latin typeface="+mj-ea"/>
                <a:ea typeface="+mj-ea"/>
              </a:rPr>
              <a:t> 부품을 꽂을 때에는 그 자리가 맞는지 잘 확인하고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558595" y="613179"/>
            <a:ext cx="7083175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C00000"/>
                </a:solidFill>
              </a:rPr>
              <a:t>작동하기</a:t>
            </a:r>
            <a:endParaRPr lang="ko-KR" altLang="en-US" sz="2600" b="1" dirty="0">
              <a:solidFill>
                <a:srgbClr val="C00000"/>
              </a:solidFill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558595" y="4710870"/>
            <a:ext cx="7083175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C00000"/>
                </a:solidFill>
              </a:rPr>
              <a:t>실험시</a:t>
            </a:r>
            <a:r>
              <a:rPr lang="ko-KR" altLang="en-US" sz="2600" b="1" dirty="0" smtClean="0">
                <a:solidFill>
                  <a:srgbClr val="C00000"/>
                </a:solidFill>
              </a:rPr>
              <a:t> 주의사항</a:t>
            </a:r>
            <a:endParaRPr lang="ko-KR" altLang="en-US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0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7829" y="1371086"/>
            <a:ext cx="11336693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latin typeface="+mj-ea"/>
                <a:ea typeface="+mj-ea"/>
              </a:rPr>
              <a:t>우리가 사용한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는 몇 </a:t>
            </a:r>
            <a:r>
              <a:rPr lang="en-US" altLang="ko-KR" dirty="0" smtClean="0">
                <a:latin typeface="+mj-ea"/>
                <a:ea typeface="+mj-ea"/>
              </a:rPr>
              <a:t>V</a:t>
            </a:r>
            <a:r>
              <a:rPr lang="ko-KR" altLang="en-US" dirty="0" smtClean="0">
                <a:latin typeface="+mj-ea"/>
                <a:ea typeface="+mj-ea"/>
              </a:rPr>
              <a:t> 전압이 필요한가요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829" y="4444688"/>
            <a:ext cx="11336693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3. </a:t>
            </a:r>
            <a:r>
              <a:rPr lang="ko-KR" altLang="en-US" dirty="0" smtClean="0">
                <a:latin typeface="+mj-ea"/>
                <a:ea typeface="+mj-ea"/>
              </a:rPr>
              <a:t>전압을 올려준 핵심 부품 두 가지는 무엇인가요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961053" y="1847715"/>
            <a:ext cx="10105053" cy="814826"/>
          </a:xfrm>
          <a:prstGeom prst="rect">
            <a:avLst/>
          </a:prstGeom>
          <a:solidFill>
            <a:srgbClr val="E5F8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558595" y="613179"/>
            <a:ext cx="7083175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C00000"/>
                </a:solidFill>
              </a:rPr>
              <a:t>확인학습</a:t>
            </a:r>
            <a:endParaRPr lang="ko-KR" altLang="en-US" sz="26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7829" y="2906538"/>
            <a:ext cx="11336693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2. </a:t>
            </a:r>
            <a:r>
              <a:rPr lang="ko-KR" altLang="en-US" dirty="0" err="1" smtClean="0">
                <a:latin typeface="+mj-ea"/>
                <a:ea typeface="+mj-ea"/>
              </a:rPr>
              <a:t>전지끼우개에</a:t>
            </a:r>
            <a:r>
              <a:rPr lang="ko-KR" altLang="en-US" dirty="0" smtClean="0">
                <a:latin typeface="+mj-ea"/>
                <a:ea typeface="+mj-ea"/>
              </a:rPr>
              <a:t> 끼운 건전지는 전압이 몇 </a:t>
            </a:r>
            <a:r>
              <a:rPr lang="en-US" altLang="ko-KR" dirty="0" smtClean="0">
                <a:latin typeface="+mj-ea"/>
                <a:ea typeface="+mj-ea"/>
              </a:rPr>
              <a:t>V </a:t>
            </a:r>
            <a:r>
              <a:rPr lang="ko-KR" altLang="en-US" dirty="0" smtClean="0">
                <a:latin typeface="+mj-ea"/>
                <a:ea typeface="+mj-ea"/>
              </a:rPr>
              <a:t>인가요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961053" y="3392498"/>
            <a:ext cx="10105053" cy="814826"/>
          </a:xfrm>
          <a:prstGeom prst="rect">
            <a:avLst/>
          </a:prstGeom>
          <a:solidFill>
            <a:srgbClr val="E5F8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61053" y="4945479"/>
            <a:ext cx="10105053" cy="814826"/>
          </a:xfrm>
          <a:prstGeom prst="rect">
            <a:avLst/>
          </a:prstGeom>
          <a:solidFill>
            <a:srgbClr val="E5F8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7748">
            <a:off x="6943946" y="726197"/>
            <a:ext cx="3704157" cy="494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317242" y="5500607"/>
            <a:ext cx="11607280" cy="1021491"/>
          </a:xfrm>
          <a:prstGeom prst="rect">
            <a:avLst/>
          </a:prstGeom>
          <a:solidFill>
            <a:srgbClr val="E5F8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558595" y="613179"/>
            <a:ext cx="7083175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C00000"/>
                </a:solidFill>
              </a:rPr>
              <a:t>원리학습</a:t>
            </a:r>
            <a:endParaRPr lang="ko-KR" altLang="en-US" sz="2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829" y="1371086"/>
            <a:ext cx="113366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우리 주변에 건전지가 쓰이는 곳이 어디인가요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  <a:p>
            <a:r>
              <a:rPr lang="ko-KR" altLang="en-US" dirty="0" smtClean="0">
                <a:latin typeface="+mj-ea"/>
                <a:ea typeface="+mj-ea"/>
              </a:rPr>
              <a:t>리모컨이나 여러 장난감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탁상시계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손전등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컴퓨터의 마우스 등 많은 곳에 쓰입니다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r>
              <a:rPr lang="ko-KR" altLang="en-US" dirty="0" smtClean="0">
                <a:latin typeface="+mj-ea"/>
                <a:ea typeface="+mj-ea"/>
              </a:rPr>
              <a:t>그래서 다 쓴 건전지도 많이 생기는데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그 양이 </a:t>
            </a: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년에 약 </a:t>
            </a:r>
            <a:r>
              <a:rPr lang="en-US" altLang="ko-KR" dirty="0" smtClean="0">
                <a:latin typeface="+mj-ea"/>
                <a:ea typeface="+mj-ea"/>
              </a:rPr>
              <a:t>1</a:t>
            </a:r>
            <a:r>
              <a:rPr lang="ko-KR" altLang="en-US" dirty="0" smtClean="0">
                <a:latin typeface="+mj-ea"/>
                <a:ea typeface="+mj-ea"/>
              </a:rPr>
              <a:t>만 </a:t>
            </a:r>
            <a:r>
              <a:rPr lang="en-US" altLang="ko-KR" dirty="0" smtClean="0">
                <a:latin typeface="+mj-ea"/>
                <a:ea typeface="+mj-ea"/>
              </a:rPr>
              <a:t>5</a:t>
            </a:r>
            <a:r>
              <a:rPr lang="ko-KR" altLang="en-US" dirty="0" smtClean="0">
                <a:latin typeface="+mj-ea"/>
                <a:ea typeface="+mj-ea"/>
              </a:rPr>
              <a:t>천 톤이 된다고 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r>
              <a:rPr lang="ko-KR" altLang="en-US" dirty="0" smtClean="0">
                <a:latin typeface="+mj-ea"/>
                <a:ea typeface="+mj-ea"/>
              </a:rPr>
              <a:t>우리가 다 쓴 건전지 속에는 에너지가 하나도 없을까요</a:t>
            </a:r>
            <a:r>
              <a:rPr lang="en-US" altLang="ko-KR" dirty="0" smtClean="0">
                <a:latin typeface="+mj-ea"/>
                <a:ea typeface="+mj-ea"/>
              </a:rPr>
              <a:t>? </a:t>
            </a:r>
            <a:r>
              <a:rPr lang="ko-KR" altLang="en-US" dirty="0" smtClean="0">
                <a:latin typeface="+mj-ea"/>
                <a:ea typeface="+mj-ea"/>
              </a:rPr>
              <a:t>정말 다 쓴 건전지는 전압이 </a:t>
            </a:r>
            <a:r>
              <a:rPr lang="en-US" altLang="ko-KR" dirty="0" smtClean="0">
                <a:latin typeface="+mj-ea"/>
                <a:ea typeface="+mj-ea"/>
              </a:rPr>
              <a:t>` 0 v ` </a:t>
            </a:r>
            <a:r>
              <a:rPr lang="ko-KR" altLang="en-US" dirty="0" smtClean="0">
                <a:latin typeface="+mj-ea"/>
                <a:ea typeface="+mj-ea"/>
              </a:rPr>
              <a:t>상태일까요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ko-KR" altLang="en-US" dirty="0" smtClean="0">
                <a:latin typeface="+mj-ea"/>
                <a:ea typeface="+mj-ea"/>
              </a:rPr>
              <a:t>새 건전지일 때 </a:t>
            </a:r>
            <a:r>
              <a:rPr lang="en-US" altLang="ko-KR" dirty="0" smtClean="0">
                <a:latin typeface="+mj-ea"/>
                <a:ea typeface="+mj-ea"/>
              </a:rPr>
              <a:t>1.5v </a:t>
            </a:r>
            <a:r>
              <a:rPr lang="ko-KR" altLang="en-US" dirty="0" smtClean="0">
                <a:latin typeface="+mj-ea"/>
                <a:ea typeface="+mj-ea"/>
              </a:rPr>
              <a:t>였던 건전지는</a:t>
            </a:r>
            <a:r>
              <a:rPr lang="en-US" altLang="ko-KR" dirty="0" smtClean="0">
                <a:latin typeface="+mj-ea"/>
                <a:ea typeface="+mj-ea"/>
              </a:rPr>
              <a:t>( </a:t>
            </a:r>
            <a:r>
              <a:rPr lang="ko-KR" altLang="en-US" dirty="0" smtClean="0">
                <a:latin typeface="+mj-ea"/>
                <a:ea typeface="+mj-ea"/>
              </a:rPr>
              <a:t>전기 기구마다 조금씩 다르지만</a:t>
            </a:r>
            <a:r>
              <a:rPr lang="en-US" altLang="ko-KR" dirty="0" smtClean="0">
                <a:latin typeface="+mj-ea"/>
                <a:ea typeface="+mj-ea"/>
              </a:rPr>
              <a:t>) </a:t>
            </a:r>
            <a:r>
              <a:rPr lang="ko-KR" altLang="en-US" dirty="0" smtClean="0">
                <a:latin typeface="+mj-ea"/>
                <a:ea typeface="+mj-ea"/>
              </a:rPr>
              <a:t>쓰고 나면 전압이 감소되어 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약 </a:t>
            </a:r>
            <a:r>
              <a:rPr lang="en-US" altLang="ko-KR" dirty="0" smtClean="0">
                <a:latin typeface="+mj-ea"/>
                <a:ea typeface="+mj-ea"/>
              </a:rPr>
              <a:t>1.1~1.3v</a:t>
            </a:r>
            <a:r>
              <a:rPr lang="ko-KR" altLang="en-US" dirty="0" smtClean="0">
                <a:latin typeface="+mj-ea"/>
                <a:ea typeface="+mj-ea"/>
              </a:rPr>
              <a:t>정도가 된다고 합니다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따라서 다 쓴 것은 아니지만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일정한 전압에 도달하지 못하므로 제 역할을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할 수 없어 교체해야 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endParaRPr lang="en-US" altLang="ko-KR" dirty="0" smtClean="0">
              <a:latin typeface="+mj-ea"/>
              <a:ea typeface="+mj-ea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95" y="3736147"/>
            <a:ext cx="1892301" cy="15024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12572" y="3910432"/>
            <a:ext cx="7287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>
                <a:solidFill>
                  <a:srgbClr val="0070C0"/>
                </a:solidFill>
                <a:latin typeface="+mj-ea"/>
                <a:ea typeface="+mj-ea"/>
              </a:rPr>
              <a:t>LED (Light Emitting Diode)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12572" y="4289518"/>
            <a:ext cx="8285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다이오드는 전류를 한 쪽 방향으로만 흐르게 해주는 극성이 있는 장치입니다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그 중에서 빛을 내는 다이오드를 </a:t>
            </a:r>
            <a:r>
              <a:rPr lang="en-US" altLang="ko-KR" dirty="0" smtClean="0">
                <a:latin typeface="+mj-ea"/>
                <a:ea typeface="+mj-ea"/>
              </a:rPr>
              <a:t>LED </a:t>
            </a:r>
            <a:r>
              <a:rPr lang="ko-KR" altLang="en-US" dirty="0" smtClean="0">
                <a:latin typeface="+mj-ea"/>
                <a:ea typeface="+mj-ea"/>
              </a:rPr>
              <a:t>라고 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7829" y="5557344"/>
            <a:ext cx="11336693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오늘 실험에 사용한 초록색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는 </a:t>
            </a:r>
            <a:r>
              <a:rPr lang="en-US" altLang="ko-KR" dirty="0" smtClean="0">
                <a:latin typeface="+mj-ea"/>
                <a:ea typeface="+mj-ea"/>
              </a:rPr>
              <a:t>3v</a:t>
            </a:r>
            <a:r>
              <a:rPr lang="ko-KR" altLang="en-US" dirty="0" smtClean="0">
                <a:latin typeface="+mj-ea"/>
                <a:ea typeface="+mj-ea"/>
              </a:rPr>
              <a:t>의 전압에서 불이 켜집니다</a:t>
            </a:r>
            <a:r>
              <a:rPr lang="en-US" altLang="ko-KR" dirty="0" smtClean="0">
                <a:latin typeface="+mj-ea"/>
                <a:ea typeface="+mj-ea"/>
              </a:rPr>
              <a:t>. 1.5v </a:t>
            </a:r>
            <a:r>
              <a:rPr lang="ko-KR" altLang="en-US" dirty="0" smtClean="0">
                <a:latin typeface="+mj-ea"/>
                <a:ea typeface="+mj-ea"/>
              </a:rPr>
              <a:t>새 건전지도 </a:t>
            </a:r>
            <a:r>
              <a:rPr lang="en-US" altLang="ko-KR" dirty="0" smtClean="0">
                <a:latin typeface="+mj-ea"/>
                <a:ea typeface="+mj-ea"/>
              </a:rPr>
              <a:t>2</a:t>
            </a:r>
            <a:r>
              <a:rPr lang="ko-KR" altLang="en-US" dirty="0" smtClean="0">
                <a:latin typeface="+mj-ea"/>
                <a:ea typeface="+mj-ea"/>
              </a:rPr>
              <a:t>개를 직렬로 연결해야만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불이 켜지는데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어떻게 </a:t>
            </a:r>
            <a:r>
              <a:rPr lang="en-US" altLang="ko-KR" dirty="0" smtClean="0">
                <a:latin typeface="+mj-ea"/>
                <a:ea typeface="+mj-ea"/>
              </a:rPr>
              <a:t>1.5v</a:t>
            </a:r>
            <a:r>
              <a:rPr lang="ko-KR" altLang="en-US" dirty="0" smtClean="0">
                <a:latin typeface="+mj-ea"/>
                <a:ea typeface="+mj-ea"/>
              </a:rPr>
              <a:t>도 </a:t>
            </a:r>
            <a:r>
              <a:rPr lang="ko-KR" altLang="en-US" dirty="0" err="1" smtClean="0">
                <a:latin typeface="+mj-ea"/>
                <a:ea typeface="+mj-ea"/>
              </a:rPr>
              <a:t>안되는</a:t>
            </a:r>
            <a:r>
              <a:rPr lang="ko-KR" altLang="en-US" dirty="0">
                <a:latin typeface="+mj-ea"/>
                <a:ea typeface="+mj-ea"/>
              </a:rPr>
              <a:t> </a:t>
            </a:r>
            <a:r>
              <a:rPr lang="ko-KR" altLang="en-US" dirty="0" err="1" smtClean="0">
                <a:latin typeface="+mj-ea"/>
                <a:ea typeface="+mj-ea"/>
              </a:rPr>
              <a:t>폐건전지로</a:t>
            </a:r>
            <a:r>
              <a:rPr lang="ko-KR" altLang="en-US" dirty="0" smtClean="0">
                <a:latin typeface="+mj-ea"/>
                <a:ea typeface="+mj-ea"/>
              </a:rPr>
              <a:t> 불을 켤 수 있을까요</a:t>
            </a:r>
            <a:r>
              <a:rPr lang="en-US" altLang="ko-KR" dirty="0" smtClean="0">
                <a:latin typeface="+mj-ea"/>
                <a:ea typeface="+mj-ea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9256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558595" y="613179"/>
            <a:ext cx="7083175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C00000"/>
                </a:solidFill>
              </a:rPr>
              <a:t>원리학습</a:t>
            </a:r>
            <a:endParaRPr lang="ko-KR" altLang="en-US" sz="2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829" y="1371086"/>
            <a:ext cx="11336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바로 두 가지 </a:t>
            </a:r>
            <a:r>
              <a:rPr lang="ko-KR" altLang="en-US" dirty="0" err="1" smtClean="0">
                <a:latin typeface="+mj-ea"/>
                <a:ea typeface="+mj-ea"/>
              </a:rPr>
              <a:t>부품때문입니다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12572" y="1891384"/>
            <a:ext cx="245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err="1" smtClean="0">
                <a:solidFill>
                  <a:srgbClr val="0070C0"/>
                </a:solidFill>
                <a:latin typeface="+mj-ea"/>
                <a:ea typeface="+mj-ea"/>
              </a:rPr>
              <a:t>토로이드</a:t>
            </a:r>
            <a:endParaRPr lang="en-US" altLang="ko-KR" sz="2000" b="1" dirty="0" smtClean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2572" y="2260727"/>
            <a:ext cx="8938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코일이 두 겹으로 감겨있어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한 코일에 전류가 흐르며 자기장을 만들어 냅니다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또 다른 코일에 이 자기장으로 인한 유도전류가 흐르면서 전류의 세기가 증가됩니다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95" y="1836757"/>
            <a:ext cx="2162477" cy="113363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95" y="3644065"/>
            <a:ext cx="2040664" cy="188648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612572" y="3844701"/>
            <a:ext cx="89387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트랜지스터는 스위치와 비슷한 역할을 합니다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우리가 손으로 직접 누르는 스위치가 아니고 전기신호나 외부의 환경에 따라 스위치가 자동으로 열리거나 닫힙니다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보통 트랜지스터</a:t>
            </a:r>
            <a:r>
              <a:rPr lang="ko-KR" altLang="en-US" sz="2000" dirty="0" smtClean="0">
                <a:latin typeface="+mj-ea"/>
                <a:ea typeface="+mj-ea"/>
              </a:rPr>
              <a:t>는</a:t>
            </a:r>
            <a:r>
              <a:rPr lang="ko-KR" altLang="en-US" dirty="0" smtClean="0">
                <a:latin typeface="+mj-ea"/>
                <a:ea typeface="+mj-ea"/>
              </a:rPr>
              <a:t> 베이스에 약 </a:t>
            </a:r>
            <a:r>
              <a:rPr lang="en-US" altLang="ko-KR" dirty="0" smtClean="0">
                <a:latin typeface="+mj-ea"/>
                <a:ea typeface="+mj-ea"/>
              </a:rPr>
              <a:t>0.6V</a:t>
            </a:r>
            <a:r>
              <a:rPr lang="ko-KR" altLang="en-US" dirty="0" smtClean="0">
                <a:latin typeface="+mj-ea"/>
                <a:ea typeface="+mj-ea"/>
              </a:rPr>
              <a:t>이상의 전압을 가해주면 스위치가 닫힙니다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79327" y="5295010"/>
            <a:ext cx="9134669" cy="1152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smtClean="0">
                <a:solidFill>
                  <a:srgbClr val="006600"/>
                </a:solidFill>
                <a:latin typeface="+mj-ea"/>
                <a:ea typeface="+mj-ea"/>
              </a:rPr>
              <a:t>베이스</a:t>
            </a:r>
            <a:r>
              <a:rPr lang="en-US" altLang="ko-KR" sz="1600" b="1" dirty="0" smtClean="0">
                <a:solidFill>
                  <a:srgbClr val="006600"/>
                </a:solidFill>
                <a:latin typeface="+mj-ea"/>
                <a:ea typeface="+mj-ea"/>
              </a:rPr>
              <a:t>(B) : </a:t>
            </a:r>
            <a:r>
              <a:rPr lang="ko-KR" altLang="en-US" sz="1600" b="1" dirty="0" smtClean="0">
                <a:solidFill>
                  <a:srgbClr val="006600"/>
                </a:solidFill>
                <a:latin typeface="+mj-ea"/>
                <a:ea typeface="+mj-ea"/>
              </a:rPr>
              <a:t>트랜지스터를 작동시키기 위해 약한 전기신호를 가하는 단자</a:t>
            </a:r>
            <a:endParaRPr lang="en-US" altLang="ko-KR" sz="1600" b="1" dirty="0" smtClean="0">
              <a:solidFill>
                <a:srgbClr val="006600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err="1" smtClean="0">
                <a:solidFill>
                  <a:srgbClr val="006600"/>
                </a:solidFill>
                <a:latin typeface="+mj-ea"/>
                <a:ea typeface="+mj-ea"/>
              </a:rPr>
              <a:t>컬렉터</a:t>
            </a:r>
            <a:r>
              <a:rPr lang="en-US" altLang="ko-KR" sz="1600" b="1" dirty="0" smtClean="0">
                <a:solidFill>
                  <a:srgbClr val="006600"/>
                </a:solidFill>
                <a:latin typeface="+mj-ea"/>
                <a:ea typeface="+mj-ea"/>
              </a:rPr>
              <a:t>(C) : </a:t>
            </a:r>
            <a:r>
              <a:rPr lang="ko-KR" altLang="en-US" sz="1600" b="1" dirty="0" smtClean="0">
                <a:solidFill>
                  <a:srgbClr val="006600"/>
                </a:solidFill>
                <a:latin typeface="+mj-ea"/>
                <a:ea typeface="+mj-ea"/>
              </a:rPr>
              <a:t>베이스</a:t>
            </a:r>
            <a:r>
              <a:rPr lang="en-US" altLang="ko-KR" sz="1600" b="1" dirty="0" smtClean="0">
                <a:solidFill>
                  <a:srgbClr val="006600"/>
                </a:solidFill>
                <a:latin typeface="+mj-ea"/>
                <a:ea typeface="+mj-ea"/>
              </a:rPr>
              <a:t>(B)</a:t>
            </a:r>
            <a:r>
              <a:rPr lang="ko-KR" altLang="en-US" sz="1600" b="1" dirty="0" smtClean="0">
                <a:solidFill>
                  <a:srgbClr val="006600"/>
                </a:solidFill>
                <a:latin typeface="+mj-ea"/>
                <a:ea typeface="+mj-ea"/>
              </a:rPr>
              <a:t>에서 약한 전기신호가 들어오면</a:t>
            </a:r>
            <a:r>
              <a:rPr lang="en-US" altLang="ko-KR" sz="1600" b="1" dirty="0" smtClean="0">
                <a:solidFill>
                  <a:srgbClr val="006600"/>
                </a:solidFill>
                <a:latin typeface="+mj-ea"/>
                <a:ea typeface="+mj-ea"/>
              </a:rPr>
              <a:t>, </a:t>
            </a:r>
            <a:r>
              <a:rPr lang="ko-KR" altLang="en-US" sz="1600" b="1" dirty="0" smtClean="0">
                <a:solidFill>
                  <a:srgbClr val="006600"/>
                </a:solidFill>
                <a:latin typeface="+mj-ea"/>
                <a:ea typeface="+mj-ea"/>
              </a:rPr>
              <a:t>막혀있던 </a:t>
            </a:r>
            <a:r>
              <a:rPr lang="ko-KR" altLang="en-US" sz="1600" b="1" dirty="0" err="1" smtClean="0">
                <a:solidFill>
                  <a:srgbClr val="006600"/>
                </a:solidFill>
                <a:latin typeface="+mj-ea"/>
                <a:ea typeface="+mj-ea"/>
              </a:rPr>
              <a:t>컬렉터</a:t>
            </a:r>
            <a:r>
              <a:rPr lang="en-US" altLang="ko-KR" sz="1600" b="1" dirty="0" smtClean="0">
                <a:solidFill>
                  <a:srgbClr val="006600"/>
                </a:solidFill>
                <a:latin typeface="+mj-ea"/>
                <a:ea typeface="+mj-ea"/>
              </a:rPr>
              <a:t>(C) </a:t>
            </a:r>
            <a:r>
              <a:rPr lang="ko-KR" altLang="en-US" sz="1600" b="1" dirty="0" smtClean="0">
                <a:solidFill>
                  <a:srgbClr val="006600"/>
                </a:solidFill>
                <a:latin typeface="+mj-ea"/>
                <a:ea typeface="+mj-ea"/>
              </a:rPr>
              <a:t>에 큰 전류가 흐름</a:t>
            </a:r>
            <a:endParaRPr lang="en-US" altLang="ko-KR" sz="1600" b="1" dirty="0" smtClean="0">
              <a:solidFill>
                <a:srgbClr val="006600"/>
              </a:solidFill>
              <a:latin typeface="+mj-ea"/>
              <a:ea typeface="+mj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b="1" dirty="0" err="1" smtClean="0">
                <a:solidFill>
                  <a:srgbClr val="006600"/>
                </a:solidFill>
                <a:latin typeface="+mj-ea"/>
                <a:ea typeface="+mj-ea"/>
              </a:rPr>
              <a:t>이미터</a:t>
            </a:r>
            <a:r>
              <a:rPr lang="en-US" altLang="ko-KR" sz="1600" b="1" dirty="0" smtClean="0">
                <a:solidFill>
                  <a:srgbClr val="006600"/>
                </a:solidFill>
                <a:latin typeface="+mj-ea"/>
                <a:ea typeface="+mj-ea"/>
              </a:rPr>
              <a:t>(E) : </a:t>
            </a:r>
            <a:r>
              <a:rPr lang="ko-KR" altLang="en-US" sz="1600" b="1" dirty="0" smtClean="0">
                <a:solidFill>
                  <a:srgbClr val="006600"/>
                </a:solidFill>
                <a:latin typeface="+mj-ea"/>
                <a:ea typeface="+mj-ea"/>
              </a:rPr>
              <a:t>베이스</a:t>
            </a:r>
            <a:r>
              <a:rPr lang="en-US" altLang="ko-KR" sz="1600" b="1" dirty="0" smtClean="0">
                <a:solidFill>
                  <a:srgbClr val="006600"/>
                </a:solidFill>
                <a:latin typeface="+mj-ea"/>
                <a:ea typeface="+mj-ea"/>
              </a:rPr>
              <a:t>(B)</a:t>
            </a:r>
            <a:r>
              <a:rPr lang="ko-KR" altLang="en-US" sz="1600" b="1" dirty="0" smtClean="0">
                <a:solidFill>
                  <a:srgbClr val="006600"/>
                </a:solidFill>
                <a:latin typeface="+mj-ea"/>
                <a:ea typeface="+mj-ea"/>
              </a:rPr>
              <a:t>와 </a:t>
            </a:r>
            <a:r>
              <a:rPr lang="ko-KR" altLang="en-US" sz="1600" b="1" dirty="0" err="1" smtClean="0">
                <a:solidFill>
                  <a:srgbClr val="006600"/>
                </a:solidFill>
                <a:latin typeface="+mj-ea"/>
                <a:ea typeface="+mj-ea"/>
              </a:rPr>
              <a:t>컬렉터</a:t>
            </a:r>
            <a:r>
              <a:rPr lang="en-US" altLang="ko-KR" sz="1600" b="1" dirty="0" smtClean="0">
                <a:solidFill>
                  <a:srgbClr val="006600"/>
                </a:solidFill>
                <a:latin typeface="+mj-ea"/>
                <a:ea typeface="+mj-ea"/>
              </a:rPr>
              <a:t>(C) </a:t>
            </a:r>
            <a:r>
              <a:rPr lang="ko-KR" altLang="en-US" sz="1600" b="1" dirty="0" smtClean="0">
                <a:solidFill>
                  <a:srgbClr val="006600"/>
                </a:solidFill>
                <a:latin typeface="+mj-ea"/>
                <a:ea typeface="+mj-ea"/>
              </a:rPr>
              <a:t>에서 흐르는 전류가 합쳐지는 단자</a:t>
            </a:r>
            <a:endParaRPr lang="en-US" altLang="ko-KR" sz="1600" b="1" dirty="0" smtClean="0">
              <a:solidFill>
                <a:srgbClr val="006600"/>
              </a:solidFill>
              <a:latin typeface="+mj-ea"/>
              <a:ea typeface="+mj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12572" y="3480093"/>
            <a:ext cx="2453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0070C0"/>
                </a:solidFill>
                <a:latin typeface="+mj-ea"/>
                <a:ea typeface="+mj-ea"/>
              </a:rPr>
              <a:t>트랜지스터</a:t>
            </a:r>
            <a:endParaRPr lang="en-US" altLang="ko-KR" sz="2000" b="1" dirty="0" smtClean="0">
              <a:solidFill>
                <a:srgbClr val="0070C0"/>
              </a:solidFill>
              <a:latin typeface="+mj-ea"/>
              <a:ea typeface="+mj-ea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558595" y="3307227"/>
            <a:ext cx="11141993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2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1012577" y="3588284"/>
            <a:ext cx="10249472" cy="2675407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007E3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558595" y="613179"/>
            <a:ext cx="7083175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C00000"/>
                </a:solidFill>
              </a:rPr>
              <a:t>원리학습</a:t>
            </a:r>
            <a:endParaRPr lang="ko-KR" altLang="en-US" sz="2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829" y="1371086"/>
            <a:ext cx="113366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이런 과학적인 원리를 가진 부품으로 회로를 구성하여 작은 전압의 폐 건전지를 쥐어짜서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조명을 켤 수 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있습니다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그냥 버려지는 건전지를 모아두었다가 장식품으로 활용하거나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err="1" smtClean="0">
                <a:latin typeface="+mj-ea"/>
                <a:ea typeface="+mj-ea"/>
              </a:rPr>
              <a:t>취침등으로</a:t>
            </a:r>
            <a:r>
              <a:rPr lang="ko-KR" altLang="en-US" dirty="0" smtClean="0">
                <a:latin typeface="+mj-ea"/>
                <a:ea typeface="+mj-ea"/>
              </a:rPr>
              <a:t> 사용한다면 에너지를 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잘 쓰는 방법이 됩니다</a:t>
            </a:r>
            <a:r>
              <a:rPr lang="en-US" altLang="ko-KR" dirty="0" smtClean="0">
                <a:latin typeface="+mj-ea"/>
                <a:ea typeface="+mj-ea"/>
              </a:rPr>
              <a:t>. </a:t>
            </a:r>
            <a:r>
              <a:rPr lang="ko-KR" altLang="en-US" dirty="0" smtClean="0">
                <a:latin typeface="+mj-ea"/>
                <a:ea typeface="+mj-ea"/>
              </a:rPr>
              <a:t>이 회로에서 완전히 건전지의 에너지가 소진되면 반드시 재활용함에 모아 버려야</a:t>
            </a:r>
            <a:endParaRPr lang="en-US" altLang="ko-KR" dirty="0" smtClean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건전지 속의 물질로부터 자연을 보호할 수 있습니다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  <a:p>
            <a:endParaRPr lang="en-US" altLang="ko-KR" dirty="0">
              <a:latin typeface="+mj-ea"/>
              <a:ea typeface="+mj-ea"/>
            </a:endParaRPr>
          </a:p>
          <a:p>
            <a:r>
              <a:rPr lang="ko-KR" altLang="en-US" dirty="0" smtClean="0">
                <a:latin typeface="+mj-ea"/>
                <a:ea typeface="+mj-ea"/>
              </a:rPr>
              <a:t>폐 건전지는 다음과 같은 과정으로 재활용되는데 현재 폐 전건지의 </a:t>
            </a:r>
            <a:r>
              <a:rPr lang="ko-KR" altLang="en-US" dirty="0" err="1" smtClean="0">
                <a:latin typeface="+mj-ea"/>
                <a:ea typeface="+mj-ea"/>
              </a:rPr>
              <a:t>재활용율은</a:t>
            </a:r>
            <a:r>
              <a:rPr lang="ko-KR" altLang="en-US" dirty="0" smtClean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10% </a:t>
            </a:r>
            <a:r>
              <a:rPr lang="ko-KR" altLang="en-US" dirty="0" smtClean="0">
                <a:latin typeface="+mj-ea"/>
                <a:ea typeface="+mj-ea"/>
              </a:rPr>
              <a:t>도 </a:t>
            </a:r>
            <a:r>
              <a:rPr lang="ko-KR" altLang="en-US" dirty="0" err="1" smtClean="0">
                <a:latin typeface="+mj-ea"/>
                <a:ea typeface="+mj-ea"/>
              </a:rPr>
              <a:t>안된다고</a:t>
            </a:r>
            <a:r>
              <a:rPr lang="ko-KR" altLang="en-US" dirty="0" smtClean="0">
                <a:latin typeface="+mj-ea"/>
                <a:ea typeface="+mj-ea"/>
              </a:rPr>
              <a:t> 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905" y="3989209"/>
            <a:ext cx="1438476" cy="1724266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3890940" y="3367114"/>
            <a:ext cx="4105470" cy="540193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105621" y="3364558"/>
            <a:ext cx="3676109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chemeClr val="bg1"/>
                </a:solidFill>
              </a:rPr>
              <a:t>폐건전지의</a:t>
            </a:r>
            <a:r>
              <a:rPr lang="ko-KR" altLang="en-US" sz="2600" b="1" dirty="0" smtClean="0">
                <a:solidFill>
                  <a:schemeClr val="bg1"/>
                </a:solidFill>
              </a:rPr>
              <a:t> 재활용 과정</a:t>
            </a:r>
            <a:endParaRPr lang="ko-KR" altLang="en-US" sz="2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24469" y="4170124"/>
            <a:ext cx="7800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solidFill>
                  <a:srgbClr val="FF9933"/>
                </a:solidFill>
                <a:latin typeface="+mj-ea"/>
                <a:ea typeface="+mj-ea"/>
              </a:rPr>
              <a:t>열분해 → 배기가스 정화 → 금속복구 → 폐수처리 → 중금속 복구</a:t>
            </a:r>
            <a:endParaRPr lang="en-US" altLang="ko-KR" sz="2000" b="1" dirty="0" smtClean="0">
              <a:solidFill>
                <a:srgbClr val="FF9933"/>
              </a:solidFill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9709" y="4755243"/>
            <a:ext cx="7800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>
                <a:latin typeface="+mj-ea"/>
                <a:ea typeface="+mj-ea"/>
              </a:rPr>
              <a:t>그냥 버리면 </a:t>
            </a:r>
            <a:r>
              <a:rPr lang="en-US" altLang="ko-KR" sz="2000" b="1" dirty="0" smtClean="0">
                <a:latin typeface="+mj-ea"/>
                <a:ea typeface="+mj-ea"/>
              </a:rPr>
              <a:t>!!</a:t>
            </a:r>
          </a:p>
          <a:p>
            <a:r>
              <a:rPr lang="ko-KR" altLang="en-US" sz="2000" b="1" dirty="0" smtClean="0">
                <a:latin typeface="+mj-ea"/>
                <a:ea typeface="+mj-ea"/>
              </a:rPr>
              <a:t>매립 후 토양과 수질을 오염시키고</a:t>
            </a:r>
            <a:r>
              <a:rPr lang="en-US" altLang="ko-KR" sz="2000" b="1" dirty="0" smtClean="0"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latin typeface="+mj-ea"/>
                <a:ea typeface="+mj-ea"/>
              </a:rPr>
              <a:t>소각하면 망간</a:t>
            </a:r>
            <a:r>
              <a:rPr lang="en-US" altLang="ko-KR" sz="2000" b="1" dirty="0" smtClean="0"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latin typeface="+mj-ea"/>
                <a:ea typeface="+mj-ea"/>
              </a:rPr>
              <a:t>아연 등을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r>
              <a:rPr lang="ko-KR" altLang="en-US" sz="2000" b="1" dirty="0" smtClean="0">
                <a:latin typeface="+mj-ea"/>
                <a:ea typeface="+mj-ea"/>
              </a:rPr>
              <a:t>함유한 배기가스에 의해 대기오염이 됩니다</a:t>
            </a:r>
            <a:r>
              <a:rPr lang="en-US" altLang="ko-KR" sz="2000" b="1" dirty="0" smtClean="0">
                <a:latin typeface="+mj-ea"/>
                <a:ea typeface="+mj-ea"/>
              </a:rPr>
              <a:t>.</a:t>
            </a:r>
          </a:p>
          <a:p>
            <a:r>
              <a:rPr lang="ko-KR" altLang="en-US" sz="2000" b="1" dirty="0" smtClean="0">
                <a:latin typeface="+mj-ea"/>
                <a:ea typeface="+mj-ea"/>
              </a:rPr>
              <a:t>이로 인해 수질오염 되고</a:t>
            </a:r>
            <a:r>
              <a:rPr lang="en-US" altLang="ko-KR" sz="2000" b="1" dirty="0" smtClean="0">
                <a:latin typeface="+mj-ea"/>
                <a:ea typeface="+mj-ea"/>
              </a:rPr>
              <a:t>, </a:t>
            </a:r>
            <a:r>
              <a:rPr lang="ko-KR" altLang="en-US" sz="2000" b="1" dirty="0" smtClean="0">
                <a:latin typeface="+mj-ea"/>
                <a:ea typeface="+mj-ea"/>
              </a:rPr>
              <a:t>인체에 흡수됩니다</a:t>
            </a:r>
            <a:r>
              <a:rPr lang="en-US" altLang="ko-KR" sz="2000" b="1" dirty="0" smtClean="0">
                <a:latin typeface="+mj-ea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976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 txBox="1">
            <a:spLocks/>
          </p:cNvSpPr>
          <p:nvPr/>
        </p:nvSpPr>
        <p:spPr>
          <a:xfrm>
            <a:off x="558595" y="613179"/>
            <a:ext cx="7083175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C00000"/>
                </a:solidFill>
              </a:rPr>
              <a:t>원리학습</a:t>
            </a:r>
            <a:endParaRPr lang="ko-KR" altLang="en-US" sz="2600" b="1" dirty="0">
              <a:solidFill>
                <a:srgbClr val="C00000"/>
              </a:solidFill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0237" y="613179"/>
            <a:ext cx="5080229" cy="52331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7829" y="1371086"/>
            <a:ext cx="5085183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여러분이 완성한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rgbClr val="006600"/>
                </a:solidFill>
                <a:latin typeface="+mj-ea"/>
                <a:ea typeface="+mj-ea"/>
              </a:rPr>
              <a:t>`</a:t>
            </a:r>
            <a:r>
              <a:rPr lang="ko-KR" altLang="en-US" sz="2400" b="1" dirty="0" smtClean="0">
                <a:solidFill>
                  <a:srgbClr val="006600"/>
                </a:solidFill>
                <a:latin typeface="+mj-ea"/>
                <a:ea typeface="+mj-ea"/>
              </a:rPr>
              <a:t>폐 건전지 쥐어짜기</a:t>
            </a:r>
            <a:r>
              <a:rPr lang="en-US" altLang="ko-KR" sz="2400" b="1" dirty="0" smtClean="0">
                <a:solidFill>
                  <a:srgbClr val="006600"/>
                </a:solidFill>
                <a:latin typeface="+mj-ea"/>
                <a:ea typeface="+mj-ea"/>
              </a:rPr>
              <a:t>`</a:t>
            </a:r>
            <a:r>
              <a:rPr lang="ko-KR" altLang="en-US" dirty="0" smtClean="0">
                <a:latin typeface="+mj-ea"/>
                <a:ea typeface="+mj-ea"/>
              </a:rPr>
              <a:t>로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건전지를 재활용하여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j-ea"/>
                <a:ea typeface="+mj-ea"/>
              </a:rPr>
              <a:t>환경도 살리고 자원도 아낍시다</a:t>
            </a:r>
            <a:r>
              <a:rPr lang="en-US" altLang="ko-KR" dirty="0" smtClean="0">
                <a:latin typeface="+mj-ea"/>
                <a:ea typeface="+mj-ea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753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643812" y="1240971"/>
            <a:ext cx="10907486" cy="1940768"/>
          </a:xfrm>
          <a:prstGeom prst="rect">
            <a:avLst/>
          </a:prstGeom>
          <a:solidFill>
            <a:schemeClr val="bg1"/>
          </a:solidFill>
          <a:ln w="25400">
            <a:solidFill>
              <a:srgbClr val="F7D1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43812" y="4282751"/>
            <a:ext cx="10907486" cy="1940768"/>
          </a:xfrm>
          <a:prstGeom prst="rect">
            <a:avLst/>
          </a:prstGeom>
          <a:solidFill>
            <a:schemeClr val="bg1"/>
          </a:solidFill>
          <a:ln w="25400">
            <a:solidFill>
              <a:srgbClr val="F7D1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905383" y="1340122"/>
            <a:ext cx="1067151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200" b="1" dirty="0" err="1" smtClean="0">
                <a:latin typeface="+mj-ea"/>
                <a:ea typeface="+mj-ea"/>
              </a:rPr>
              <a:t>브레드보드와</a:t>
            </a:r>
            <a:r>
              <a:rPr lang="ko-KR" altLang="en-US" sz="2200" b="1" dirty="0" smtClean="0">
                <a:latin typeface="+mj-ea"/>
                <a:ea typeface="+mj-ea"/>
              </a:rPr>
              <a:t> 이를 이용한 간단한 전기회로에 대해 알아보고 이미 </a:t>
            </a:r>
            <a:r>
              <a:rPr lang="ko-KR" altLang="en-US" sz="2200" b="1" dirty="0" smtClean="0">
                <a:latin typeface="+mj-ea"/>
                <a:ea typeface="+mj-ea"/>
              </a:rPr>
              <a:t>사용한 건전지의</a:t>
            </a:r>
            <a:endParaRPr lang="en-US" altLang="ko-KR" sz="2200" b="1" dirty="0" smtClean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ko-KR" altLang="en-US" sz="2200" b="1" dirty="0" smtClean="0">
                <a:latin typeface="+mj-ea"/>
                <a:ea typeface="+mj-ea"/>
              </a:rPr>
              <a:t>남은 에너지로 불을 켤 수 있는 회로를 만들어 봅시다</a:t>
            </a:r>
            <a:r>
              <a:rPr lang="en-US" altLang="ko-KR" sz="2200" b="1" dirty="0" smtClean="0">
                <a:latin typeface="+mj-ea"/>
                <a:ea typeface="+mj-ea"/>
              </a:rPr>
              <a:t>.</a:t>
            </a:r>
            <a:endParaRPr lang="ko-KR" altLang="en-US" sz="2200" b="1" dirty="0"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5383" y="4406850"/>
            <a:ext cx="105432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2200" b="1" dirty="0" err="1" smtClean="0">
                <a:latin typeface="+mj-ea"/>
                <a:ea typeface="+mj-ea"/>
              </a:rPr>
              <a:t>브레드보드</a:t>
            </a:r>
            <a:r>
              <a:rPr lang="ko-KR" altLang="en-US" sz="2200" b="1" dirty="0" smtClean="0"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latin typeface="+mj-ea"/>
                <a:ea typeface="+mj-ea"/>
              </a:rPr>
              <a:t>/ </a:t>
            </a:r>
            <a:r>
              <a:rPr lang="ko-KR" altLang="en-US" sz="2200" b="1" dirty="0" smtClean="0">
                <a:latin typeface="+mj-ea"/>
                <a:ea typeface="+mj-ea"/>
              </a:rPr>
              <a:t>트랜지스터 </a:t>
            </a:r>
            <a:r>
              <a:rPr lang="en-US" altLang="ko-KR" sz="2200" b="1" dirty="0" smtClean="0">
                <a:latin typeface="+mj-ea"/>
                <a:ea typeface="+mj-ea"/>
              </a:rPr>
              <a:t>/ LED / </a:t>
            </a:r>
            <a:r>
              <a:rPr lang="ko-KR" altLang="en-US" sz="2200" b="1" dirty="0" err="1" smtClean="0">
                <a:latin typeface="+mj-ea"/>
                <a:ea typeface="+mj-ea"/>
              </a:rPr>
              <a:t>브레드보드용</a:t>
            </a:r>
            <a:r>
              <a:rPr lang="ko-KR" altLang="en-US" sz="2200" b="1" dirty="0" smtClean="0">
                <a:latin typeface="+mj-ea"/>
                <a:ea typeface="+mj-ea"/>
              </a:rPr>
              <a:t> 전선 </a:t>
            </a:r>
            <a:r>
              <a:rPr lang="en-US" altLang="ko-KR" sz="2200" b="1" dirty="0" smtClean="0">
                <a:latin typeface="+mj-ea"/>
                <a:ea typeface="+mj-ea"/>
              </a:rPr>
              <a:t>/ </a:t>
            </a:r>
            <a:r>
              <a:rPr lang="ko-KR" altLang="en-US" sz="2200" b="1" dirty="0" err="1" smtClean="0">
                <a:latin typeface="+mj-ea"/>
                <a:ea typeface="+mj-ea"/>
              </a:rPr>
              <a:t>페라이트코어</a:t>
            </a:r>
            <a:r>
              <a:rPr lang="ko-KR" altLang="en-US" sz="2200" b="1" dirty="0" smtClean="0"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latin typeface="+mj-ea"/>
                <a:ea typeface="+mj-ea"/>
              </a:rPr>
              <a:t>/ </a:t>
            </a:r>
            <a:r>
              <a:rPr lang="ko-KR" altLang="en-US" sz="2200" b="1" dirty="0" smtClean="0">
                <a:latin typeface="+mj-ea"/>
                <a:ea typeface="+mj-ea"/>
              </a:rPr>
              <a:t>저항</a:t>
            </a:r>
            <a:endParaRPr lang="en-US" altLang="ko-KR" sz="2200" b="1" dirty="0" smtClean="0">
              <a:latin typeface="+mj-ea"/>
              <a:ea typeface="+mj-ea"/>
            </a:endParaRPr>
          </a:p>
          <a:p>
            <a:pPr>
              <a:lnSpc>
                <a:spcPct val="200000"/>
              </a:lnSpc>
            </a:pPr>
            <a:r>
              <a:rPr lang="ko-KR" altLang="en-US" sz="2200" b="1" dirty="0" smtClean="0">
                <a:latin typeface="+mj-ea"/>
                <a:ea typeface="+mj-ea"/>
              </a:rPr>
              <a:t>건전지 </a:t>
            </a:r>
            <a:r>
              <a:rPr lang="en-US" altLang="ko-KR" sz="2200" b="1" dirty="0" smtClean="0">
                <a:latin typeface="+mj-ea"/>
                <a:ea typeface="+mj-ea"/>
              </a:rPr>
              <a:t>+</a:t>
            </a:r>
            <a:r>
              <a:rPr lang="ko-KR" altLang="en-US" sz="2200" b="1" dirty="0" err="1" smtClean="0">
                <a:latin typeface="+mj-ea"/>
                <a:ea typeface="+mj-ea"/>
              </a:rPr>
              <a:t>전지끼우개</a:t>
            </a:r>
            <a:r>
              <a:rPr lang="ko-KR" altLang="en-US" sz="2200" b="1" dirty="0" smtClean="0">
                <a:latin typeface="+mj-ea"/>
                <a:ea typeface="+mj-ea"/>
              </a:rPr>
              <a:t> </a:t>
            </a:r>
            <a:r>
              <a:rPr lang="en-US" altLang="ko-KR" sz="2200" b="1" dirty="0" smtClean="0">
                <a:latin typeface="+mj-ea"/>
                <a:ea typeface="+mj-ea"/>
              </a:rPr>
              <a:t>/ </a:t>
            </a:r>
            <a:r>
              <a:rPr lang="ko-KR" altLang="en-US" sz="2200" b="1" dirty="0" smtClean="0">
                <a:latin typeface="+mj-ea"/>
                <a:ea typeface="+mj-ea"/>
              </a:rPr>
              <a:t>고리나사 </a:t>
            </a:r>
            <a:r>
              <a:rPr lang="en-US" altLang="ko-KR" sz="2200" b="1" dirty="0" smtClean="0">
                <a:latin typeface="+mj-ea"/>
                <a:ea typeface="+mj-ea"/>
              </a:rPr>
              <a:t>/ </a:t>
            </a:r>
            <a:r>
              <a:rPr lang="ko-KR" altLang="en-US" sz="2200" b="1" dirty="0" smtClean="0">
                <a:latin typeface="+mj-ea"/>
                <a:ea typeface="+mj-ea"/>
              </a:rPr>
              <a:t>양면테이프 </a:t>
            </a:r>
            <a:r>
              <a:rPr lang="en-US" altLang="ko-KR" sz="2200" b="1" dirty="0" smtClean="0">
                <a:latin typeface="+mj-ea"/>
                <a:ea typeface="+mj-ea"/>
              </a:rPr>
              <a:t>/ </a:t>
            </a:r>
            <a:r>
              <a:rPr lang="ko-KR" altLang="en-US" sz="2200" b="1" dirty="0" smtClean="0">
                <a:latin typeface="+mj-ea"/>
                <a:ea typeface="+mj-ea"/>
              </a:rPr>
              <a:t>도안     </a:t>
            </a:r>
            <a:r>
              <a:rPr lang="en-US" altLang="ko-KR" dirty="0" smtClean="0">
                <a:solidFill>
                  <a:srgbClr val="C00000"/>
                </a:solidFill>
                <a:latin typeface="+mj-ea"/>
                <a:ea typeface="+mj-ea"/>
              </a:rPr>
              <a:t>** </a:t>
            </a:r>
            <a:r>
              <a:rPr lang="ko-KR" altLang="en-US" dirty="0" err="1" smtClean="0">
                <a:solidFill>
                  <a:srgbClr val="C00000"/>
                </a:solidFill>
                <a:latin typeface="+mj-ea"/>
                <a:ea typeface="+mj-ea"/>
              </a:rPr>
              <a:t>유성펜</a:t>
            </a:r>
            <a:r>
              <a:rPr lang="en-US" altLang="ko-KR" dirty="0" smtClean="0">
                <a:solidFill>
                  <a:srgbClr val="C00000"/>
                </a:solidFill>
                <a:latin typeface="+mj-ea"/>
                <a:ea typeface="+mj-ea"/>
              </a:rPr>
              <a:t>, </a:t>
            </a:r>
            <a:r>
              <a:rPr lang="ko-KR" altLang="en-US" dirty="0" smtClean="0">
                <a:solidFill>
                  <a:srgbClr val="C00000"/>
                </a:solidFill>
                <a:latin typeface="+mj-ea"/>
                <a:ea typeface="+mj-ea"/>
              </a:rPr>
              <a:t>가위</a:t>
            </a:r>
            <a:endParaRPr lang="ko-KR" altLang="en-US" dirty="0">
              <a:solidFill>
                <a:srgbClr val="C00000"/>
              </a:solidFill>
              <a:latin typeface="+mj-ea"/>
              <a:ea typeface="+mj-ea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558596" y="613179"/>
            <a:ext cx="394532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C00000"/>
                </a:solidFill>
              </a:rPr>
              <a:t>실험목표</a:t>
            </a:r>
            <a:endParaRPr lang="ko-KR" altLang="en-US" sz="2600" b="1" cap="none" dirty="0">
              <a:solidFill>
                <a:srgbClr val="C00000"/>
              </a:solidFill>
              <a:latin typeface="+mj-ea"/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558596" y="3673620"/>
            <a:ext cx="394532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smtClean="0">
                <a:solidFill>
                  <a:srgbClr val="C00000"/>
                </a:solidFill>
              </a:rPr>
              <a:t>실험 준비물</a:t>
            </a:r>
            <a:endParaRPr lang="ko-KR" altLang="en-US" sz="2600" b="1" cap="none" dirty="0">
              <a:solidFill>
                <a:srgbClr val="C000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7902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6624675" y="2809735"/>
            <a:ext cx="5150499" cy="3091543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58596" y="1101013"/>
            <a:ext cx="731161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브레드보드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(Bread Board)</a:t>
            </a:r>
            <a:r>
              <a:rPr lang="ko-KR" altLang="en-US" dirty="0" smtClean="0"/>
              <a:t>는 빵을 썰 때</a:t>
            </a:r>
            <a:r>
              <a:rPr lang="en-US" altLang="ko-KR" dirty="0"/>
              <a:t> </a:t>
            </a:r>
            <a:r>
              <a:rPr lang="ko-KR" altLang="en-US" dirty="0" smtClean="0"/>
              <a:t>사용하는 도마를 말합니다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전자회로를 다루는 시간에 왜 빵이</a:t>
            </a:r>
            <a:r>
              <a:rPr lang="ko-KR" altLang="en-US" sz="2400" dirty="0" smtClean="0"/>
              <a:t> </a:t>
            </a:r>
            <a:r>
              <a:rPr lang="ko-KR" altLang="en-US" dirty="0" smtClean="0"/>
              <a:t>나왔을까요</a:t>
            </a:r>
            <a:r>
              <a:rPr lang="en-US" altLang="ko-KR" dirty="0" smtClean="0"/>
              <a:t>?</a:t>
            </a:r>
            <a:endParaRPr lang="en-US" altLang="ko-KR" sz="2400" dirty="0" smtClean="0"/>
          </a:p>
          <a:p>
            <a:r>
              <a:rPr lang="ko-KR" altLang="en-US" dirty="0" smtClean="0"/>
              <a:t>전자부품을 서로 연결하여 회로를 만들려면 보통은 납땜을 하게 됩니다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그러나  완성된 회로가 아닌 테스트용 회로인 경우 </a:t>
            </a:r>
            <a:endParaRPr lang="en-US" altLang="ko-KR" dirty="0" smtClean="0"/>
          </a:p>
          <a:p>
            <a:r>
              <a:rPr lang="ko-KR" altLang="en-US" dirty="0" smtClean="0"/>
              <a:t>여러 가지 부품을 연결했다</a:t>
            </a:r>
            <a:r>
              <a:rPr lang="en-US" altLang="ko-KR" dirty="0"/>
              <a:t> </a:t>
            </a:r>
            <a:r>
              <a:rPr lang="ko-KR" altLang="en-US" dirty="0" smtClean="0"/>
              <a:t>제거했다 하면서 실험해보게 </a:t>
            </a:r>
            <a:endParaRPr lang="en-US" altLang="ko-KR" dirty="0" smtClean="0"/>
          </a:p>
          <a:p>
            <a:r>
              <a:rPr lang="ko-KR" altLang="en-US" dirty="0" smtClean="0"/>
              <a:t>되는데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이럴 때에는 납땜 연결이 매우 불편합니다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이점을 보완하기 위하여 빵을 썰 때 사용하던 나무 도마 위에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규칙적으로 쇠못을 박아놓고 다양한 전선 및 부품을 쉽게 </a:t>
            </a:r>
            <a:endParaRPr lang="en-US" altLang="ko-KR" dirty="0" smtClean="0"/>
          </a:p>
          <a:p>
            <a:r>
              <a:rPr lang="ko-KR" altLang="en-US" dirty="0" smtClean="0"/>
              <a:t>연결하도록  했던 것이 발전하여 지금의 </a:t>
            </a:r>
            <a:r>
              <a:rPr lang="en-US" altLang="ko-KR" dirty="0"/>
              <a:t> </a:t>
            </a:r>
            <a:r>
              <a:rPr lang="ko-KR" altLang="en-US" sz="2000" b="1" dirty="0" err="1" smtClean="0"/>
              <a:t>브레드보드</a:t>
            </a:r>
            <a:r>
              <a:rPr lang="ko-KR" altLang="en-US" dirty="0" err="1" smtClean="0"/>
              <a:t>가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되었습니다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일정한 간격의 구멍이 있는 플라스틱 판 내부에 핀을 넣어</a:t>
            </a:r>
            <a:endParaRPr lang="en-US" altLang="ko-KR" dirty="0" smtClean="0"/>
          </a:p>
          <a:p>
            <a:r>
              <a:rPr lang="ko-KR" altLang="en-US" dirty="0" smtClean="0"/>
              <a:t>전류가 흐를 수 있어 여러 전자부품을 끼우고 제거하도록</a:t>
            </a:r>
            <a:endParaRPr lang="en-US" altLang="ko-KR" dirty="0" smtClean="0"/>
          </a:p>
          <a:p>
            <a:r>
              <a:rPr lang="ko-KR" altLang="en-US" dirty="0" smtClean="0"/>
              <a:t>고안되었으며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테스트회로 및 교육용으로 많이 이용되고</a:t>
            </a:r>
            <a:endParaRPr lang="en-US" altLang="ko-KR" dirty="0" smtClean="0"/>
          </a:p>
          <a:p>
            <a:r>
              <a:rPr lang="ko-KR" altLang="en-US" dirty="0" smtClean="0"/>
              <a:t>있습니다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262" y="2883688"/>
            <a:ext cx="5001323" cy="2943636"/>
          </a:xfrm>
          <a:prstGeom prst="rect">
            <a:avLst/>
          </a:prstGeo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558596" y="613179"/>
            <a:ext cx="394532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C00000"/>
                </a:solidFill>
              </a:rPr>
              <a:t>브래드보드</a:t>
            </a:r>
            <a:r>
              <a:rPr lang="ko-KR" altLang="en-US" sz="2600" b="1" dirty="0" smtClean="0">
                <a:solidFill>
                  <a:srgbClr val="C00000"/>
                </a:solidFill>
              </a:rPr>
              <a:t> </a:t>
            </a:r>
            <a:r>
              <a:rPr lang="en-US" altLang="ko-KR" sz="2600" b="1" dirty="0" smtClean="0">
                <a:solidFill>
                  <a:srgbClr val="C00000"/>
                </a:solidFill>
              </a:rPr>
              <a:t>= </a:t>
            </a:r>
            <a:r>
              <a:rPr lang="ko-KR" altLang="en-US" sz="2600" b="1" dirty="0" err="1" smtClean="0">
                <a:solidFill>
                  <a:srgbClr val="C00000"/>
                </a:solidFill>
              </a:rPr>
              <a:t>빵판</a:t>
            </a:r>
            <a:r>
              <a:rPr lang="en-US" altLang="ko-KR" sz="2600" b="1" dirty="0" smtClean="0">
                <a:solidFill>
                  <a:srgbClr val="C00000"/>
                </a:solidFill>
              </a:rPr>
              <a:t>?!</a:t>
            </a:r>
            <a:endParaRPr lang="ko-KR" altLang="en-US" sz="2600" b="1" cap="none" dirty="0">
              <a:solidFill>
                <a:srgbClr val="C000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149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76" y="685144"/>
            <a:ext cx="5068007" cy="536332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42" y="362583"/>
            <a:ext cx="5439746" cy="600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6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 txBox="1">
            <a:spLocks/>
          </p:cNvSpPr>
          <p:nvPr/>
        </p:nvSpPr>
        <p:spPr>
          <a:xfrm>
            <a:off x="558596" y="613179"/>
            <a:ext cx="551563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C00000"/>
                </a:solidFill>
              </a:rPr>
              <a:t>브레드보드</a:t>
            </a:r>
            <a:r>
              <a:rPr lang="ko-KR" altLang="en-US" sz="2600" b="1" dirty="0" smtClean="0">
                <a:solidFill>
                  <a:srgbClr val="C00000"/>
                </a:solidFill>
              </a:rPr>
              <a:t> 기초 회로</a:t>
            </a:r>
            <a:endParaRPr lang="ko-KR" altLang="en-US" sz="26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595" y="1231641"/>
            <a:ext cx="9947673" cy="462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</a:rPr>
              <a:t>1.5v</a:t>
            </a:r>
            <a:r>
              <a:rPr lang="ko-KR" altLang="en-US" dirty="0" smtClean="0">
                <a:latin typeface="+mj-ea"/>
              </a:rPr>
              <a:t>전원으로 </a:t>
            </a:r>
            <a:r>
              <a:rPr lang="en-US" altLang="ko-KR" dirty="0" smtClean="0">
                <a:latin typeface="+mj-ea"/>
              </a:rPr>
              <a:t>LED</a:t>
            </a:r>
            <a:r>
              <a:rPr lang="ko-KR" altLang="en-US" dirty="0" smtClean="0">
                <a:latin typeface="+mj-ea"/>
              </a:rPr>
              <a:t>에 불을 켤 수 있는지 부품을 이용하여 회로를 만들어 확인해 봅시다</a:t>
            </a:r>
            <a:r>
              <a:rPr lang="en-US" altLang="ko-KR" dirty="0" smtClean="0">
                <a:latin typeface="+mj-ea"/>
              </a:rPr>
              <a:t>.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92" y="1959272"/>
            <a:ext cx="11359271" cy="229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2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 txBox="1">
            <a:spLocks/>
          </p:cNvSpPr>
          <p:nvPr/>
        </p:nvSpPr>
        <p:spPr>
          <a:xfrm>
            <a:off x="558596" y="613179"/>
            <a:ext cx="551563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 smtClean="0">
                <a:solidFill>
                  <a:srgbClr val="C00000"/>
                </a:solidFill>
              </a:rPr>
              <a:t>브레드보드</a:t>
            </a:r>
            <a:r>
              <a:rPr lang="ko-KR" altLang="en-US" sz="2600" b="1" dirty="0" smtClean="0">
                <a:solidFill>
                  <a:srgbClr val="C00000"/>
                </a:solidFill>
              </a:rPr>
              <a:t> 기초 회로</a:t>
            </a:r>
            <a:endParaRPr lang="ko-KR" altLang="en-US" sz="2600" b="1" dirty="0">
              <a:solidFill>
                <a:srgbClr val="C0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596" y="1616754"/>
            <a:ext cx="5417176" cy="325815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284" y="1629449"/>
            <a:ext cx="4431299" cy="248371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89284" y="4367080"/>
            <a:ext cx="49968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1) </a:t>
            </a:r>
            <a:r>
              <a:rPr lang="ko-KR" altLang="en-US" dirty="0" smtClean="0">
                <a:latin typeface="+mj-ea"/>
                <a:ea typeface="+mj-ea"/>
              </a:rPr>
              <a:t>고리나사를 그림의 위치에 돌려서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59872" y="4874911"/>
            <a:ext cx="4475905" cy="787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구멍에 대고 누르면서 오른쪽으로 돌리면 들어갑니다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빠지지 않도록 적당히 돌려 꽂습니다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674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176" y="4178645"/>
            <a:ext cx="56220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2</a:t>
            </a:r>
            <a:r>
              <a:rPr lang="en-US" altLang="ko-KR" dirty="0" smtClean="0">
                <a:latin typeface="+mj-ea"/>
                <a:ea typeface="+mj-ea"/>
              </a:rPr>
              <a:t>) </a:t>
            </a:r>
            <a:r>
              <a:rPr lang="ko-KR" altLang="en-US" dirty="0" smtClean="0">
                <a:latin typeface="+mj-ea"/>
                <a:ea typeface="+mj-ea"/>
              </a:rPr>
              <a:t>전지 </a:t>
            </a:r>
            <a:r>
              <a:rPr lang="ko-KR" altLang="en-US" dirty="0" err="1" smtClean="0">
                <a:latin typeface="+mj-ea"/>
                <a:ea typeface="+mj-ea"/>
              </a:rPr>
              <a:t>끼우개의</a:t>
            </a:r>
            <a:r>
              <a:rPr lang="ko-KR" altLang="en-US" dirty="0" smtClean="0">
                <a:latin typeface="+mj-ea"/>
                <a:ea typeface="+mj-ea"/>
              </a:rPr>
              <a:t> 전선 끝에 고리나사를 연결합니다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3491" y="4617254"/>
            <a:ext cx="3932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전선의 금속부분을 고리에 끼워 잘 꼬아줍니다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9284" y="569521"/>
            <a:ext cx="214513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  <a:ea typeface="+mj-ea"/>
              </a:rPr>
              <a:t>3) LED</a:t>
            </a:r>
            <a:r>
              <a:rPr lang="ko-KR" altLang="en-US" dirty="0" smtClean="0">
                <a:latin typeface="+mj-ea"/>
                <a:ea typeface="+mj-ea"/>
              </a:rPr>
              <a:t>를 꽂습니다</a:t>
            </a:r>
            <a:r>
              <a:rPr lang="en-US" altLang="ko-KR" dirty="0" smtClean="0">
                <a:latin typeface="+mj-ea"/>
                <a:ea typeface="+mj-ea"/>
              </a:rPr>
              <a:t>.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9872" y="1077352"/>
            <a:ext cx="3198311" cy="787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LED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다리의 길이를 잘 보고 꽂습니다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긴 다리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(+)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짧은 다리 </a:t>
            </a:r>
            <a:r>
              <a:rPr lang="en-US" altLang="ko-KR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(-)</a:t>
            </a:r>
            <a:r>
              <a:rPr lang="ko-KR" altLang="en-US" sz="1600" dirty="0" smtClean="0">
                <a:solidFill>
                  <a:srgbClr val="0070C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극</a:t>
            </a:r>
            <a:endParaRPr lang="ko-KR" altLang="en-US" sz="1600" dirty="0">
              <a:solidFill>
                <a:srgbClr val="0070C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34" y="904560"/>
            <a:ext cx="4884186" cy="2762191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479" y="2373091"/>
            <a:ext cx="3241271" cy="3852832"/>
          </a:xfrm>
          <a:prstGeom prst="rect">
            <a:avLst/>
          </a:prstGeom>
        </p:spPr>
      </p:pic>
      <p:cxnSp>
        <p:nvCxnSpPr>
          <p:cNvPr id="6" name="직선 연결선 5"/>
          <p:cNvCxnSpPr/>
          <p:nvPr/>
        </p:nvCxnSpPr>
        <p:spPr>
          <a:xfrm>
            <a:off x="6074228" y="438539"/>
            <a:ext cx="0" cy="5980922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36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653336" y="5788846"/>
            <a:ext cx="4099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dirty="0" smtClean="0">
                <a:solidFill>
                  <a:srgbClr val="0066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※ </a:t>
            </a:r>
            <a:r>
              <a:rPr lang="ko-KR" altLang="en-US" sz="1600" dirty="0" smtClean="0">
                <a:solidFill>
                  <a:srgbClr val="0066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본 회로를 만들 때 그대로 사용할 예정입니다</a:t>
            </a:r>
            <a:r>
              <a:rPr lang="en-US" altLang="ko-KR" sz="1600" dirty="0" smtClean="0">
                <a:solidFill>
                  <a:srgbClr val="006600"/>
                </a:solidFill>
                <a:latin typeface="123RF" panose="02020603020101020101" pitchFamily="18" charset="-127"/>
                <a:ea typeface="123RF" panose="02020603020101020101" pitchFamily="18" charset="-127"/>
              </a:rPr>
              <a:t>.</a:t>
            </a:r>
            <a:endParaRPr lang="ko-KR" altLang="en-US" sz="1600" dirty="0">
              <a:solidFill>
                <a:srgbClr val="006600"/>
              </a:solidFill>
              <a:latin typeface="123RF" panose="02020603020101020101" pitchFamily="18" charset="-127"/>
              <a:ea typeface="123RF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008" y="2294883"/>
            <a:ext cx="4353533" cy="3724795"/>
          </a:xfrm>
          <a:prstGeom prst="rect">
            <a:avLst/>
          </a:prstGeom>
        </p:spPr>
      </p:pic>
      <p:cxnSp>
        <p:nvCxnSpPr>
          <p:cNvPr id="15" name="직선 연결선 14"/>
          <p:cNvCxnSpPr/>
          <p:nvPr/>
        </p:nvCxnSpPr>
        <p:spPr>
          <a:xfrm>
            <a:off x="6074228" y="438539"/>
            <a:ext cx="0" cy="5980922"/>
          </a:xfrm>
          <a:prstGeom prst="line">
            <a:avLst/>
          </a:prstGeom>
          <a:ln w="158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603" y="575387"/>
            <a:ext cx="3115110" cy="36390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438572" y="4399482"/>
            <a:ext cx="492955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5</a:t>
            </a:r>
            <a:r>
              <a:rPr lang="en-US" altLang="ko-KR" dirty="0" smtClean="0">
                <a:latin typeface="+mj-ea"/>
                <a:ea typeface="+mj-ea"/>
              </a:rPr>
              <a:t>) </a:t>
            </a:r>
            <a:r>
              <a:rPr lang="ko-KR" altLang="en-US" dirty="0" smtClean="0">
                <a:latin typeface="+mj-ea"/>
                <a:ea typeface="+mj-ea"/>
              </a:rPr>
              <a:t>그림처럼 건전지만 놔두고 나머지 부품은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모두 뽑아 </a:t>
            </a:r>
            <a:r>
              <a:rPr lang="en-US" altLang="ko-KR" dirty="0" smtClean="0">
                <a:latin typeface="+mj-ea"/>
                <a:ea typeface="+mj-ea"/>
              </a:rPr>
              <a:t>1.5V</a:t>
            </a:r>
            <a:r>
              <a:rPr lang="ko-KR" altLang="en-US" dirty="0" smtClean="0">
                <a:latin typeface="+mj-ea"/>
                <a:ea typeface="+mj-ea"/>
              </a:rPr>
              <a:t>로 </a:t>
            </a:r>
            <a:r>
              <a:rPr lang="en-US" altLang="ko-KR" dirty="0" smtClean="0">
                <a:latin typeface="+mj-ea"/>
                <a:ea typeface="+mj-ea"/>
              </a:rPr>
              <a:t>LED</a:t>
            </a:r>
            <a:r>
              <a:rPr lang="ko-KR" altLang="en-US" dirty="0" smtClean="0">
                <a:latin typeface="+mj-ea"/>
                <a:ea typeface="+mj-ea"/>
              </a:rPr>
              <a:t>를 켤 수 있는 회로를 </a:t>
            </a:r>
            <a:endParaRPr lang="en-US" altLang="ko-KR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  <a:ea typeface="+mj-ea"/>
              </a:rPr>
              <a:t> </a:t>
            </a:r>
            <a:r>
              <a:rPr lang="en-US" altLang="ko-KR" dirty="0" smtClean="0">
                <a:latin typeface="+mj-ea"/>
                <a:ea typeface="+mj-ea"/>
              </a:rPr>
              <a:t>  </a:t>
            </a:r>
            <a:r>
              <a:rPr lang="ko-KR" altLang="en-US" dirty="0" smtClean="0">
                <a:latin typeface="+mj-ea"/>
                <a:ea typeface="+mj-ea"/>
              </a:rPr>
              <a:t>만들어 봅시다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8596" y="755780"/>
            <a:ext cx="466826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+mj-ea"/>
              </a:rPr>
              <a:t>4) </a:t>
            </a:r>
            <a:r>
              <a:rPr lang="ko-KR" altLang="en-US" dirty="0">
                <a:latin typeface="+mj-ea"/>
              </a:rPr>
              <a:t>전선으로 전지와 </a:t>
            </a:r>
            <a:r>
              <a:rPr lang="en-US" altLang="ko-KR" dirty="0">
                <a:latin typeface="+mj-ea"/>
              </a:rPr>
              <a:t>LED</a:t>
            </a:r>
            <a:r>
              <a:rPr lang="ko-KR" altLang="en-US" dirty="0">
                <a:latin typeface="+mj-ea"/>
              </a:rPr>
              <a:t>를 연결합니다</a:t>
            </a:r>
            <a:r>
              <a:rPr lang="en-US" altLang="ko-KR" dirty="0">
                <a:latin typeface="+mj-ea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</a:rPr>
              <a:t>   LED</a:t>
            </a:r>
            <a:r>
              <a:rPr lang="ko-KR" altLang="en-US" dirty="0">
                <a:latin typeface="+mj-ea"/>
              </a:rPr>
              <a:t>가 켜졌나요</a:t>
            </a:r>
            <a:r>
              <a:rPr lang="en-US" altLang="ko-KR" dirty="0">
                <a:latin typeface="+mj-ea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+mj-ea"/>
              </a:rPr>
              <a:t>   </a:t>
            </a:r>
            <a:r>
              <a:rPr lang="ko-KR" altLang="en-US" dirty="0">
                <a:latin typeface="+mj-ea"/>
              </a:rPr>
              <a:t>켜지지 않았다면</a:t>
            </a:r>
            <a:r>
              <a:rPr lang="en-US" altLang="ko-KR" dirty="0">
                <a:latin typeface="+mj-ea"/>
              </a:rPr>
              <a:t>, </a:t>
            </a:r>
            <a:r>
              <a:rPr lang="ko-KR" altLang="en-US" dirty="0">
                <a:latin typeface="+mj-ea"/>
              </a:rPr>
              <a:t>그 원인은 무엇일까요</a:t>
            </a:r>
            <a:r>
              <a:rPr lang="en-US" altLang="ko-KR" dirty="0" smtClean="0">
                <a:latin typeface="+mj-ea"/>
              </a:rPr>
              <a:t>?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94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8596" y="5122730"/>
            <a:ext cx="106410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b="1" dirty="0" err="1" smtClean="0">
                <a:solidFill>
                  <a:srgbClr val="002060"/>
                </a:solidFill>
                <a:latin typeface="+mj-ea"/>
                <a:ea typeface="+mj-ea"/>
              </a:rPr>
              <a:t>페라이트코어와</a:t>
            </a:r>
            <a:r>
              <a:rPr lang="ko-KR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 서로 다른 색의 긴 전선 </a:t>
            </a: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ko-KR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개를 확인합니다</a:t>
            </a: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.  </a:t>
            </a:r>
            <a:r>
              <a:rPr lang="ko-KR" altLang="en-US" b="1" dirty="0" err="1" smtClean="0">
                <a:solidFill>
                  <a:srgbClr val="002060"/>
                </a:solidFill>
                <a:latin typeface="+mj-ea"/>
                <a:ea typeface="+mj-ea"/>
              </a:rPr>
              <a:t>페라이트코어에</a:t>
            </a:r>
            <a:r>
              <a:rPr lang="ko-KR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 두 전선을 같이 잡고 </a:t>
            </a:r>
            <a:endParaRPr lang="en-US" altLang="ko-KR" b="1" dirty="0" smtClean="0">
              <a:solidFill>
                <a:srgbClr val="00206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b="1" dirty="0">
                <a:solidFill>
                  <a:srgbClr val="002060"/>
                </a:solidFill>
                <a:latin typeface="+mj-ea"/>
                <a:ea typeface="+mj-ea"/>
              </a:rPr>
              <a:t> </a:t>
            </a: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   </a:t>
            </a:r>
            <a:r>
              <a:rPr lang="ko-KR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그림처럼 촘촘히 감습니다</a:t>
            </a: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2. </a:t>
            </a:r>
            <a:r>
              <a:rPr lang="ko-KR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시작선과 끝 선의 서로 다른 색깔의 전선을 잡고</a:t>
            </a: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ko-KR" altLang="en-US" b="1" dirty="0" smtClean="0">
                <a:solidFill>
                  <a:srgbClr val="002060"/>
                </a:solidFill>
                <a:latin typeface="+mj-ea"/>
                <a:ea typeface="+mj-ea"/>
              </a:rPr>
              <a:t>꼬아서 한 선으로 만듭니다</a:t>
            </a:r>
            <a:r>
              <a:rPr lang="en-US" altLang="ko-KR" b="1" dirty="0" smtClean="0">
                <a:solidFill>
                  <a:srgbClr val="002060"/>
                </a:solidFill>
                <a:latin typeface="+mj-ea"/>
                <a:ea typeface="+mj-ea"/>
              </a:rPr>
              <a:t>.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558596" y="613179"/>
            <a:ext cx="3945328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>
                <a:solidFill>
                  <a:srgbClr val="C00000"/>
                </a:solidFill>
              </a:rPr>
              <a:t>토로이드</a:t>
            </a:r>
            <a:r>
              <a:rPr lang="en-US" altLang="ko-KR" sz="2600" b="1" cap="none" dirty="0">
                <a:solidFill>
                  <a:srgbClr val="C00000"/>
                </a:solidFill>
                <a:latin typeface="+mj-ea"/>
              </a:rPr>
              <a:t>(Toroid) </a:t>
            </a:r>
            <a:r>
              <a:rPr lang="ko-KR" altLang="en-US" sz="2600" b="1" cap="none" dirty="0">
                <a:solidFill>
                  <a:srgbClr val="C00000"/>
                </a:solidFill>
                <a:latin typeface="+mj-ea"/>
              </a:rPr>
              <a:t>만들기</a:t>
            </a: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7" y="1188206"/>
            <a:ext cx="10218263" cy="393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7765</TotalTime>
  <Words>989</Words>
  <Application>Microsoft Office PowerPoint</Application>
  <PresentationFormat>와이드스크린</PresentationFormat>
  <Paragraphs>127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20</vt:i4>
      </vt:variant>
    </vt:vector>
  </HeadingPairs>
  <TitlesOfParts>
    <vt:vector size="32" baseType="lpstr">
      <vt:lpstr>123RF</vt:lpstr>
      <vt:lpstr>777별나라달님</vt:lpstr>
      <vt:lpstr>맑은 고딕</vt:lpstr>
      <vt:lpstr>Arial</vt:lpstr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MK</cp:lastModifiedBy>
  <cp:revision>169</cp:revision>
  <dcterms:created xsi:type="dcterms:W3CDTF">2020-01-07T08:23:28Z</dcterms:created>
  <dcterms:modified xsi:type="dcterms:W3CDTF">2020-01-22T02:24:41Z</dcterms:modified>
</cp:coreProperties>
</file>