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1" r:id="rId1"/>
    <p:sldMasterId id="2147484294" r:id="rId2"/>
    <p:sldMasterId id="2147484474" r:id="rId3"/>
    <p:sldMasterId id="2147484486" r:id="rId4"/>
    <p:sldMasterId id="2147484498" r:id="rId5"/>
  </p:sldMasterIdLst>
  <p:notesMasterIdLst>
    <p:notesMasterId r:id="rId26"/>
  </p:notesMasterIdLst>
  <p:sldIdLst>
    <p:sldId id="256" r:id="rId6"/>
    <p:sldId id="258" r:id="rId7"/>
    <p:sldId id="259" r:id="rId8"/>
    <p:sldId id="296" r:id="rId9"/>
    <p:sldId id="355" r:id="rId10"/>
    <p:sldId id="356" r:id="rId11"/>
    <p:sldId id="297" r:id="rId12"/>
    <p:sldId id="357" r:id="rId13"/>
    <p:sldId id="298" r:id="rId14"/>
    <p:sldId id="359" r:id="rId15"/>
    <p:sldId id="360" r:id="rId16"/>
    <p:sldId id="363" r:id="rId17"/>
    <p:sldId id="361" r:id="rId18"/>
    <p:sldId id="364" r:id="rId19"/>
    <p:sldId id="362" r:id="rId20"/>
    <p:sldId id="366" r:id="rId21"/>
    <p:sldId id="369" r:id="rId22"/>
    <p:sldId id="370" r:id="rId23"/>
    <p:sldId id="365" r:id="rId24"/>
    <p:sldId id="283" r:id="rId2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1442"/>
    <a:srgbClr val="9AC6B4"/>
    <a:srgbClr val="E98B6D"/>
    <a:srgbClr val="F1B4A1"/>
    <a:srgbClr val="E3EFF5"/>
    <a:srgbClr val="FF9933"/>
    <a:srgbClr val="FFFF99"/>
    <a:srgbClr val="F7C5A3"/>
    <a:srgbClr val="C5F0A8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1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4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88773D-858C-4442-A04A-BE44FC91E701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80683E-D762-431A-9904-485B03FC79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5963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0683E-D762-431A-9904-485B03FC79D3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9366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7360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4583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6267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3600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5032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8205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76010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9628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650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44095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46919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22919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48308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31812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26967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57331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64246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46305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21072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257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193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0475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54657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54394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19839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91589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6509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69151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33526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41592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06171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6791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878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68988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85432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18391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04046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41168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58723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03087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84531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31983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89534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1522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263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0504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70463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28902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2389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84620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1257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707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4387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3333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5584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3397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2408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5" r:id="rId1"/>
    <p:sldLayoutId id="2147484296" r:id="rId2"/>
    <p:sldLayoutId id="2147484297" r:id="rId3"/>
    <p:sldLayoutId id="2147484298" r:id="rId4"/>
    <p:sldLayoutId id="2147484299" r:id="rId5"/>
    <p:sldLayoutId id="2147484300" r:id="rId6"/>
    <p:sldLayoutId id="2147484301" r:id="rId7"/>
    <p:sldLayoutId id="2147484302" r:id="rId8"/>
    <p:sldLayoutId id="2147484303" r:id="rId9"/>
    <p:sldLayoutId id="2147484304" r:id="rId10"/>
    <p:sldLayoutId id="2147484305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2275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5" r:id="rId1"/>
    <p:sldLayoutId id="2147484476" r:id="rId2"/>
    <p:sldLayoutId id="2147484477" r:id="rId3"/>
    <p:sldLayoutId id="2147484478" r:id="rId4"/>
    <p:sldLayoutId id="2147484479" r:id="rId5"/>
    <p:sldLayoutId id="2147484480" r:id="rId6"/>
    <p:sldLayoutId id="2147484481" r:id="rId7"/>
    <p:sldLayoutId id="2147484482" r:id="rId8"/>
    <p:sldLayoutId id="2147484483" r:id="rId9"/>
    <p:sldLayoutId id="2147484484" r:id="rId10"/>
    <p:sldLayoutId id="2147484485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2313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7" r:id="rId1"/>
    <p:sldLayoutId id="2147484488" r:id="rId2"/>
    <p:sldLayoutId id="2147484489" r:id="rId3"/>
    <p:sldLayoutId id="2147484490" r:id="rId4"/>
    <p:sldLayoutId id="2147484491" r:id="rId5"/>
    <p:sldLayoutId id="2147484492" r:id="rId6"/>
    <p:sldLayoutId id="2147484493" r:id="rId7"/>
    <p:sldLayoutId id="2147484494" r:id="rId8"/>
    <p:sldLayoutId id="2147484495" r:id="rId9"/>
    <p:sldLayoutId id="2147484496" r:id="rId10"/>
    <p:sldLayoutId id="2147484497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2020-01-21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7761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9" r:id="rId1"/>
    <p:sldLayoutId id="2147484500" r:id="rId2"/>
    <p:sldLayoutId id="2147484501" r:id="rId3"/>
    <p:sldLayoutId id="2147484502" r:id="rId4"/>
    <p:sldLayoutId id="2147484503" r:id="rId5"/>
    <p:sldLayoutId id="2147484504" r:id="rId6"/>
    <p:sldLayoutId id="2147484505" r:id="rId7"/>
    <p:sldLayoutId id="2147484506" r:id="rId8"/>
    <p:sldLayoutId id="2147484507" r:id="rId9"/>
    <p:sldLayoutId id="2147484508" r:id="rId10"/>
    <p:sldLayoutId id="214748450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AC6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가로로 말린 두루마리 모양 6"/>
          <p:cNvSpPr/>
          <p:nvPr/>
        </p:nvSpPr>
        <p:spPr>
          <a:xfrm>
            <a:off x="1268964" y="699795"/>
            <a:ext cx="9498563" cy="4917232"/>
          </a:xfrm>
          <a:prstGeom prst="horizontalScroll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제목 3"/>
          <p:cNvSpPr>
            <a:spLocks noGrp="1"/>
          </p:cNvSpPr>
          <p:nvPr>
            <p:ph type="ctrTitle"/>
          </p:nvPr>
        </p:nvSpPr>
        <p:spPr>
          <a:xfrm>
            <a:off x="3256020" y="2116034"/>
            <a:ext cx="5925302" cy="1599566"/>
          </a:xfrm>
        </p:spPr>
        <p:txBody>
          <a:bodyPr>
            <a:noAutofit/>
          </a:bodyPr>
          <a:lstStyle/>
          <a:p>
            <a:pPr algn="dist"/>
            <a:r>
              <a:rPr lang="ko-KR" altLang="en-US" sz="1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777별나라달님" panose="02020603020101020101" pitchFamily="18" charset="-127"/>
                <a:ea typeface="777별나라달님" panose="02020603020101020101" pitchFamily="18" charset="-127"/>
              </a:rPr>
              <a:t>브레드보드</a:t>
            </a:r>
            <a:endParaRPr lang="ko-KR" altLang="en-US" sz="40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777별나라달님" panose="02020603020101020101" pitchFamily="18" charset="-127"/>
              <a:ea typeface="777별나라달님" panose="0202060302010102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24778" y="3469894"/>
            <a:ext cx="49877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b="1" dirty="0" smtClean="0">
                <a:solidFill>
                  <a:srgbClr val="6C1442"/>
                </a:solidFill>
              </a:rPr>
              <a:t>[ </a:t>
            </a:r>
            <a:r>
              <a:rPr lang="ko-KR" altLang="en-US" sz="5400" b="1" dirty="0" smtClean="0">
                <a:solidFill>
                  <a:srgbClr val="6C1442"/>
                </a:solidFill>
              </a:rPr>
              <a:t>탄소그림악기</a:t>
            </a:r>
            <a:r>
              <a:rPr lang="en-US" altLang="ko-KR" sz="6000" b="1" dirty="0" smtClean="0">
                <a:solidFill>
                  <a:srgbClr val="6C1442"/>
                </a:solidFill>
              </a:rPr>
              <a:t>]</a:t>
            </a:r>
            <a:endParaRPr lang="ko-KR" altLang="en-US" sz="3200" b="1" dirty="0">
              <a:solidFill>
                <a:srgbClr val="6C14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02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C6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307910" y="970384"/>
            <a:ext cx="11597951" cy="5617027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6176" y="1231178"/>
            <a:ext cx="3290849" cy="4710431"/>
          </a:xfrm>
          <a:prstGeom prst="rect">
            <a:avLst/>
          </a:prstGeom>
        </p:spPr>
      </p:pic>
      <p:sp>
        <p:nvSpPr>
          <p:cNvPr id="14" name="제목 1"/>
          <p:cNvSpPr txBox="1">
            <a:spLocks/>
          </p:cNvSpPr>
          <p:nvPr/>
        </p:nvSpPr>
        <p:spPr>
          <a:xfrm>
            <a:off x="831945" y="357673"/>
            <a:ext cx="6100700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2600" b="1" dirty="0" smtClean="0">
                <a:solidFill>
                  <a:srgbClr val="6C1442"/>
                </a:solidFill>
              </a:rPr>
              <a:t>[ </a:t>
            </a:r>
            <a:r>
              <a:rPr lang="ko-KR" altLang="en-US" sz="2600" b="1" dirty="0" err="1" smtClean="0">
                <a:solidFill>
                  <a:srgbClr val="6C1442"/>
                </a:solidFill>
              </a:rPr>
              <a:t>브레드보드에</a:t>
            </a:r>
            <a:r>
              <a:rPr lang="ko-KR" altLang="en-US" sz="2600" b="1" dirty="0" smtClean="0">
                <a:solidFill>
                  <a:srgbClr val="6C1442"/>
                </a:solidFill>
              </a:rPr>
              <a:t> 부품 꽂아 연결하기 </a:t>
            </a:r>
            <a:r>
              <a:rPr lang="en-US" altLang="ko-KR" sz="2600" b="1" dirty="0" smtClean="0">
                <a:solidFill>
                  <a:srgbClr val="6C1442"/>
                </a:solidFill>
              </a:rPr>
              <a:t>]</a:t>
            </a:r>
            <a:endParaRPr lang="ko-KR" altLang="en-US" sz="2600" b="1" dirty="0">
              <a:solidFill>
                <a:srgbClr val="6C144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7566" y="1015100"/>
            <a:ext cx="297870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3. 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세라믹 </a:t>
            </a:r>
            <a:r>
              <a:rPr lang="ko-KR" altLang="en-US" sz="2000" b="1" dirty="0" err="1" smtClean="0">
                <a:solidFill>
                  <a:srgbClr val="002060"/>
                </a:solidFill>
                <a:latin typeface="+mj-ea"/>
                <a:ea typeface="+mj-ea"/>
              </a:rPr>
              <a:t>캐퍼시티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 연결</a:t>
            </a:r>
            <a:endParaRPr lang="ko-KR" altLang="en-US" sz="2000" b="1" dirty="0">
              <a:solidFill>
                <a:srgbClr val="002060"/>
              </a:solidFill>
            </a:endParaRPr>
          </a:p>
        </p:txBody>
      </p:sp>
      <p:cxnSp>
        <p:nvCxnSpPr>
          <p:cNvPr id="10" name="직선 연결선 9"/>
          <p:cNvCxnSpPr>
            <a:stCxn id="6" idx="0"/>
          </p:cNvCxnSpPr>
          <p:nvPr/>
        </p:nvCxnSpPr>
        <p:spPr>
          <a:xfrm flipH="1">
            <a:off x="6074229" y="970384"/>
            <a:ext cx="32657" cy="5617027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163885" y="1015100"/>
            <a:ext cx="306205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4. 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트랜지스터 </a:t>
            </a: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3904 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연결</a:t>
            </a:r>
            <a:endParaRPr lang="ko-KR" altLang="en-US" sz="2000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9517" y="4120521"/>
            <a:ext cx="233589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 smtClean="0">
                <a:latin typeface="+mj-ea"/>
                <a:ea typeface="+mj-ea"/>
              </a:rPr>
              <a:t>●</a:t>
            </a:r>
            <a:r>
              <a:rPr lang="ko-KR" altLang="en-US" dirty="0" smtClean="0">
                <a:latin typeface="+mj-ea"/>
                <a:ea typeface="+mj-ea"/>
              </a:rPr>
              <a:t> 세라믹 </a:t>
            </a:r>
            <a:r>
              <a:rPr lang="ko-KR" altLang="en-US" dirty="0" err="1" smtClean="0">
                <a:latin typeface="+mj-ea"/>
                <a:ea typeface="+mj-ea"/>
              </a:rPr>
              <a:t>캐퍼시티는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</a:t>
            </a:r>
            <a:r>
              <a:rPr lang="ko-KR" altLang="en-US" dirty="0" smtClean="0">
                <a:latin typeface="+mj-ea"/>
                <a:ea typeface="+mj-ea"/>
              </a:rPr>
              <a:t>극성이 없습니다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</a:t>
            </a:r>
            <a:r>
              <a:rPr lang="ko-KR" altLang="en-US" dirty="0" smtClean="0">
                <a:latin typeface="+mj-ea"/>
                <a:ea typeface="+mj-ea"/>
              </a:rPr>
              <a:t>방향 상관없이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</a:t>
            </a:r>
            <a:r>
              <a:rPr lang="ko-KR" altLang="en-US" dirty="0" smtClean="0">
                <a:latin typeface="+mj-ea"/>
                <a:ea typeface="+mj-ea"/>
              </a:rPr>
              <a:t>꽂으세요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7261" y="1759883"/>
            <a:ext cx="2803320" cy="4114964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052" y="1699824"/>
            <a:ext cx="1829253" cy="2235755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4715" y="2957804"/>
            <a:ext cx="2151335" cy="225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54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C6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307910" y="970384"/>
            <a:ext cx="11597951" cy="5617027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9" name="그림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626" y="1357417"/>
            <a:ext cx="3226087" cy="3932473"/>
          </a:xfrm>
          <a:prstGeom prst="rect">
            <a:avLst/>
          </a:prstGeom>
        </p:spPr>
      </p:pic>
      <p:sp>
        <p:nvSpPr>
          <p:cNvPr id="14" name="제목 1"/>
          <p:cNvSpPr txBox="1">
            <a:spLocks/>
          </p:cNvSpPr>
          <p:nvPr/>
        </p:nvSpPr>
        <p:spPr>
          <a:xfrm>
            <a:off x="831945" y="357673"/>
            <a:ext cx="6100700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2600" b="1" dirty="0" smtClean="0">
                <a:solidFill>
                  <a:srgbClr val="6C1442"/>
                </a:solidFill>
              </a:rPr>
              <a:t>[ </a:t>
            </a:r>
            <a:r>
              <a:rPr lang="ko-KR" altLang="en-US" sz="2600" b="1" dirty="0" err="1" smtClean="0">
                <a:solidFill>
                  <a:srgbClr val="6C1442"/>
                </a:solidFill>
              </a:rPr>
              <a:t>브레드보드에</a:t>
            </a:r>
            <a:r>
              <a:rPr lang="ko-KR" altLang="en-US" sz="2600" b="1" dirty="0" smtClean="0">
                <a:solidFill>
                  <a:srgbClr val="6C1442"/>
                </a:solidFill>
              </a:rPr>
              <a:t> 부품 꽂아 연결하기 </a:t>
            </a:r>
            <a:r>
              <a:rPr lang="en-US" altLang="ko-KR" sz="2600" b="1" dirty="0" smtClean="0">
                <a:solidFill>
                  <a:srgbClr val="6C1442"/>
                </a:solidFill>
              </a:rPr>
              <a:t>]</a:t>
            </a:r>
            <a:endParaRPr lang="ko-KR" altLang="en-US" sz="2600" b="1" dirty="0">
              <a:solidFill>
                <a:srgbClr val="6C144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7566" y="1015100"/>
            <a:ext cx="3491661" cy="5037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5. </a:t>
            </a:r>
            <a:r>
              <a:rPr lang="ko-KR" altLang="en-US" sz="2000" b="1" dirty="0" err="1">
                <a:solidFill>
                  <a:srgbClr val="002060"/>
                </a:solidFill>
                <a:latin typeface="+mj-ea"/>
              </a:rPr>
              <a:t>전지홀더와</a:t>
            </a:r>
            <a:r>
              <a:rPr lang="ko-KR" altLang="en-US" sz="2000" b="1" dirty="0">
                <a:solidFill>
                  <a:srgbClr val="002060"/>
                </a:solidFill>
                <a:latin typeface="+mj-ea"/>
              </a:rPr>
              <a:t> 동전전지 연결</a:t>
            </a:r>
            <a:endParaRPr lang="ko-KR" altLang="en-US" sz="2000" b="1" dirty="0">
              <a:solidFill>
                <a:srgbClr val="002060"/>
              </a:solidFill>
            </a:endParaRPr>
          </a:p>
        </p:txBody>
      </p:sp>
      <p:cxnSp>
        <p:nvCxnSpPr>
          <p:cNvPr id="10" name="직선 연결선 9"/>
          <p:cNvCxnSpPr>
            <a:stCxn id="6" idx="0"/>
          </p:cNvCxnSpPr>
          <p:nvPr/>
        </p:nvCxnSpPr>
        <p:spPr>
          <a:xfrm flipH="1">
            <a:off x="6074229" y="970384"/>
            <a:ext cx="32657" cy="5617027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163885" y="1015100"/>
            <a:ext cx="27045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srgbClr val="002060"/>
                </a:solidFill>
                <a:latin typeface="+mj-ea"/>
                <a:ea typeface="+mj-ea"/>
              </a:rPr>
              <a:t>6</a:t>
            </a: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. 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검정 전선 </a:t>
            </a: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2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개 연결</a:t>
            </a:r>
            <a:endParaRPr lang="ko-KR" altLang="en-US" sz="2000" b="1" dirty="0">
              <a:solidFill>
                <a:srgbClr val="002060"/>
              </a:solidFill>
            </a:endParaRPr>
          </a:p>
        </p:txBody>
      </p:sp>
      <p:pic>
        <p:nvPicPr>
          <p:cNvPr id="27" name="그림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868" y="2454581"/>
            <a:ext cx="2208657" cy="3420263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6076" y="1699824"/>
            <a:ext cx="3314326" cy="4175023"/>
          </a:xfrm>
          <a:prstGeom prst="rect">
            <a:avLst/>
          </a:prstGeom>
        </p:spPr>
      </p:pic>
      <p:sp>
        <p:nvSpPr>
          <p:cNvPr id="28" name="직사각형 27"/>
          <p:cNvSpPr/>
          <p:nvPr/>
        </p:nvSpPr>
        <p:spPr>
          <a:xfrm flipH="1" flipV="1">
            <a:off x="2264626" y="1609327"/>
            <a:ext cx="758491" cy="6390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3" name="그림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2221" y="4669844"/>
            <a:ext cx="1762514" cy="159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29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C6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직사각형 63"/>
          <p:cNvSpPr/>
          <p:nvPr/>
        </p:nvSpPr>
        <p:spPr>
          <a:xfrm>
            <a:off x="307910" y="970384"/>
            <a:ext cx="11597951" cy="5617027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1" name="그림 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9342" y="1023896"/>
            <a:ext cx="4149929" cy="3153019"/>
          </a:xfrm>
          <a:prstGeom prst="rect">
            <a:avLst/>
          </a:prstGeom>
        </p:spPr>
      </p:pic>
      <p:sp>
        <p:nvSpPr>
          <p:cNvPr id="14" name="제목 1"/>
          <p:cNvSpPr txBox="1">
            <a:spLocks/>
          </p:cNvSpPr>
          <p:nvPr/>
        </p:nvSpPr>
        <p:spPr>
          <a:xfrm>
            <a:off x="831945" y="357673"/>
            <a:ext cx="6100700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2600" b="1" dirty="0" smtClean="0">
                <a:solidFill>
                  <a:srgbClr val="6C1442"/>
                </a:solidFill>
              </a:rPr>
              <a:t>[ </a:t>
            </a:r>
            <a:r>
              <a:rPr lang="ko-KR" altLang="en-US" sz="2600" b="1" dirty="0" err="1" smtClean="0">
                <a:solidFill>
                  <a:srgbClr val="6C1442"/>
                </a:solidFill>
              </a:rPr>
              <a:t>브레드보드에</a:t>
            </a:r>
            <a:r>
              <a:rPr lang="ko-KR" altLang="en-US" sz="2600" b="1" dirty="0" smtClean="0">
                <a:solidFill>
                  <a:srgbClr val="6C1442"/>
                </a:solidFill>
              </a:rPr>
              <a:t> 부품 꽂아 연결하기 </a:t>
            </a:r>
            <a:r>
              <a:rPr lang="en-US" altLang="ko-KR" sz="2600" b="1" dirty="0" smtClean="0">
                <a:solidFill>
                  <a:srgbClr val="6C1442"/>
                </a:solidFill>
              </a:rPr>
              <a:t>]</a:t>
            </a:r>
            <a:endParaRPr lang="ko-KR" altLang="en-US" sz="2600" b="1" dirty="0">
              <a:solidFill>
                <a:srgbClr val="6C144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7566" y="1015100"/>
            <a:ext cx="27045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7. 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</a:rPr>
              <a:t>빨간 전선 </a:t>
            </a:r>
            <a:r>
              <a:rPr lang="en-US" altLang="ko-KR" sz="2000" b="1" dirty="0" smtClean="0">
                <a:solidFill>
                  <a:srgbClr val="002060"/>
                </a:solidFill>
                <a:latin typeface="+mj-ea"/>
              </a:rPr>
              <a:t>2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</a:rPr>
              <a:t>개 연결</a:t>
            </a:r>
            <a:endParaRPr lang="ko-KR" altLang="en-US" sz="2000" b="1" dirty="0">
              <a:solidFill>
                <a:srgbClr val="002060"/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 flipH="1" flipV="1">
            <a:off x="2264626" y="1609327"/>
            <a:ext cx="758491" cy="6390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6" name="그림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2612" y="1773546"/>
            <a:ext cx="3326091" cy="4058088"/>
          </a:xfrm>
          <a:prstGeom prst="rect">
            <a:avLst/>
          </a:prstGeom>
        </p:spPr>
      </p:pic>
      <p:pic>
        <p:nvPicPr>
          <p:cNvPr id="49" name="그림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082" y="2248332"/>
            <a:ext cx="1954764" cy="1623255"/>
          </a:xfrm>
          <a:prstGeom prst="rect">
            <a:avLst/>
          </a:prstGeom>
        </p:spPr>
      </p:pic>
      <p:sp>
        <p:nvSpPr>
          <p:cNvPr id="52" name="직사각형 51"/>
          <p:cNvSpPr/>
          <p:nvPr/>
        </p:nvSpPr>
        <p:spPr>
          <a:xfrm>
            <a:off x="7244395" y="1146684"/>
            <a:ext cx="3268281" cy="359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직사각형 52"/>
          <p:cNvSpPr/>
          <p:nvPr/>
        </p:nvSpPr>
        <p:spPr>
          <a:xfrm>
            <a:off x="10934046" y="2880093"/>
            <a:ext cx="630976" cy="359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6163885" y="1015100"/>
            <a:ext cx="297870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8. </a:t>
            </a:r>
            <a:r>
              <a:rPr lang="ko-KR" altLang="en-US" sz="2000" b="1" dirty="0" err="1" smtClean="0">
                <a:solidFill>
                  <a:srgbClr val="002060"/>
                </a:solidFill>
                <a:latin typeface="+mj-ea"/>
                <a:ea typeface="+mj-ea"/>
              </a:rPr>
              <a:t>나무스틱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 단자 만들기</a:t>
            </a:r>
            <a:endParaRPr lang="ko-KR" altLang="en-US" sz="2000" b="1" dirty="0">
              <a:solidFill>
                <a:srgbClr val="002060"/>
              </a:solidFill>
            </a:endParaRPr>
          </a:p>
        </p:txBody>
      </p:sp>
      <p:pic>
        <p:nvPicPr>
          <p:cNvPr id="60" name="그림 5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361577">
            <a:off x="6170739" y="4043448"/>
            <a:ext cx="2097205" cy="179154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7967774" y="4616552"/>
            <a:ext cx="37353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 smtClean="0">
                <a:latin typeface="+mj-ea"/>
                <a:ea typeface="+mj-ea"/>
              </a:rPr>
              <a:t>●</a:t>
            </a:r>
            <a:r>
              <a:rPr lang="ko-KR" altLang="en-US" dirty="0" smtClean="0">
                <a:latin typeface="+mj-ea"/>
                <a:ea typeface="+mj-ea"/>
              </a:rPr>
              <a:t> </a:t>
            </a:r>
            <a:r>
              <a:rPr lang="ko-KR" altLang="en-US" dirty="0" err="1" smtClean="0">
                <a:latin typeface="+mj-ea"/>
                <a:ea typeface="+mj-ea"/>
              </a:rPr>
              <a:t>나무스틱</a:t>
            </a:r>
            <a:r>
              <a:rPr lang="ko-KR" altLang="en-US" dirty="0" smtClean="0">
                <a:latin typeface="+mj-ea"/>
                <a:ea typeface="+mj-ea"/>
              </a:rPr>
              <a:t> 아래로 긴 전선의 금속</a:t>
            </a:r>
            <a:endParaRPr lang="en-US" altLang="ko-KR" dirty="0" smtClean="0">
              <a:latin typeface="+mj-ea"/>
              <a:ea typeface="+mj-ea"/>
            </a:endParaRPr>
          </a:p>
          <a:p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</a:t>
            </a:r>
            <a:r>
              <a:rPr lang="ko-KR" altLang="en-US" dirty="0" smtClean="0">
                <a:latin typeface="+mj-ea"/>
                <a:ea typeface="+mj-ea"/>
              </a:rPr>
              <a:t>부분이 오도록 자리잡고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  <a:r>
              <a:rPr lang="ko-KR" altLang="en-US" dirty="0" smtClean="0">
                <a:latin typeface="+mj-ea"/>
                <a:ea typeface="+mj-ea"/>
              </a:rPr>
              <a:t>투명 </a:t>
            </a:r>
            <a:endParaRPr lang="en-US" altLang="ko-KR" dirty="0" smtClean="0">
              <a:latin typeface="+mj-ea"/>
              <a:ea typeface="+mj-ea"/>
            </a:endParaRPr>
          </a:p>
          <a:p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</a:t>
            </a:r>
            <a:r>
              <a:rPr lang="ko-KR" altLang="en-US" dirty="0" smtClean="0">
                <a:latin typeface="+mj-ea"/>
                <a:ea typeface="+mj-ea"/>
              </a:rPr>
              <a:t>테이프로 전선을 고정시킵니다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6385290" y="5906136"/>
            <a:ext cx="1582484" cy="4185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dirty="0" smtClean="0">
                <a:solidFill>
                  <a:srgbClr val="FF000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[ </a:t>
            </a:r>
            <a:r>
              <a:rPr lang="ko-KR" altLang="en-US" sz="1600" dirty="0" smtClean="0">
                <a:solidFill>
                  <a:srgbClr val="FF000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단자 </a:t>
            </a:r>
            <a:r>
              <a:rPr lang="en-US" altLang="ko-KR" sz="1600" dirty="0" smtClean="0">
                <a:solidFill>
                  <a:srgbClr val="FF000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2</a:t>
            </a:r>
            <a:r>
              <a:rPr lang="ko-KR" altLang="en-US" sz="1600" dirty="0" smtClean="0">
                <a:solidFill>
                  <a:srgbClr val="FF000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개 완성 </a:t>
            </a:r>
            <a:r>
              <a:rPr lang="en-US" altLang="ko-KR" sz="1600" dirty="0" smtClean="0">
                <a:solidFill>
                  <a:srgbClr val="FF000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]</a:t>
            </a:r>
            <a:endParaRPr lang="ko-KR" altLang="en-US" sz="1600" dirty="0">
              <a:solidFill>
                <a:srgbClr val="FF0000"/>
              </a:solidFill>
              <a:latin typeface="123RF" panose="02020603020101020101" pitchFamily="18" charset="-127"/>
              <a:ea typeface="123RF" panose="02020603020101020101" pitchFamily="18" charset="-127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967774" y="5600227"/>
            <a:ext cx="3935693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 smtClean="0">
                <a:latin typeface="+mj-ea"/>
                <a:ea typeface="+mj-ea"/>
              </a:rPr>
              <a:t>●</a:t>
            </a:r>
            <a:r>
              <a:rPr lang="ko-KR" altLang="en-US" dirty="0" smtClean="0">
                <a:latin typeface="+mj-ea"/>
                <a:ea typeface="+mj-ea"/>
              </a:rPr>
              <a:t> 금속부분이 그림에 닿아야 합니다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  <a:p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</a:t>
            </a:r>
            <a:r>
              <a:rPr lang="ko-KR" altLang="en-US" dirty="0" smtClean="0">
                <a:latin typeface="+mj-ea"/>
                <a:ea typeface="+mj-ea"/>
              </a:rPr>
              <a:t>금속부분이 노출되도록 하세요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  <p:cxnSp>
        <p:nvCxnSpPr>
          <p:cNvPr id="65" name="직선 연결선 64"/>
          <p:cNvCxnSpPr/>
          <p:nvPr/>
        </p:nvCxnSpPr>
        <p:spPr>
          <a:xfrm flipH="1">
            <a:off x="6074229" y="970384"/>
            <a:ext cx="32657" cy="5617027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817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C6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직사각형 63"/>
          <p:cNvSpPr/>
          <p:nvPr/>
        </p:nvSpPr>
        <p:spPr>
          <a:xfrm>
            <a:off x="307910" y="970384"/>
            <a:ext cx="11597951" cy="5617027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831945" y="357673"/>
            <a:ext cx="6865810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2600" b="1" dirty="0" smtClean="0">
                <a:solidFill>
                  <a:srgbClr val="6C1442"/>
                </a:solidFill>
              </a:rPr>
              <a:t>[ </a:t>
            </a:r>
            <a:r>
              <a:rPr lang="ko-KR" altLang="en-US" sz="2600" b="1" dirty="0" smtClean="0">
                <a:solidFill>
                  <a:srgbClr val="6C1442"/>
                </a:solidFill>
              </a:rPr>
              <a:t>탄소그림악기 도안에 </a:t>
            </a:r>
            <a:r>
              <a:rPr lang="ko-KR" altLang="en-US" sz="2600" b="1" dirty="0" err="1" smtClean="0">
                <a:solidFill>
                  <a:srgbClr val="6C1442"/>
                </a:solidFill>
              </a:rPr>
              <a:t>브레드보드</a:t>
            </a:r>
            <a:r>
              <a:rPr lang="ko-KR" altLang="en-US" sz="2600" b="1" dirty="0" smtClean="0">
                <a:solidFill>
                  <a:srgbClr val="6C1442"/>
                </a:solidFill>
              </a:rPr>
              <a:t> 붙이기</a:t>
            </a:r>
            <a:r>
              <a:rPr lang="en-US" altLang="ko-KR" sz="2600" b="1" dirty="0" smtClean="0">
                <a:solidFill>
                  <a:srgbClr val="6C1442"/>
                </a:solidFill>
              </a:rPr>
              <a:t>]</a:t>
            </a:r>
            <a:endParaRPr lang="ko-KR" altLang="en-US" sz="2600" b="1" dirty="0">
              <a:solidFill>
                <a:srgbClr val="6C1442"/>
              </a:solidFill>
            </a:endParaRPr>
          </a:p>
        </p:txBody>
      </p:sp>
      <p:sp>
        <p:nvSpPr>
          <p:cNvPr id="53" name="직사각형 52"/>
          <p:cNvSpPr/>
          <p:nvPr/>
        </p:nvSpPr>
        <p:spPr>
          <a:xfrm>
            <a:off x="10934046" y="2880093"/>
            <a:ext cx="630976" cy="359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5" name="직선 연결선 64"/>
          <p:cNvCxnSpPr/>
          <p:nvPr/>
        </p:nvCxnSpPr>
        <p:spPr>
          <a:xfrm flipH="1">
            <a:off x="6074229" y="970384"/>
            <a:ext cx="32657" cy="5617027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97566" y="1015100"/>
            <a:ext cx="272222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9. </a:t>
            </a:r>
            <a:r>
              <a:rPr lang="ko-KR" altLang="en-US" sz="2000" b="1" dirty="0" err="1" smtClean="0">
                <a:solidFill>
                  <a:srgbClr val="002060"/>
                </a:solidFill>
                <a:latin typeface="+mj-ea"/>
                <a:ea typeface="+mj-ea"/>
              </a:rPr>
              <a:t>나무스틱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 단자 연결</a:t>
            </a:r>
            <a:endParaRPr lang="ko-KR" altLang="en-US" sz="2000" b="1" dirty="0">
              <a:solidFill>
                <a:srgbClr val="002060"/>
              </a:solidFill>
            </a:endParaRPr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456" y="2335319"/>
            <a:ext cx="4806283" cy="4049738"/>
          </a:xfrm>
          <a:prstGeom prst="rect">
            <a:avLst/>
          </a:prstGeom>
        </p:spPr>
      </p:pic>
      <p:sp>
        <p:nvSpPr>
          <p:cNvPr id="20" name="직사각형 19"/>
          <p:cNvSpPr/>
          <p:nvPr/>
        </p:nvSpPr>
        <p:spPr>
          <a:xfrm>
            <a:off x="586814" y="2535385"/>
            <a:ext cx="2052788" cy="896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730778" y="1632076"/>
            <a:ext cx="341471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 smtClean="0">
                <a:latin typeface="+mj-ea"/>
                <a:ea typeface="+mj-ea"/>
              </a:rPr>
              <a:t>●</a:t>
            </a:r>
            <a:r>
              <a:rPr lang="ko-KR" altLang="en-US" dirty="0" smtClean="0">
                <a:latin typeface="+mj-ea"/>
                <a:ea typeface="+mj-ea"/>
              </a:rPr>
              <a:t> 그림의 위치를 잘 보고 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</a:t>
            </a:r>
            <a:r>
              <a:rPr lang="ko-KR" altLang="en-US" dirty="0" err="1" smtClean="0">
                <a:latin typeface="+mj-ea"/>
                <a:ea typeface="+mj-ea"/>
              </a:rPr>
              <a:t>나무스틱</a:t>
            </a:r>
            <a:r>
              <a:rPr lang="ko-KR" altLang="en-US" dirty="0" smtClean="0">
                <a:latin typeface="+mj-ea"/>
                <a:ea typeface="+mj-ea"/>
              </a:rPr>
              <a:t> 단자를 연결합니다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5127" y="2761608"/>
            <a:ext cx="3814931" cy="362344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577057" y="2095200"/>
            <a:ext cx="4017446" cy="880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 smtClean="0">
                <a:latin typeface="+mj-ea"/>
                <a:ea typeface="+mj-ea"/>
              </a:rPr>
              <a:t>●</a:t>
            </a:r>
            <a:r>
              <a:rPr lang="ko-KR" altLang="en-US" dirty="0" smtClean="0">
                <a:latin typeface="+mj-ea"/>
                <a:ea typeface="+mj-ea"/>
              </a:rPr>
              <a:t> 한 번 붙으면 떼어내기 어렵습니다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</a:t>
            </a:r>
            <a:r>
              <a:rPr lang="ko-KR" altLang="en-US" dirty="0" smtClean="0">
                <a:latin typeface="+mj-ea"/>
                <a:ea typeface="+mj-ea"/>
              </a:rPr>
              <a:t>위치를 잘 확인하고 붙입니다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163885" y="1015100"/>
            <a:ext cx="5359159" cy="9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10. </a:t>
            </a:r>
            <a:r>
              <a:rPr lang="ko-KR" altLang="en-US" sz="2000" b="1" dirty="0" err="1">
                <a:solidFill>
                  <a:srgbClr val="002060"/>
                </a:solidFill>
                <a:latin typeface="+mj-ea"/>
              </a:rPr>
              <a:t>브레드보드</a:t>
            </a:r>
            <a:r>
              <a:rPr lang="ko-KR" altLang="en-US" sz="2000" b="1" dirty="0">
                <a:solidFill>
                  <a:srgbClr val="002060"/>
                </a:solidFill>
                <a:latin typeface="+mj-ea"/>
              </a:rPr>
              <a:t> 밑면의 양면테이프 </a:t>
            </a:r>
            <a:r>
              <a:rPr lang="ko-KR" altLang="en-US" sz="2000" b="1" dirty="0" err="1">
                <a:solidFill>
                  <a:srgbClr val="002060"/>
                </a:solidFill>
                <a:latin typeface="+mj-ea"/>
              </a:rPr>
              <a:t>보호지를</a:t>
            </a:r>
            <a:r>
              <a:rPr lang="ko-KR" altLang="en-US" sz="2000" b="1" dirty="0">
                <a:solidFill>
                  <a:srgbClr val="002060"/>
                </a:solidFill>
                <a:latin typeface="+mj-ea"/>
              </a:rPr>
              <a:t> </a:t>
            </a:r>
            <a:endParaRPr lang="en-US" altLang="ko-KR" sz="2000" b="1" dirty="0">
              <a:solidFill>
                <a:srgbClr val="002060"/>
              </a:solidFill>
              <a:latin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srgbClr val="002060"/>
                </a:solidFill>
                <a:latin typeface="+mj-ea"/>
              </a:rPr>
              <a:t>    </a:t>
            </a:r>
            <a:r>
              <a:rPr lang="en-US" altLang="ko-KR" sz="2000" b="1" dirty="0" smtClean="0">
                <a:solidFill>
                  <a:srgbClr val="002060"/>
                </a:solidFill>
                <a:latin typeface="+mj-ea"/>
              </a:rPr>
              <a:t> 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</a:rPr>
              <a:t>떼어내고 </a:t>
            </a:r>
            <a:r>
              <a:rPr lang="ko-KR" altLang="en-US" sz="2000" b="1" dirty="0">
                <a:solidFill>
                  <a:srgbClr val="002060"/>
                </a:solidFill>
                <a:latin typeface="+mj-ea"/>
              </a:rPr>
              <a:t>도안을 붙입니다</a:t>
            </a:r>
            <a:r>
              <a:rPr lang="en-US" altLang="ko-KR" sz="2000" b="1" dirty="0">
                <a:solidFill>
                  <a:srgbClr val="002060"/>
                </a:solidFill>
                <a:latin typeface="+mj-ea"/>
              </a:rPr>
              <a:t>.</a:t>
            </a:r>
            <a:endParaRPr lang="ko-KR" altLang="en-US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20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C6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직사각형 63"/>
          <p:cNvSpPr/>
          <p:nvPr/>
        </p:nvSpPr>
        <p:spPr>
          <a:xfrm>
            <a:off x="307910" y="970384"/>
            <a:ext cx="11597951" cy="5617027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831945" y="357673"/>
            <a:ext cx="6100700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2600" b="1" dirty="0" smtClean="0">
                <a:solidFill>
                  <a:srgbClr val="6C1442"/>
                </a:solidFill>
              </a:rPr>
              <a:t>[ </a:t>
            </a:r>
            <a:r>
              <a:rPr lang="ko-KR" altLang="en-US" sz="2600" b="1" dirty="0" smtClean="0">
                <a:solidFill>
                  <a:srgbClr val="6C1442"/>
                </a:solidFill>
              </a:rPr>
              <a:t>탄소 그림 그리기 </a:t>
            </a:r>
            <a:r>
              <a:rPr lang="en-US" altLang="ko-KR" sz="2600" b="1" dirty="0" smtClean="0">
                <a:solidFill>
                  <a:srgbClr val="6C1442"/>
                </a:solidFill>
              </a:rPr>
              <a:t>]</a:t>
            </a:r>
            <a:endParaRPr lang="ko-KR" altLang="en-US" sz="2600" b="1" dirty="0">
              <a:solidFill>
                <a:srgbClr val="6C1442"/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 flipH="1" flipV="1">
            <a:off x="2264626" y="1609327"/>
            <a:ext cx="758491" cy="6390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TextBox 56"/>
          <p:cNvSpPr txBox="1"/>
          <p:nvPr/>
        </p:nvSpPr>
        <p:spPr>
          <a:xfrm>
            <a:off x="7470743" y="4756040"/>
            <a:ext cx="3166251" cy="8781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/>
              <a:t>중간중간 진한 부분이 있으면 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ko-KR" altLang="en-US" dirty="0" smtClean="0"/>
              <a:t>단자를 댈 때 편합니다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529" y="1702268"/>
            <a:ext cx="5705161" cy="2721728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8535" y="1727849"/>
            <a:ext cx="5687219" cy="2705478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6736702" y="1570211"/>
            <a:ext cx="634482" cy="4678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6702" y="1737179"/>
            <a:ext cx="638264" cy="53347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97566" y="1015100"/>
            <a:ext cx="5336717" cy="5037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srgbClr val="002060"/>
                </a:solidFill>
                <a:latin typeface="+mj-ea"/>
              </a:rPr>
              <a:t>11. </a:t>
            </a:r>
            <a:r>
              <a:rPr lang="ko-KR" altLang="en-US" sz="2000" b="1" dirty="0">
                <a:solidFill>
                  <a:srgbClr val="002060"/>
                </a:solidFill>
                <a:latin typeface="+mj-ea"/>
              </a:rPr>
              <a:t>모눈종이에 연필로 탄소그림을 그립니다</a:t>
            </a:r>
            <a:r>
              <a:rPr lang="en-US" altLang="ko-KR" sz="2000" b="1" dirty="0">
                <a:solidFill>
                  <a:srgbClr val="002060"/>
                </a:solidFill>
                <a:latin typeface="+mj-ea"/>
              </a:rPr>
              <a:t>.</a:t>
            </a:r>
            <a:endParaRPr lang="ko-KR" altLang="en-US" sz="2000" b="1" dirty="0">
              <a:solidFill>
                <a:srgbClr val="002060"/>
              </a:solidFill>
            </a:endParaRPr>
          </a:p>
        </p:txBody>
      </p:sp>
      <p:cxnSp>
        <p:nvCxnSpPr>
          <p:cNvPr id="25" name="직선 화살표 연결선 24"/>
          <p:cNvCxnSpPr/>
          <p:nvPr/>
        </p:nvCxnSpPr>
        <p:spPr>
          <a:xfrm>
            <a:off x="6987864" y="4061453"/>
            <a:ext cx="438539" cy="100701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직사각형 26"/>
          <p:cNvSpPr/>
          <p:nvPr/>
        </p:nvSpPr>
        <p:spPr>
          <a:xfrm>
            <a:off x="1017037" y="4634111"/>
            <a:ext cx="1334277" cy="3757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TextBox 31"/>
          <p:cNvSpPr txBox="1"/>
          <p:nvPr/>
        </p:nvSpPr>
        <p:spPr>
          <a:xfrm>
            <a:off x="723632" y="4581634"/>
            <a:ext cx="590097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 smtClean="0">
                <a:latin typeface="+mj-ea"/>
                <a:ea typeface="+mj-ea"/>
              </a:rPr>
              <a:t>●</a:t>
            </a:r>
            <a:r>
              <a:rPr lang="ko-KR" altLang="en-US" dirty="0" smtClean="0">
                <a:latin typeface="+mj-ea"/>
                <a:ea typeface="+mj-ea"/>
              </a:rPr>
              <a:t> 한 붓 그리기처럼 그림이 한 줄로 연결되도록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</a:t>
            </a:r>
            <a:r>
              <a:rPr lang="ko-KR" altLang="en-US" dirty="0" smtClean="0">
                <a:latin typeface="+mj-ea"/>
                <a:ea typeface="+mj-ea"/>
              </a:rPr>
              <a:t>가능한 그 줄을 길게 그립니다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</a:t>
            </a:r>
            <a:r>
              <a:rPr lang="ko-KR" altLang="en-US" dirty="0" smtClean="0">
                <a:latin typeface="+mj-ea"/>
                <a:ea typeface="+mj-ea"/>
              </a:rPr>
              <a:t>가늘고 흐리게 그리면 소리가 나지 않을 수 있습니다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</a:t>
            </a:r>
            <a:r>
              <a:rPr lang="ko-KR" altLang="en-US" dirty="0" smtClean="0">
                <a:latin typeface="+mj-ea"/>
                <a:ea typeface="+mj-ea"/>
              </a:rPr>
              <a:t>선명하게 그리세요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7228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C6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직사각형 50"/>
          <p:cNvSpPr/>
          <p:nvPr/>
        </p:nvSpPr>
        <p:spPr>
          <a:xfrm>
            <a:off x="307910" y="970384"/>
            <a:ext cx="11597951" cy="5617027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831945" y="357673"/>
            <a:ext cx="6100700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2600" b="1" dirty="0">
                <a:solidFill>
                  <a:srgbClr val="6C1442"/>
                </a:solidFill>
              </a:rPr>
              <a:t>[ </a:t>
            </a:r>
            <a:r>
              <a:rPr lang="ko-KR" altLang="en-US" sz="2600" b="1" dirty="0">
                <a:solidFill>
                  <a:srgbClr val="6C1442"/>
                </a:solidFill>
              </a:rPr>
              <a:t>작동하기</a:t>
            </a:r>
            <a:r>
              <a:rPr lang="en-US" altLang="ko-KR" sz="2600" b="1" dirty="0">
                <a:solidFill>
                  <a:srgbClr val="6C1442"/>
                </a:solidFill>
              </a:rPr>
              <a:t>]</a:t>
            </a:r>
            <a:endParaRPr lang="ko-KR" altLang="en-US" sz="2600" b="1" dirty="0">
              <a:solidFill>
                <a:srgbClr val="6C1442"/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 flipH="1" flipV="1">
            <a:off x="2264626" y="1609327"/>
            <a:ext cx="758491" cy="6390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6736702" y="1570211"/>
            <a:ext cx="634482" cy="4678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397566" y="1015100"/>
            <a:ext cx="89691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 smtClean="0">
                <a:solidFill>
                  <a:srgbClr val="002060"/>
                </a:solidFill>
                <a:latin typeface="+mj-ea"/>
              </a:rPr>
              <a:t>12. </a:t>
            </a:r>
            <a:r>
              <a:rPr lang="ko-KR" altLang="en-US" sz="2000" b="1" dirty="0" err="1" smtClean="0">
                <a:solidFill>
                  <a:srgbClr val="002060"/>
                </a:solidFill>
                <a:latin typeface="+mj-ea"/>
              </a:rPr>
              <a:t>나무스틱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</a:rPr>
              <a:t> 단자의 </a:t>
            </a:r>
            <a:r>
              <a:rPr lang="en-US" altLang="ko-KR" sz="2000" b="1" dirty="0" smtClean="0">
                <a:solidFill>
                  <a:srgbClr val="002060"/>
                </a:solidFill>
                <a:latin typeface="+mj-ea"/>
              </a:rPr>
              <a:t>[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</a:rPr>
              <a:t>금속부분</a:t>
            </a:r>
            <a:r>
              <a:rPr lang="en-US" altLang="ko-KR" sz="2000" b="1" dirty="0" smtClean="0">
                <a:solidFill>
                  <a:srgbClr val="002060"/>
                </a:solidFill>
                <a:latin typeface="+mj-ea"/>
              </a:rPr>
              <a:t>]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</a:rPr>
              <a:t>을 그림 위에 대고 소리를 들어봅니다</a:t>
            </a:r>
            <a:r>
              <a:rPr lang="en-US" altLang="ko-KR" sz="2000" b="1" dirty="0" smtClean="0">
                <a:solidFill>
                  <a:srgbClr val="002060"/>
                </a:solidFill>
                <a:latin typeface="+mj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srgbClr val="002060"/>
                </a:solidFill>
                <a:latin typeface="+mj-ea"/>
              </a:rPr>
              <a:t> </a:t>
            </a:r>
            <a:r>
              <a:rPr lang="en-US" altLang="ko-KR" sz="2000" b="1" dirty="0" smtClean="0">
                <a:solidFill>
                  <a:srgbClr val="002060"/>
                </a:solidFill>
                <a:latin typeface="+mj-ea"/>
              </a:rPr>
              <a:t>    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</a:rPr>
              <a:t>두 </a:t>
            </a:r>
            <a:r>
              <a:rPr lang="ko-KR" altLang="en-US" sz="2000" b="1" dirty="0">
                <a:solidFill>
                  <a:srgbClr val="002060"/>
                </a:solidFill>
                <a:latin typeface="+mj-ea"/>
              </a:rPr>
              <a:t>단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</a:rPr>
              <a:t>자 사이의 거리를 멀리할 때 가까이할 때 소리의 변화를 느껴보세요</a:t>
            </a:r>
            <a:endParaRPr lang="ko-KR" altLang="en-US" sz="2000" b="1" dirty="0">
              <a:solidFill>
                <a:srgbClr val="00206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7566" y="2153435"/>
            <a:ext cx="793678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 smtClean="0">
                <a:solidFill>
                  <a:srgbClr val="002060"/>
                </a:solidFill>
                <a:latin typeface="+mj-ea"/>
              </a:rPr>
              <a:t>13. 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</a:rPr>
              <a:t>사용하지 않을 때에는 </a:t>
            </a:r>
            <a:r>
              <a:rPr lang="ko-KR" altLang="en-US" sz="2000" b="1" dirty="0" err="1" smtClean="0">
                <a:solidFill>
                  <a:srgbClr val="002060"/>
                </a:solidFill>
                <a:latin typeface="+mj-ea"/>
              </a:rPr>
              <a:t>나무스틱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</a:rPr>
              <a:t> 단자를 잘 정리하여 보관합니다</a:t>
            </a:r>
            <a:r>
              <a:rPr lang="en-US" altLang="ko-KR" sz="2000" b="1" dirty="0" smtClean="0">
                <a:solidFill>
                  <a:srgbClr val="002060"/>
                </a:solidFill>
                <a:latin typeface="+mj-ea"/>
              </a:rPr>
              <a:t>.</a:t>
            </a:r>
            <a:endParaRPr lang="ko-KR" altLang="en-US" sz="2000" b="1" dirty="0">
              <a:solidFill>
                <a:srgbClr val="00206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51723" y="4292050"/>
            <a:ext cx="1041296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dirty="0" err="1" smtClean="0">
                <a:latin typeface="+mj-ea"/>
                <a:ea typeface="+mj-ea"/>
              </a:rPr>
              <a:t>브레드보드에</a:t>
            </a:r>
            <a:r>
              <a:rPr lang="ko-KR" altLang="en-US" dirty="0" smtClean="0">
                <a:latin typeface="+mj-ea"/>
                <a:ea typeface="+mj-ea"/>
              </a:rPr>
              <a:t> 부품을 꽂을 때에는 그 자리가 맞는지 잘 확인하고 꽂습니다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dirty="0" smtClean="0">
                <a:latin typeface="+mj-ea"/>
                <a:ea typeface="+mj-ea"/>
              </a:rPr>
              <a:t>전지 </a:t>
            </a:r>
            <a:r>
              <a:rPr lang="ko-KR" altLang="en-US" dirty="0" err="1" smtClean="0">
                <a:latin typeface="+mj-ea"/>
                <a:ea typeface="+mj-ea"/>
              </a:rPr>
              <a:t>홀더의</a:t>
            </a:r>
            <a:r>
              <a:rPr lang="ko-KR" altLang="en-US" dirty="0" smtClean="0">
                <a:latin typeface="+mj-ea"/>
                <a:ea typeface="+mj-ea"/>
              </a:rPr>
              <a:t> 다리는 매우 뾰족합니다</a:t>
            </a:r>
            <a:r>
              <a:rPr lang="en-US" altLang="ko-KR" dirty="0" smtClean="0">
                <a:latin typeface="+mj-ea"/>
                <a:ea typeface="+mj-ea"/>
              </a:rPr>
              <a:t>. </a:t>
            </a:r>
            <a:r>
              <a:rPr lang="ko-KR" altLang="en-US" dirty="0" smtClean="0">
                <a:latin typeface="+mj-ea"/>
                <a:ea typeface="+mj-ea"/>
              </a:rPr>
              <a:t>다치지 않도록 주의합니다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dirty="0" err="1" smtClean="0">
                <a:latin typeface="+mj-ea"/>
                <a:ea typeface="+mj-ea"/>
              </a:rPr>
              <a:t>나무스틱</a:t>
            </a:r>
            <a:r>
              <a:rPr lang="ko-KR" altLang="en-US" dirty="0" smtClean="0">
                <a:latin typeface="+mj-ea"/>
                <a:ea typeface="+mj-ea"/>
              </a:rPr>
              <a:t> 단자의 </a:t>
            </a:r>
            <a:r>
              <a:rPr lang="en-US" altLang="ko-KR" dirty="0" smtClean="0">
                <a:latin typeface="+mj-ea"/>
                <a:ea typeface="+mj-ea"/>
              </a:rPr>
              <a:t>[</a:t>
            </a:r>
            <a:r>
              <a:rPr lang="ko-KR" altLang="en-US" dirty="0" smtClean="0">
                <a:latin typeface="+mj-ea"/>
                <a:ea typeface="+mj-ea"/>
              </a:rPr>
              <a:t>금속부분</a:t>
            </a:r>
            <a:r>
              <a:rPr lang="en-US" altLang="ko-KR" dirty="0" smtClean="0">
                <a:latin typeface="+mj-ea"/>
                <a:ea typeface="+mj-ea"/>
              </a:rPr>
              <a:t>]</a:t>
            </a:r>
            <a:r>
              <a:rPr lang="ko-KR" altLang="en-US" dirty="0" smtClean="0">
                <a:latin typeface="+mj-ea"/>
                <a:ea typeface="+mj-ea"/>
              </a:rPr>
              <a:t>이 그림에 닿도록 수직으로 세워 사용합니다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</p:txBody>
      </p:sp>
      <p:sp>
        <p:nvSpPr>
          <p:cNvPr id="40" name="제목 1"/>
          <p:cNvSpPr txBox="1">
            <a:spLocks/>
          </p:cNvSpPr>
          <p:nvPr/>
        </p:nvSpPr>
        <p:spPr>
          <a:xfrm>
            <a:off x="831945" y="3509629"/>
            <a:ext cx="6100700" cy="466912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err="1" smtClean="0">
                <a:solidFill>
                  <a:srgbClr val="6C1442"/>
                </a:solidFill>
              </a:rPr>
              <a:t>실험시</a:t>
            </a:r>
            <a:r>
              <a:rPr lang="ko-KR" altLang="en-US" sz="2600" b="1" dirty="0" smtClean="0">
                <a:solidFill>
                  <a:srgbClr val="6C1442"/>
                </a:solidFill>
              </a:rPr>
              <a:t> 주의사항</a:t>
            </a:r>
            <a:endParaRPr lang="ko-KR" altLang="en-US" sz="2600" b="1" dirty="0">
              <a:solidFill>
                <a:srgbClr val="6C1442"/>
              </a:solidFill>
            </a:endParaRPr>
          </a:p>
        </p:txBody>
      </p:sp>
      <p:cxnSp>
        <p:nvCxnSpPr>
          <p:cNvPr id="31" name="직선 연결선 30"/>
          <p:cNvCxnSpPr/>
          <p:nvPr/>
        </p:nvCxnSpPr>
        <p:spPr>
          <a:xfrm>
            <a:off x="3536302" y="3743085"/>
            <a:ext cx="5906278" cy="13892"/>
          </a:xfrm>
          <a:prstGeom prst="line">
            <a:avLst/>
          </a:prstGeom>
          <a:ln w="25400">
            <a:solidFill>
              <a:srgbClr val="6C14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그림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909" y="2248332"/>
            <a:ext cx="4223830" cy="390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28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C6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직사각형 50"/>
          <p:cNvSpPr/>
          <p:nvPr/>
        </p:nvSpPr>
        <p:spPr>
          <a:xfrm>
            <a:off x="323731" y="953423"/>
            <a:ext cx="11597951" cy="5617027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831945" y="357673"/>
            <a:ext cx="6100700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smtClean="0">
                <a:solidFill>
                  <a:srgbClr val="6C1442"/>
                </a:solidFill>
              </a:rPr>
              <a:t>확인학습</a:t>
            </a:r>
            <a:endParaRPr lang="ko-KR" altLang="en-US" sz="2600" b="1" dirty="0">
              <a:solidFill>
                <a:srgbClr val="6C1442"/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 flipH="1" flipV="1">
            <a:off x="2264626" y="1609327"/>
            <a:ext cx="758491" cy="6390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6736702" y="1570211"/>
            <a:ext cx="634482" cy="4678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397566" y="1015100"/>
            <a:ext cx="6314549" cy="5037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dirty="0">
                <a:latin typeface="+mj-ea"/>
              </a:rPr>
              <a:t>1. </a:t>
            </a:r>
            <a:r>
              <a:rPr lang="ko-KR" altLang="en-US" sz="2000" dirty="0">
                <a:latin typeface="+mj-ea"/>
              </a:rPr>
              <a:t>기울기 센서를 흔들어 봅시다</a:t>
            </a:r>
            <a:r>
              <a:rPr lang="en-US" altLang="ko-KR" sz="2000" dirty="0">
                <a:latin typeface="+mj-ea"/>
              </a:rPr>
              <a:t>. </a:t>
            </a:r>
            <a:r>
              <a:rPr lang="ko-KR" altLang="en-US" sz="2000" dirty="0">
                <a:latin typeface="+mj-ea"/>
              </a:rPr>
              <a:t>어떤 소리가 납니까</a:t>
            </a:r>
            <a:r>
              <a:rPr lang="en-US" altLang="ko-KR" sz="2000" dirty="0" smtClean="0">
                <a:latin typeface="+mj-ea"/>
              </a:rPr>
              <a:t>?</a:t>
            </a:r>
            <a:endParaRPr lang="ko-KR" altLang="en-US" sz="2000" b="1" dirty="0">
              <a:solidFill>
                <a:srgbClr val="002060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676469" y="1649659"/>
            <a:ext cx="10963469" cy="1044264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397566" y="2946537"/>
            <a:ext cx="1074845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</a:rPr>
              <a:t>2. </a:t>
            </a:r>
            <a:r>
              <a:rPr lang="ko-KR" altLang="en-US" sz="2000" dirty="0" smtClean="0">
                <a:latin typeface="+mj-ea"/>
              </a:rPr>
              <a:t>연필의 종류</a:t>
            </a:r>
            <a:r>
              <a:rPr lang="en-US" altLang="ko-KR" sz="2000" dirty="0" smtClean="0">
                <a:latin typeface="+mj-ea"/>
              </a:rPr>
              <a:t>, </a:t>
            </a:r>
            <a:r>
              <a:rPr lang="ko-KR" altLang="en-US" sz="2000" dirty="0" smtClean="0">
                <a:latin typeface="+mj-ea"/>
              </a:rPr>
              <a:t>샤프심의 종류에 따라 소리가 어떻게 달라지는지 한 번 그려서 확인해봅시다</a:t>
            </a:r>
            <a:r>
              <a:rPr lang="en-US" altLang="ko-KR" sz="2000" dirty="0" smtClean="0">
                <a:latin typeface="+mj-ea"/>
              </a:rPr>
              <a:t>.</a:t>
            </a:r>
            <a:endParaRPr lang="ko-KR" altLang="en-US" sz="2000" b="1" dirty="0">
              <a:solidFill>
                <a:srgbClr val="002060"/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676469" y="3581096"/>
            <a:ext cx="10963469" cy="1044264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827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C6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직사각형 50"/>
          <p:cNvSpPr/>
          <p:nvPr/>
        </p:nvSpPr>
        <p:spPr>
          <a:xfrm>
            <a:off x="323731" y="953423"/>
            <a:ext cx="11597951" cy="5617027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831945" y="357673"/>
            <a:ext cx="6100700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smtClean="0">
                <a:solidFill>
                  <a:srgbClr val="6C1442"/>
                </a:solidFill>
              </a:rPr>
              <a:t>원리학습</a:t>
            </a:r>
            <a:endParaRPr lang="ko-KR" altLang="en-US" sz="2600" b="1" dirty="0">
              <a:solidFill>
                <a:srgbClr val="6C1442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6736702" y="1570211"/>
            <a:ext cx="634482" cy="4678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80" y="1154675"/>
            <a:ext cx="1741583" cy="2106374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2271901" y="2261262"/>
            <a:ext cx="1371221" cy="3079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7895098" y="2261262"/>
            <a:ext cx="1837751" cy="3079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2235957" y="1154675"/>
            <a:ext cx="9635971" cy="3016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>
                <a:latin typeface="+mj-ea"/>
              </a:rPr>
              <a:t>우리가 쓰는 연필심</a:t>
            </a:r>
            <a:r>
              <a:rPr lang="en-US" altLang="ko-KR" sz="2000" dirty="0" smtClean="0">
                <a:latin typeface="+mj-ea"/>
              </a:rPr>
              <a:t>-</a:t>
            </a:r>
            <a:r>
              <a:rPr lang="ko-KR" altLang="en-US" sz="2000" dirty="0" smtClean="0">
                <a:latin typeface="+mj-ea"/>
              </a:rPr>
              <a:t>흑연은 탄소로 되어있습니다</a:t>
            </a:r>
            <a:r>
              <a:rPr lang="en-US" altLang="ko-KR" sz="2000" dirty="0" smtClean="0">
                <a:latin typeface="+mj-ea"/>
              </a:rPr>
              <a:t>. </a:t>
            </a:r>
          </a:p>
          <a:p>
            <a:r>
              <a:rPr lang="ko-KR" altLang="en-US" sz="2000" dirty="0" smtClean="0">
                <a:latin typeface="+mj-ea"/>
              </a:rPr>
              <a:t>흑연은 전류가 흐르는 도체입니다</a:t>
            </a:r>
            <a:r>
              <a:rPr lang="en-US" altLang="ko-KR" sz="2000" dirty="0" smtClean="0">
                <a:latin typeface="+mj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+mj-ea"/>
              </a:rPr>
              <a:t>하지만 전선처럼 전류가 아주 잘 흐르지는 않기 때문에 작은 전류를 증폭시켜주는 </a:t>
            </a:r>
            <a:endParaRPr lang="en-US" altLang="ko-KR" sz="2000" dirty="0" smtClean="0">
              <a:latin typeface="+mj-ea"/>
            </a:endParaRPr>
          </a:p>
          <a:p>
            <a:r>
              <a:rPr lang="ko-KR" altLang="en-US" sz="2000" dirty="0" smtClean="0">
                <a:latin typeface="+mj-ea"/>
              </a:rPr>
              <a:t>트랜지스터 와</a:t>
            </a:r>
            <a:r>
              <a:rPr lang="en-US" altLang="ko-KR" sz="2000" dirty="0" smtClean="0">
                <a:latin typeface="+mj-ea"/>
              </a:rPr>
              <a:t> </a:t>
            </a:r>
            <a:r>
              <a:rPr lang="ko-KR" altLang="en-US" sz="2000" dirty="0" smtClean="0">
                <a:latin typeface="+mj-ea"/>
              </a:rPr>
              <a:t>충전</a:t>
            </a:r>
            <a:r>
              <a:rPr lang="en-US" altLang="ko-KR" sz="2000" dirty="0" smtClean="0">
                <a:latin typeface="+mj-ea"/>
              </a:rPr>
              <a:t>-</a:t>
            </a:r>
            <a:r>
              <a:rPr lang="ko-KR" altLang="en-US" sz="2000" dirty="0" smtClean="0">
                <a:latin typeface="+mj-ea"/>
              </a:rPr>
              <a:t>방전을 반복적으로 시켜주는 </a:t>
            </a:r>
            <a:r>
              <a:rPr lang="ko-KR" altLang="en-US" sz="2000" dirty="0" err="1" smtClean="0">
                <a:latin typeface="+mj-ea"/>
              </a:rPr>
              <a:t>세라믹캐퍼시티</a:t>
            </a:r>
            <a:r>
              <a:rPr lang="ko-KR" altLang="en-US" sz="2000" dirty="0" smtClean="0">
                <a:latin typeface="+mj-ea"/>
              </a:rPr>
              <a:t> 로 진동을 </a:t>
            </a:r>
            <a:endParaRPr lang="en-US" altLang="ko-KR" sz="2000" dirty="0" smtClean="0">
              <a:latin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+mj-ea"/>
              </a:rPr>
              <a:t>발행시켜 소리를 낼 수 있습니다</a:t>
            </a:r>
            <a:r>
              <a:rPr lang="en-US" altLang="ko-KR" sz="2000" dirty="0" smtClean="0">
                <a:latin typeface="+mj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+mj-ea"/>
              </a:rPr>
              <a:t>긴 전선의 단자가 흑연을 지날 때 그 저항의 값에 따라서 진동수가 다르게 </a:t>
            </a:r>
            <a:endParaRPr lang="en-US" altLang="ko-KR" sz="2000" dirty="0" smtClean="0">
              <a:latin typeface="+mj-ea"/>
            </a:endParaRPr>
          </a:p>
          <a:p>
            <a:r>
              <a:rPr lang="ko-KR" altLang="en-US" sz="2000" dirty="0" smtClean="0">
                <a:latin typeface="+mj-ea"/>
              </a:rPr>
              <a:t>나타나므로 소리의 높낮이로 표현되는 악기가 완성된 것입니다</a:t>
            </a:r>
            <a:r>
              <a:rPr lang="en-US" altLang="ko-KR" sz="2000" dirty="0" smtClean="0">
                <a:latin typeface="+mj-ea"/>
              </a:rPr>
              <a:t>.</a:t>
            </a:r>
          </a:p>
          <a:p>
            <a:endParaRPr lang="en-US" altLang="ko-KR" sz="2000" dirty="0" smtClean="0">
              <a:latin typeface="+mj-e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7829" y="4025107"/>
            <a:ext cx="11336693" cy="454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이 회로의 주요 부품들을 살펴볼까요</a:t>
            </a:r>
            <a:r>
              <a:rPr lang="en-US" altLang="ko-KR" dirty="0" smtClean="0">
                <a:latin typeface="+mj-ea"/>
                <a:ea typeface="+mj-ea"/>
              </a:rPr>
              <a:t>?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340" y="4665625"/>
            <a:ext cx="2391109" cy="166710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167408" y="4672019"/>
            <a:ext cx="7287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부저</a:t>
            </a:r>
            <a:endParaRPr lang="en-US" altLang="ko-KR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70248" y="5117148"/>
            <a:ext cx="870167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음향을 출력하는 부품입니다</a:t>
            </a:r>
            <a:r>
              <a:rPr lang="en-US" altLang="ko-KR" dirty="0" smtClean="0">
                <a:latin typeface="+mj-ea"/>
                <a:ea typeface="+mj-ea"/>
              </a:rPr>
              <a:t>. </a:t>
            </a:r>
            <a:r>
              <a:rPr lang="ko-KR" altLang="en-US" dirty="0" smtClean="0">
                <a:latin typeface="+mj-ea"/>
                <a:ea typeface="+mj-ea"/>
              </a:rPr>
              <a:t>스피커와 달리 간단하고 일정한 단음만을 발생합니다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dirty="0" err="1" smtClean="0">
                <a:latin typeface="+mj-ea"/>
                <a:ea typeface="+mj-ea"/>
              </a:rPr>
              <a:t>피에조</a:t>
            </a:r>
            <a:r>
              <a:rPr lang="ko-KR" altLang="en-US" dirty="0" smtClean="0">
                <a:latin typeface="+mj-ea"/>
                <a:ea typeface="+mj-ea"/>
              </a:rPr>
              <a:t> </a:t>
            </a:r>
            <a:r>
              <a:rPr lang="ko-KR" altLang="en-US" dirty="0" err="1" smtClean="0">
                <a:latin typeface="+mj-ea"/>
                <a:ea typeface="+mj-ea"/>
              </a:rPr>
              <a:t>부저로서</a:t>
            </a:r>
            <a:r>
              <a:rPr lang="ko-KR" altLang="en-US" dirty="0" smtClean="0">
                <a:latin typeface="+mj-ea"/>
                <a:ea typeface="+mj-ea"/>
              </a:rPr>
              <a:t> </a:t>
            </a:r>
            <a:r>
              <a:rPr lang="ko-KR" altLang="en-US" dirty="0" err="1" smtClean="0">
                <a:latin typeface="+mj-ea"/>
                <a:ea typeface="+mj-ea"/>
              </a:rPr>
              <a:t>압전기</a:t>
            </a:r>
            <a:r>
              <a:rPr lang="ko-KR" altLang="en-US" dirty="0" smtClean="0">
                <a:latin typeface="+mj-ea"/>
                <a:ea typeface="+mj-ea"/>
              </a:rPr>
              <a:t> 효과를 이용하여 큰 음량을 낼 수 있어 </a:t>
            </a:r>
            <a:r>
              <a:rPr lang="ko-KR" altLang="en-US" dirty="0" err="1" smtClean="0">
                <a:latin typeface="+mj-ea"/>
                <a:ea typeface="+mj-ea"/>
              </a:rPr>
              <a:t>알람</a:t>
            </a:r>
            <a:r>
              <a:rPr lang="ko-KR" altLang="en-US" dirty="0" smtClean="0">
                <a:latin typeface="+mj-ea"/>
                <a:ea typeface="+mj-ea"/>
              </a:rPr>
              <a:t> 등에 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많이 쓰입니다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200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C6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직사각형 50"/>
          <p:cNvSpPr/>
          <p:nvPr/>
        </p:nvSpPr>
        <p:spPr>
          <a:xfrm>
            <a:off x="323731" y="953423"/>
            <a:ext cx="11597951" cy="5617027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831945" y="357673"/>
            <a:ext cx="6100700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smtClean="0">
                <a:solidFill>
                  <a:srgbClr val="6C1442"/>
                </a:solidFill>
              </a:rPr>
              <a:t>원리학습</a:t>
            </a:r>
            <a:endParaRPr lang="ko-KR" altLang="en-US" sz="2600" b="1" dirty="0">
              <a:solidFill>
                <a:srgbClr val="6C1442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6736702" y="1570211"/>
            <a:ext cx="634482" cy="4678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3170248" y="1154675"/>
            <a:ext cx="7287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트랜지스터</a:t>
            </a:r>
            <a:endParaRPr lang="en-US" altLang="ko-KR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70248" y="1634842"/>
            <a:ext cx="8701679" cy="1285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+mj-ea"/>
              </a:rPr>
              <a:t>트랜지스터는 스위치와 비슷한 역할을 합니다</a:t>
            </a:r>
            <a:r>
              <a:rPr lang="en-US" altLang="ko-KR" dirty="0">
                <a:latin typeface="+mj-ea"/>
              </a:rPr>
              <a:t>. </a:t>
            </a:r>
            <a:r>
              <a:rPr lang="ko-KR" altLang="en-US" dirty="0">
                <a:latin typeface="+mj-ea"/>
              </a:rPr>
              <a:t>우리가 손으로 직접 누르는 스위치가 아니고 전기신호나 외부의 환경에 따라 스위치가 자동으로 열리거나 닫힙니다</a:t>
            </a:r>
            <a:r>
              <a:rPr lang="en-US" altLang="ko-KR" dirty="0">
                <a:latin typeface="+mj-ea"/>
              </a:rPr>
              <a:t>.</a:t>
            </a:r>
            <a:r>
              <a:rPr lang="ko-KR" altLang="en-US" dirty="0">
                <a:latin typeface="+mj-ea"/>
              </a:rPr>
              <a:t>보통 트랜지스터는 베이스에 약 </a:t>
            </a:r>
            <a:r>
              <a:rPr lang="en-US" altLang="ko-KR" dirty="0">
                <a:latin typeface="+mj-ea"/>
              </a:rPr>
              <a:t>0.6V</a:t>
            </a:r>
            <a:r>
              <a:rPr lang="ko-KR" altLang="en-US" dirty="0">
                <a:latin typeface="+mj-ea"/>
              </a:rPr>
              <a:t>이상의 전압을 가해주면 스위치가 닫힙니다</a:t>
            </a:r>
            <a:r>
              <a:rPr lang="en-US" altLang="ko-KR" dirty="0">
                <a:latin typeface="+mj-ea"/>
              </a:rPr>
              <a:t>.</a:t>
            </a: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236" y="1052456"/>
            <a:ext cx="2556608" cy="3309644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993727" y="3038348"/>
            <a:ext cx="89279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b="1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베이스</a:t>
            </a:r>
            <a:r>
              <a:rPr lang="en-US" altLang="ko-KR" sz="1600" b="1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(B) : </a:t>
            </a:r>
            <a:r>
              <a:rPr lang="ko-KR" altLang="en-US" sz="1600" b="1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트랜지스터를 작동시키기 위해 약한 전기신호를 가하는 단자</a:t>
            </a:r>
            <a:endParaRPr lang="en-US" altLang="ko-KR" sz="1600" b="1" dirty="0" smtClean="0">
              <a:solidFill>
                <a:schemeClr val="accent1">
                  <a:lumMod val="75000"/>
                </a:schemeClr>
              </a:solidFill>
              <a:latin typeface="+mj-ea"/>
              <a:ea typeface="+mj-e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b="1" dirty="0" err="1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컬렉터</a:t>
            </a:r>
            <a:r>
              <a:rPr lang="en-US" altLang="ko-KR" sz="1600" b="1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(C) : </a:t>
            </a:r>
            <a:r>
              <a:rPr lang="ko-KR" altLang="en-US" sz="1600" b="1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베이스</a:t>
            </a:r>
            <a:r>
              <a:rPr lang="en-US" altLang="ko-KR" sz="1600" b="1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(B)</a:t>
            </a:r>
            <a:r>
              <a:rPr lang="ko-KR" altLang="en-US" sz="1600" b="1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에서 약한 전기신호가 들어오면</a:t>
            </a:r>
            <a:r>
              <a:rPr lang="en-US" altLang="ko-KR" sz="1600" b="1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, </a:t>
            </a:r>
            <a:r>
              <a:rPr lang="ko-KR" altLang="en-US" sz="1600" b="1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막혀있던 </a:t>
            </a:r>
            <a:r>
              <a:rPr lang="ko-KR" altLang="en-US" sz="1600" b="1" dirty="0" err="1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컬렉터</a:t>
            </a:r>
            <a:r>
              <a:rPr lang="en-US" altLang="ko-KR" sz="1600" b="1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(C) </a:t>
            </a:r>
            <a:r>
              <a:rPr lang="ko-KR" altLang="en-US" sz="1600" b="1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에 큰 전류가 흐름</a:t>
            </a:r>
            <a:endParaRPr lang="en-US" altLang="ko-KR" sz="1600" b="1" dirty="0" smtClean="0">
              <a:solidFill>
                <a:schemeClr val="accent1">
                  <a:lumMod val="75000"/>
                </a:schemeClr>
              </a:solidFill>
              <a:latin typeface="+mj-ea"/>
              <a:ea typeface="+mj-e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b="1" dirty="0" err="1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이미터</a:t>
            </a:r>
            <a:r>
              <a:rPr lang="en-US" altLang="ko-KR" sz="1600" b="1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(E) : </a:t>
            </a:r>
            <a:r>
              <a:rPr lang="ko-KR" altLang="en-US" sz="1600" b="1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베이스</a:t>
            </a:r>
            <a:r>
              <a:rPr lang="en-US" altLang="ko-KR" sz="1600" b="1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(B)</a:t>
            </a:r>
            <a:r>
              <a:rPr lang="ko-KR" altLang="en-US" sz="1600" b="1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와 </a:t>
            </a:r>
            <a:r>
              <a:rPr lang="ko-KR" altLang="en-US" sz="1600" b="1" dirty="0" err="1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컬렉터</a:t>
            </a:r>
            <a:r>
              <a:rPr lang="en-US" altLang="ko-KR" sz="1600" b="1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(C) </a:t>
            </a:r>
            <a:r>
              <a:rPr lang="ko-KR" altLang="en-US" sz="1600" b="1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에서 흐르는 전류가 합쳐지는 단자</a:t>
            </a:r>
            <a:endParaRPr lang="en-US" altLang="ko-KR" sz="1600" b="1" dirty="0" smtClean="0">
              <a:solidFill>
                <a:schemeClr val="accent1">
                  <a:lumMod val="75000"/>
                </a:schemeClr>
              </a:solidFill>
              <a:latin typeface="+mj-ea"/>
              <a:ea typeface="+mj-ea"/>
            </a:endParaRPr>
          </a:p>
        </p:txBody>
      </p:sp>
      <p:cxnSp>
        <p:nvCxnSpPr>
          <p:cNvPr id="30" name="직선 연결선 29"/>
          <p:cNvCxnSpPr/>
          <p:nvPr/>
        </p:nvCxnSpPr>
        <p:spPr>
          <a:xfrm>
            <a:off x="821357" y="4550721"/>
            <a:ext cx="10539957" cy="0"/>
          </a:xfrm>
          <a:prstGeom prst="line">
            <a:avLst/>
          </a:prstGeom>
          <a:ln w="1587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그림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786" y="4766131"/>
            <a:ext cx="2231941" cy="1581861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167408" y="4672019"/>
            <a:ext cx="7287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세라믹 </a:t>
            </a:r>
            <a:r>
              <a:rPr lang="ko-KR" alt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캐퍼시티</a:t>
            </a:r>
            <a:endParaRPr lang="en-US" altLang="ko-KR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170248" y="5117148"/>
            <a:ext cx="870167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세라믹 </a:t>
            </a:r>
            <a:r>
              <a:rPr lang="ko-KR" altLang="en-US" dirty="0" err="1" smtClean="0">
                <a:latin typeface="+mj-ea"/>
                <a:ea typeface="+mj-ea"/>
              </a:rPr>
              <a:t>캐퍼시티는</a:t>
            </a:r>
            <a:r>
              <a:rPr lang="ko-KR" altLang="en-US" dirty="0" smtClean="0">
                <a:latin typeface="+mj-ea"/>
                <a:ea typeface="+mj-ea"/>
              </a:rPr>
              <a:t> 전기를 모아두는 장치입니다</a:t>
            </a:r>
            <a:r>
              <a:rPr lang="en-US" altLang="ko-KR" dirty="0" smtClean="0">
                <a:latin typeface="+mj-ea"/>
                <a:ea typeface="+mj-ea"/>
              </a:rPr>
              <a:t>. </a:t>
            </a:r>
            <a:r>
              <a:rPr lang="ko-KR" altLang="en-US" dirty="0" smtClean="0">
                <a:latin typeface="+mj-ea"/>
                <a:ea typeface="+mj-ea"/>
              </a:rPr>
              <a:t>기호를 보면 얇은 막대기 두 개가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가까이 있는 모양입니다</a:t>
            </a:r>
            <a:r>
              <a:rPr lang="en-US" altLang="ko-KR" dirty="0" smtClean="0">
                <a:latin typeface="+mj-ea"/>
                <a:ea typeface="+mj-ea"/>
              </a:rPr>
              <a:t>. </a:t>
            </a:r>
            <a:r>
              <a:rPr lang="ko-KR" altLang="en-US" dirty="0" smtClean="0">
                <a:latin typeface="+mj-ea"/>
                <a:ea typeface="+mj-ea"/>
              </a:rPr>
              <a:t>실제로 세라믹 </a:t>
            </a:r>
            <a:r>
              <a:rPr lang="ko-KR" altLang="en-US" dirty="0" err="1" smtClean="0">
                <a:latin typeface="+mj-ea"/>
                <a:ea typeface="+mj-ea"/>
              </a:rPr>
              <a:t>캐퍼시티</a:t>
            </a:r>
            <a:r>
              <a:rPr lang="ko-KR" altLang="en-US" dirty="0" smtClean="0">
                <a:latin typeface="+mj-ea"/>
                <a:ea typeface="+mj-ea"/>
              </a:rPr>
              <a:t> 내부에는 얇은 판 두 개가 가까이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있어 전기가 흐를 때 한 쪽 판에 전자가 모여 잠시 저장해 둘 수 있습니다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284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C6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직사각형 50"/>
          <p:cNvSpPr/>
          <p:nvPr/>
        </p:nvSpPr>
        <p:spPr>
          <a:xfrm>
            <a:off x="323731" y="953423"/>
            <a:ext cx="11597951" cy="5617027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831945" y="357673"/>
            <a:ext cx="6100700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smtClean="0">
                <a:solidFill>
                  <a:srgbClr val="6C1442"/>
                </a:solidFill>
              </a:rPr>
              <a:t>원리학습</a:t>
            </a:r>
            <a:endParaRPr lang="ko-KR" altLang="en-US" sz="2600" b="1" dirty="0">
              <a:solidFill>
                <a:srgbClr val="6C1442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6736702" y="1570211"/>
            <a:ext cx="634482" cy="4678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TextBox 32"/>
          <p:cNvSpPr txBox="1"/>
          <p:nvPr/>
        </p:nvSpPr>
        <p:spPr>
          <a:xfrm>
            <a:off x="1033467" y="2435345"/>
            <a:ext cx="8701679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연필로 그림을 그리고</a:t>
            </a:r>
            <a:r>
              <a:rPr lang="en-US" altLang="ko-KR" dirty="0" smtClean="0">
                <a:latin typeface="+mj-ea"/>
                <a:ea typeface="+mj-ea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전기회로로 연주한 </a:t>
            </a:r>
            <a:r>
              <a:rPr lang="ko-KR" alt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탄소그림악기</a:t>
            </a:r>
            <a:r>
              <a:rPr lang="en-US" altLang="ko-K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!!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원하는 대로 구성진 가락을 연주해보았나요</a:t>
            </a:r>
            <a:r>
              <a:rPr lang="en-US" altLang="ko-KR" dirty="0" smtClean="0">
                <a:latin typeface="+mj-ea"/>
                <a:ea typeface="+mj-ea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선을 이용한 그림을 다양하게 그려서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높낮이를 잘 표현하는 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나만의</a:t>
            </a:r>
            <a:r>
              <a:rPr lang="ko-KR" alt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</a:t>
            </a:r>
            <a:r>
              <a:rPr lang="ko-KR" altLang="en-US" dirty="0" smtClean="0">
                <a:latin typeface="+mj-ea"/>
                <a:ea typeface="+mj-ea"/>
              </a:rPr>
              <a:t>탄소그림악기</a:t>
            </a:r>
            <a:r>
              <a:rPr lang="ko-KR" alt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를</a:t>
            </a:r>
            <a:r>
              <a:rPr lang="en-US" altLang="ko-K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</a:t>
            </a:r>
            <a:r>
              <a:rPr lang="ko-KR" altLang="en-US" dirty="0" smtClean="0">
                <a:latin typeface="+mj-ea"/>
                <a:ea typeface="+mj-ea"/>
              </a:rPr>
              <a:t>완성해 봅시다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3572" y="1350749"/>
            <a:ext cx="4984842" cy="482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41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C6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357673"/>
            <a:ext cx="1789956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smtClean="0">
                <a:solidFill>
                  <a:srgbClr val="6C1442"/>
                </a:solidFill>
              </a:rPr>
              <a:t>실험목표</a:t>
            </a:r>
            <a:endParaRPr lang="ko-KR" altLang="en-US" sz="2600" b="1" dirty="0">
              <a:solidFill>
                <a:srgbClr val="6C1442"/>
              </a:solidFill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606490" y="1045029"/>
            <a:ext cx="10608905" cy="212737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2400" dirty="0" smtClean="0"/>
              <a:t>  </a:t>
            </a:r>
            <a:r>
              <a:rPr lang="ko-KR" altLang="en-US" sz="2400" dirty="0" err="1" smtClean="0"/>
              <a:t>브레드보드를</a:t>
            </a:r>
            <a:r>
              <a:rPr lang="ko-KR" altLang="en-US" sz="2400" dirty="0" smtClean="0"/>
              <a:t> 이용한 간단한 전기회로에 대하여 </a:t>
            </a:r>
            <a:r>
              <a:rPr lang="en-US" altLang="ko-KR" sz="2400" dirty="0"/>
              <a:t> </a:t>
            </a:r>
            <a:r>
              <a:rPr lang="ko-KR" altLang="en-US" sz="2400" dirty="0" smtClean="0"/>
              <a:t>알아 보고 </a:t>
            </a:r>
            <a:r>
              <a:rPr lang="en-US" altLang="ko-KR" sz="2400" dirty="0" smtClean="0"/>
              <a:t>,  </a:t>
            </a:r>
            <a:r>
              <a:rPr lang="ko-KR" altLang="en-US" sz="2400" dirty="0" smtClean="0"/>
              <a:t>트랜지스터와</a:t>
            </a:r>
            <a:endParaRPr lang="en-US" altLang="ko-KR" sz="2400" dirty="0" smtClean="0"/>
          </a:p>
          <a:p>
            <a:pPr>
              <a:lnSpc>
                <a:spcPct val="150000"/>
              </a:lnSpc>
            </a:pPr>
            <a:r>
              <a:rPr lang="ko-KR" altLang="en-US" sz="2400" dirty="0" smtClean="0"/>
              <a:t>  </a:t>
            </a:r>
            <a:r>
              <a:rPr lang="ko-KR" altLang="en-US" sz="2400" dirty="0" err="1" smtClean="0"/>
              <a:t>세라믹케퍼시티를</a:t>
            </a:r>
            <a:r>
              <a:rPr lang="ko-KR" altLang="en-US" sz="2400" dirty="0" smtClean="0"/>
              <a:t> 사용하여 탄소 그림에 단자를 대면 소리를 내는 악기를 </a:t>
            </a:r>
            <a:endParaRPr lang="en-US" altLang="ko-KR" sz="2400" dirty="0" smtClean="0"/>
          </a:p>
          <a:p>
            <a:pPr>
              <a:lnSpc>
                <a:spcPct val="150000"/>
              </a:lnSpc>
            </a:pPr>
            <a:r>
              <a:rPr lang="ko-KR" altLang="en-US" sz="2400" dirty="0" smtClean="0"/>
              <a:t>  만들어 봅시다</a:t>
            </a:r>
            <a:r>
              <a:rPr lang="en-US" altLang="ko-KR" sz="2400" dirty="0" smtClean="0"/>
              <a:t>.</a:t>
            </a:r>
            <a:endParaRPr lang="ko-KR" altLang="en-US" sz="2400" dirty="0"/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831945" y="3623388"/>
            <a:ext cx="2107197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smtClean="0">
                <a:solidFill>
                  <a:srgbClr val="6C1442"/>
                </a:solidFill>
              </a:rPr>
              <a:t>실험 준비물</a:t>
            </a:r>
            <a:endParaRPr lang="ko-KR" altLang="en-US" sz="2600" b="1" dirty="0">
              <a:solidFill>
                <a:srgbClr val="6C1442"/>
              </a:solidFill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606490" y="4282752"/>
            <a:ext cx="10608905" cy="212737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2400" dirty="0" smtClean="0"/>
              <a:t>    </a:t>
            </a:r>
            <a:r>
              <a:rPr lang="ko-KR" altLang="en-US" sz="2400" dirty="0" err="1" smtClean="0"/>
              <a:t>브레드보드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 /   </a:t>
            </a:r>
            <a:r>
              <a:rPr lang="ko-KR" altLang="en-US" sz="2400" dirty="0" err="1" smtClean="0"/>
              <a:t>세라믹캐퍼시티</a:t>
            </a:r>
            <a:r>
              <a:rPr lang="en-US" altLang="ko-KR" sz="2400" dirty="0" smtClean="0"/>
              <a:t>/  </a:t>
            </a:r>
            <a:r>
              <a:rPr lang="ko-KR" altLang="en-US" sz="2400" dirty="0" smtClean="0"/>
              <a:t>모눈종이  </a:t>
            </a:r>
            <a:r>
              <a:rPr lang="en-US" altLang="ko-KR" sz="2400" dirty="0" smtClean="0"/>
              <a:t>/  </a:t>
            </a:r>
            <a:r>
              <a:rPr lang="ko-KR" altLang="en-US" sz="2400" dirty="0" smtClean="0"/>
              <a:t>트랜지스터 </a:t>
            </a:r>
            <a:r>
              <a:rPr lang="en-US" altLang="ko-KR" sz="2400" dirty="0" smtClean="0"/>
              <a:t>2</a:t>
            </a:r>
            <a:r>
              <a:rPr lang="ko-KR" altLang="en-US" sz="2400" dirty="0" smtClean="0"/>
              <a:t>종 </a:t>
            </a:r>
            <a:r>
              <a:rPr lang="en-US" altLang="ko-KR" sz="2400" dirty="0" smtClean="0"/>
              <a:t>/ </a:t>
            </a:r>
            <a:r>
              <a:rPr lang="ko-KR" altLang="en-US" sz="2400" dirty="0" err="1" smtClean="0"/>
              <a:t>나무스틱</a:t>
            </a:r>
            <a:endParaRPr lang="en-US" altLang="ko-KR" sz="2400" dirty="0" smtClean="0"/>
          </a:p>
          <a:p>
            <a:pPr>
              <a:lnSpc>
                <a:spcPct val="150000"/>
              </a:lnSpc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   </a:t>
            </a:r>
            <a:r>
              <a:rPr lang="ko-KR" altLang="en-US" sz="2400" dirty="0" err="1" smtClean="0"/>
              <a:t>브레드보드용</a:t>
            </a:r>
            <a:r>
              <a:rPr lang="ko-KR" altLang="en-US" sz="2400" dirty="0" smtClean="0"/>
              <a:t> </a:t>
            </a:r>
            <a:r>
              <a:rPr lang="ko-KR" altLang="en-US" sz="2400" dirty="0" err="1" smtClean="0"/>
              <a:t>긴전선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짧은 전선 </a:t>
            </a:r>
            <a:r>
              <a:rPr lang="en-US" altLang="ko-KR" sz="2400" dirty="0" smtClean="0"/>
              <a:t>/ </a:t>
            </a:r>
            <a:r>
              <a:rPr lang="ko-KR" altLang="en-US" sz="2400" dirty="0" smtClean="0"/>
              <a:t>동전전지 </a:t>
            </a:r>
            <a:r>
              <a:rPr lang="en-US" altLang="ko-KR" sz="2400" dirty="0" smtClean="0"/>
              <a:t>+ </a:t>
            </a:r>
            <a:r>
              <a:rPr lang="ko-KR" altLang="en-US" sz="2400" dirty="0" err="1" smtClean="0"/>
              <a:t>전지홀더</a:t>
            </a:r>
            <a:r>
              <a:rPr lang="ko-KR" altLang="en-US" sz="2400" dirty="0" smtClean="0"/>
              <a:t>  </a:t>
            </a:r>
            <a:r>
              <a:rPr lang="en-US" altLang="ko-KR" sz="2400" dirty="0" smtClean="0"/>
              <a:t>/  </a:t>
            </a:r>
            <a:r>
              <a:rPr lang="ko-KR" altLang="en-US" sz="2400" dirty="0" smtClean="0"/>
              <a:t>도안</a:t>
            </a:r>
            <a:r>
              <a:rPr lang="en-US" altLang="ko-KR" sz="2400" dirty="0" smtClean="0"/>
              <a:t>      </a:t>
            </a: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C00000"/>
                </a:solidFill>
              </a:rPr>
              <a:t> </a:t>
            </a:r>
            <a:r>
              <a:rPr lang="en-US" altLang="ko-KR" sz="2400" dirty="0" smtClean="0">
                <a:solidFill>
                  <a:srgbClr val="C00000"/>
                </a:solidFill>
              </a:rPr>
              <a:t>                                                                                      </a:t>
            </a:r>
            <a:r>
              <a:rPr lang="en-US" altLang="ko-KR" dirty="0" smtClean="0">
                <a:solidFill>
                  <a:srgbClr val="C00000"/>
                </a:solidFill>
              </a:rPr>
              <a:t>** </a:t>
            </a:r>
            <a:r>
              <a:rPr lang="ko-KR" altLang="en-US" dirty="0" err="1" smtClean="0">
                <a:solidFill>
                  <a:srgbClr val="C00000"/>
                </a:solidFill>
              </a:rPr>
              <a:t>유성펜</a:t>
            </a:r>
            <a:r>
              <a:rPr lang="en-US" altLang="ko-KR" dirty="0" smtClean="0">
                <a:solidFill>
                  <a:srgbClr val="C00000"/>
                </a:solidFill>
              </a:rPr>
              <a:t>,  </a:t>
            </a:r>
            <a:r>
              <a:rPr lang="ko-KR" altLang="en-US" dirty="0" smtClean="0">
                <a:solidFill>
                  <a:srgbClr val="C00000"/>
                </a:solidFill>
              </a:rPr>
              <a:t>연필</a:t>
            </a:r>
            <a:r>
              <a:rPr lang="en-US" altLang="ko-KR" dirty="0" smtClean="0">
                <a:solidFill>
                  <a:srgbClr val="C00000"/>
                </a:solidFill>
              </a:rPr>
              <a:t>, </a:t>
            </a:r>
            <a:r>
              <a:rPr lang="ko-KR" altLang="en-US" dirty="0" smtClean="0">
                <a:solidFill>
                  <a:srgbClr val="C00000"/>
                </a:solidFill>
              </a:rPr>
              <a:t>투명테이프</a:t>
            </a:r>
            <a:r>
              <a:rPr lang="en-US" altLang="ko-KR" dirty="0" smtClean="0">
                <a:solidFill>
                  <a:srgbClr val="C00000"/>
                </a:solidFill>
              </a:rPr>
              <a:t>, </a:t>
            </a:r>
            <a:r>
              <a:rPr lang="ko-KR" altLang="en-US" dirty="0" smtClean="0">
                <a:solidFill>
                  <a:srgbClr val="C00000"/>
                </a:solidFill>
              </a:rPr>
              <a:t>가위</a:t>
            </a:r>
            <a:r>
              <a:rPr lang="en-US" altLang="ko-KR" dirty="0" smtClean="0">
                <a:solidFill>
                  <a:srgbClr val="C00000"/>
                </a:solidFill>
              </a:rPr>
              <a:t> </a:t>
            </a:r>
            <a:endParaRPr lang="ko-KR" altLang="en-US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58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C6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타원 5"/>
          <p:cNvSpPr/>
          <p:nvPr/>
        </p:nvSpPr>
        <p:spPr>
          <a:xfrm>
            <a:off x="5207670" y="3007171"/>
            <a:ext cx="1344654" cy="134465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774" y="3173598"/>
            <a:ext cx="3459039" cy="113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2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C6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307910" y="970385"/>
            <a:ext cx="7725747" cy="537443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831945" y="357673"/>
            <a:ext cx="6100700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err="1" smtClean="0">
                <a:solidFill>
                  <a:srgbClr val="6C1442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브레드보드</a:t>
            </a:r>
            <a:r>
              <a:rPr lang="ko-KR" altLang="en-US" sz="2600" b="1" dirty="0" smtClean="0">
                <a:solidFill>
                  <a:srgbClr val="6C1442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altLang="ko-KR" sz="2600" b="1" dirty="0" smtClean="0">
                <a:solidFill>
                  <a:srgbClr val="6C1442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ko-KR" altLang="en-US" sz="2600" b="1" dirty="0" err="1" smtClean="0">
                <a:solidFill>
                  <a:srgbClr val="6C1442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빵판</a:t>
            </a:r>
            <a:r>
              <a:rPr lang="en-US" altLang="ko-KR" sz="2600" b="1" dirty="0" smtClean="0">
                <a:solidFill>
                  <a:srgbClr val="6C1442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?!</a:t>
            </a:r>
            <a:endParaRPr lang="ko-KR" altLang="en-US" sz="2600" b="1" dirty="0">
              <a:solidFill>
                <a:srgbClr val="6C1442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6783302" y="2809735"/>
            <a:ext cx="5150499" cy="3091543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58596" y="1101013"/>
            <a:ext cx="7311617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 err="1" smtClean="0"/>
              <a:t>브레드보드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(Bread Board)</a:t>
            </a:r>
            <a:r>
              <a:rPr lang="ko-KR" altLang="en-US" dirty="0" smtClean="0"/>
              <a:t>는 빵을 썰 때</a:t>
            </a:r>
            <a:r>
              <a:rPr lang="en-US" altLang="ko-KR" dirty="0"/>
              <a:t> </a:t>
            </a:r>
            <a:r>
              <a:rPr lang="ko-KR" altLang="en-US" dirty="0" smtClean="0"/>
              <a:t>사용하는 도마를 말합니다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전자회로를 다루는 시간에 왜 빵이</a:t>
            </a:r>
            <a:r>
              <a:rPr lang="ko-KR" altLang="en-US" sz="2400" dirty="0" smtClean="0"/>
              <a:t> </a:t>
            </a:r>
            <a:r>
              <a:rPr lang="ko-KR" altLang="en-US" dirty="0" smtClean="0"/>
              <a:t>나왔을까요</a:t>
            </a:r>
            <a:r>
              <a:rPr lang="en-US" altLang="ko-KR" dirty="0" smtClean="0"/>
              <a:t>?</a:t>
            </a:r>
            <a:endParaRPr lang="en-US" altLang="ko-KR" sz="2400" dirty="0" smtClean="0"/>
          </a:p>
          <a:p>
            <a:r>
              <a:rPr lang="ko-KR" altLang="en-US" dirty="0" smtClean="0"/>
              <a:t>전자부품을 서로 연결하여 회로를 만들려면 보통은 납땜을 하게 됩니다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그러나  완성된 회로가 아닌 테스트용 회로인 경우 </a:t>
            </a:r>
            <a:endParaRPr lang="en-US" altLang="ko-KR" dirty="0" smtClean="0"/>
          </a:p>
          <a:p>
            <a:r>
              <a:rPr lang="ko-KR" altLang="en-US" dirty="0" smtClean="0"/>
              <a:t>여러 가지 부품을 연결했다</a:t>
            </a:r>
            <a:r>
              <a:rPr lang="en-US" altLang="ko-KR" dirty="0"/>
              <a:t> </a:t>
            </a:r>
            <a:r>
              <a:rPr lang="ko-KR" altLang="en-US" dirty="0" smtClean="0"/>
              <a:t>제거했다 하면서 실험해보게 </a:t>
            </a:r>
            <a:endParaRPr lang="en-US" altLang="ko-KR" dirty="0" smtClean="0"/>
          </a:p>
          <a:p>
            <a:r>
              <a:rPr lang="ko-KR" altLang="en-US" dirty="0" smtClean="0"/>
              <a:t>되는데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이럴 때에는 납땜 연결이 매우 불편합니다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 </a:t>
            </a:r>
          </a:p>
          <a:p>
            <a:r>
              <a:rPr lang="ko-KR" altLang="en-US" dirty="0" smtClean="0"/>
              <a:t>이점을 보완하기 위하여 빵을 썰 때 사용하던 나무 도마 위에</a:t>
            </a:r>
            <a:r>
              <a:rPr lang="en-US" altLang="ko-KR" dirty="0" smtClean="0"/>
              <a:t> </a:t>
            </a:r>
          </a:p>
          <a:p>
            <a:r>
              <a:rPr lang="ko-KR" altLang="en-US" dirty="0" smtClean="0"/>
              <a:t>규칙적으로 쇠못을 박아놓고 다양한 전선 및 부품을 쉽게 </a:t>
            </a:r>
            <a:endParaRPr lang="en-US" altLang="ko-KR" dirty="0" smtClean="0"/>
          </a:p>
          <a:p>
            <a:r>
              <a:rPr lang="ko-KR" altLang="en-US" dirty="0" smtClean="0"/>
              <a:t>연결하도록  했던 것이 발전하여 지금의 </a:t>
            </a:r>
            <a:r>
              <a:rPr lang="en-US" altLang="ko-KR" dirty="0"/>
              <a:t> </a:t>
            </a:r>
            <a:r>
              <a:rPr lang="ko-KR" altLang="en-US" sz="2000" b="1" dirty="0" err="1" smtClean="0"/>
              <a:t>브레드보드</a:t>
            </a:r>
            <a:r>
              <a:rPr lang="ko-KR" altLang="en-US" dirty="0" err="1" smtClean="0"/>
              <a:t>가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r>
              <a:rPr lang="ko-KR" altLang="en-US" dirty="0" smtClean="0"/>
              <a:t>되었습니다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일정한 간격의 구멍이 있는 플라스틱 판 내부에 핀을 넣어</a:t>
            </a:r>
            <a:endParaRPr lang="en-US" altLang="ko-KR" dirty="0" smtClean="0"/>
          </a:p>
          <a:p>
            <a:r>
              <a:rPr lang="ko-KR" altLang="en-US" dirty="0" smtClean="0"/>
              <a:t>전류가 흐를 수 있어 여러 전자부품을 끼우고 제거하도록</a:t>
            </a:r>
            <a:endParaRPr lang="en-US" altLang="ko-KR" dirty="0" smtClean="0"/>
          </a:p>
          <a:p>
            <a:r>
              <a:rPr lang="ko-KR" altLang="en-US" dirty="0" smtClean="0"/>
              <a:t>고안되었으며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테스트회로 및 교육용으로 많이 이용되고</a:t>
            </a:r>
            <a:endParaRPr lang="en-US" altLang="ko-KR" dirty="0" smtClean="0"/>
          </a:p>
          <a:p>
            <a:r>
              <a:rPr lang="ko-KR" altLang="en-US" dirty="0" smtClean="0"/>
              <a:t>있습니다</a:t>
            </a:r>
            <a:r>
              <a:rPr lang="en-US" altLang="ko-KR" dirty="0" smtClean="0"/>
              <a:t>.</a:t>
            </a:r>
          </a:p>
          <a:p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889" y="2883688"/>
            <a:ext cx="5001323" cy="294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03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C6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276" y="685144"/>
            <a:ext cx="5068007" cy="5363323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0442" y="362583"/>
            <a:ext cx="5439746" cy="600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66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C6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307910" y="970384"/>
            <a:ext cx="11597951" cy="5617027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831945" y="357673"/>
            <a:ext cx="6100700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err="1" smtClean="0">
                <a:solidFill>
                  <a:srgbClr val="6C1442"/>
                </a:solidFill>
              </a:rPr>
              <a:t>브레드보드</a:t>
            </a:r>
            <a:r>
              <a:rPr lang="ko-KR" altLang="en-US" sz="2600" b="1" dirty="0" smtClean="0">
                <a:solidFill>
                  <a:srgbClr val="6C1442"/>
                </a:solidFill>
              </a:rPr>
              <a:t> 기초회로</a:t>
            </a:r>
            <a:endParaRPr lang="ko-KR" altLang="en-US" sz="2600" b="1" dirty="0">
              <a:solidFill>
                <a:srgbClr val="6C144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8596" y="1101013"/>
            <a:ext cx="7465505" cy="4626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/>
              <a:t>부품을 이용하여  </a:t>
            </a:r>
            <a:r>
              <a:rPr lang="ko-KR" altLang="en-US" dirty="0" err="1" smtClean="0"/>
              <a:t>부저로</a:t>
            </a:r>
            <a:r>
              <a:rPr lang="ko-KR" altLang="en-US" dirty="0" smtClean="0"/>
              <a:t> 소리를 내는 단순한 전기 회로를 만들어 봅시다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073" y="1694269"/>
            <a:ext cx="11189624" cy="2899083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7175241" y="4198776"/>
            <a:ext cx="1772816" cy="8024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629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C6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307910" y="970384"/>
            <a:ext cx="11597951" cy="5617027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831945" y="357673"/>
            <a:ext cx="6100700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err="1" smtClean="0">
                <a:solidFill>
                  <a:srgbClr val="6C1442"/>
                </a:solidFill>
              </a:rPr>
              <a:t>브레드보드</a:t>
            </a:r>
            <a:r>
              <a:rPr lang="ko-KR" altLang="en-US" sz="2600" b="1" dirty="0" smtClean="0">
                <a:solidFill>
                  <a:srgbClr val="6C1442"/>
                </a:solidFill>
              </a:rPr>
              <a:t> 기초회로</a:t>
            </a:r>
            <a:endParaRPr lang="ko-KR" altLang="en-US" sz="2600" b="1" dirty="0">
              <a:solidFill>
                <a:srgbClr val="6C144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8596" y="1101013"/>
            <a:ext cx="7465505" cy="4626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/>
              <a:t>부품을 이용하여  </a:t>
            </a:r>
            <a:r>
              <a:rPr lang="ko-KR" altLang="en-US" dirty="0" err="1" smtClean="0"/>
              <a:t>부저로</a:t>
            </a:r>
            <a:r>
              <a:rPr lang="ko-KR" altLang="en-US" dirty="0" smtClean="0"/>
              <a:t> 소리를 내는 단순한 전기 회로를 만들어 봅시다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7175241" y="4198776"/>
            <a:ext cx="1772816" cy="8024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189" y="2339981"/>
            <a:ext cx="5431656" cy="3232498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3020" y="1593741"/>
            <a:ext cx="4304529" cy="3677147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8815489" y="1418096"/>
            <a:ext cx="521972" cy="3512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6438123" y="5270888"/>
            <a:ext cx="368081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latin typeface="+mj-ea"/>
                <a:ea typeface="+mj-ea"/>
              </a:rPr>
              <a:t>1) </a:t>
            </a:r>
            <a:r>
              <a:rPr lang="ko-KR" altLang="en-US" dirty="0" err="1" smtClean="0">
                <a:latin typeface="+mj-ea"/>
                <a:ea typeface="+mj-ea"/>
              </a:rPr>
              <a:t>부저</a:t>
            </a:r>
            <a:r>
              <a:rPr lang="ko-KR" altLang="en-US" dirty="0" err="1" smtClean="0"/>
              <a:t>를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브레드보드</a:t>
            </a:r>
            <a:r>
              <a:rPr lang="ko-KR" altLang="en-US" dirty="0" smtClean="0"/>
              <a:t> 에 꽂습니다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695683" y="5749761"/>
            <a:ext cx="7986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* </a:t>
            </a:r>
            <a:r>
              <a:rPr lang="ko-KR" altLang="en-US" sz="1600" dirty="0" err="1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부저의</a:t>
            </a:r>
            <a:r>
              <a:rPr lang="ko-KR" altLang="en-US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 두 다리를 서로 다른 라인에 꽂아야 합니다</a:t>
            </a:r>
            <a:r>
              <a:rPr lang="en-US" altLang="ko-KR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. </a:t>
            </a:r>
            <a:r>
              <a:rPr lang="ko-KR" altLang="en-US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긴 다리가 </a:t>
            </a:r>
            <a:r>
              <a:rPr lang="en-US" altLang="ko-KR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(+)</a:t>
            </a:r>
            <a:r>
              <a:rPr lang="ko-KR" altLang="en-US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극</a:t>
            </a:r>
            <a:r>
              <a:rPr lang="en-US" altLang="ko-KR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,  </a:t>
            </a:r>
            <a:r>
              <a:rPr lang="ko-KR" altLang="en-US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짧은 다리가 </a:t>
            </a:r>
            <a:r>
              <a:rPr lang="en-US" altLang="ko-KR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(-) </a:t>
            </a:r>
            <a:r>
              <a:rPr lang="ko-KR" altLang="en-US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극입니다</a:t>
            </a:r>
            <a:r>
              <a:rPr lang="en-US" altLang="ko-KR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.</a:t>
            </a:r>
            <a:r>
              <a:rPr lang="ko-KR" altLang="en-US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 </a:t>
            </a:r>
            <a:endParaRPr lang="ko-KR" altLang="en-US" sz="1600" dirty="0">
              <a:solidFill>
                <a:srgbClr val="0070C0"/>
              </a:solidFill>
              <a:latin typeface="123RF" panose="02020603020101020101" pitchFamily="18" charset="-127"/>
              <a:ea typeface="123RF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9309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C6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307910" y="970384"/>
            <a:ext cx="11597951" cy="5617027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831945" y="357673"/>
            <a:ext cx="6100700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err="1" smtClean="0">
                <a:solidFill>
                  <a:srgbClr val="6C1442"/>
                </a:solidFill>
              </a:rPr>
              <a:t>브레드보드</a:t>
            </a:r>
            <a:r>
              <a:rPr lang="ko-KR" altLang="en-US" sz="2600" b="1" dirty="0" smtClean="0">
                <a:solidFill>
                  <a:srgbClr val="6C1442"/>
                </a:solidFill>
              </a:rPr>
              <a:t> 기초회로</a:t>
            </a:r>
            <a:endParaRPr lang="ko-KR" altLang="en-US" sz="2600" b="1" dirty="0">
              <a:solidFill>
                <a:srgbClr val="6C1442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7175241" y="4198776"/>
            <a:ext cx="1772816" cy="8024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8687071" y="1520119"/>
            <a:ext cx="521972" cy="3512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698873" y="4397070"/>
            <a:ext cx="489909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2</a:t>
            </a:r>
            <a:r>
              <a:rPr lang="en-US" altLang="ko-KR" dirty="0" smtClean="0">
                <a:latin typeface="+mj-ea"/>
                <a:ea typeface="+mj-ea"/>
              </a:rPr>
              <a:t>) </a:t>
            </a:r>
            <a:r>
              <a:rPr lang="ko-KR" altLang="en-US" dirty="0" err="1" smtClean="0">
                <a:latin typeface="+mj-ea"/>
                <a:ea typeface="+mj-ea"/>
              </a:rPr>
              <a:t>전지홀더를</a:t>
            </a:r>
            <a:r>
              <a:rPr lang="ko-KR" altLang="en-US" dirty="0" smtClean="0">
                <a:latin typeface="+mj-ea"/>
                <a:ea typeface="+mj-ea"/>
              </a:rPr>
              <a:t> 꽂은 후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  <a:r>
              <a:rPr lang="ko-KR" altLang="en-US" dirty="0" smtClean="0">
                <a:latin typeface="+mj-ea"/>
                <a:ea typeface="+mj-ea"/>
              </a:rPr>
              <a:t>동전전지를 끼웁니다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63330" y="4904901"/>
            <a:ext cx="4256293" cy="4185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 err="1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전지홀더의</a:t>
            </a:r>
            <a:r>
              <a:rPr lang="ko-KR" altLang="en-US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 각진 쪽이 </a:t>
            </a:r>
            <a:r>
              <a:rPr lang="en-US" altLang="ko-KR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+</a:t>
            </a:r>
            <a:r>
              <a:rPr lang="ko-KR" altLang="en-US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극</a:t>
            </a:r>
            <a:r>
              <a:rPr lang="en-US" altLang="ko-KR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, </a:t>
            </a:r>
            <a:r>
              <a:rPr lang="ko-KR" altLang="en-US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둥근 쪽이  </a:t>
            </a:r>
            <a:r>
              <a:rPr lang="en-US" altLang="ko-KR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- </a:t>
            </a:r>
            <a:r>
              <a:rPr lang="ko-KR" altLang="en-US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극 입니다</a:t>
            </a:r>
            <a:r>
              <a:rPr lang="en-US" altLang="ko-KR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.</a:t>
            </a:r>
            <a:endParaRPr lang="ko-KR" altLang="en-US" sz="1600" dirty="0">
              <a:solidFill>
                <a:srgbClr val="0070C0"/>
              </a:solidFill>
              <a:latin typeface="123RF" panose="02020603020101020101" pitchFamily="18" charset="-127"/>
              <a:ea typeface="123RF" panose="02020603020101020101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13173" y="4397070"/>
            <a:ext cx="546976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latin typeface="+mj-ea"/>
                <a:ea typeface="+mj-ea"/>
              </a:rPr>
              <a:t>3) </a:t>
            </a:r>
            <a:r>
              <a:rPr lang="ko-KR" altLang="en-US" dirty="0" smtClean="0">
                <a:latin typeface="+mj-ea"/>
                <a:ea typeface="+mj-ea"/>
              </a:rPr>
              <a:t>각 부품을 전선을 이용하여 연결할 차례입니다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 </a:t>
            </a:r>
            <a:r>
              <a:rPr lang="ko-KR" altLang="en-US" dirty="0" smtClean="0">
                <a:latin typeface="+mj-ea"/>
                <a:ea typeface="+mj-ea"/>
              </a:rPr>
              <a:t>전선을 서로 어느 구멍에 연결해야 각 부품들이</a:t>
            </a:r>
            <a:r>
              <a:rPr lang="en-US" altLang="ko-KR" dirty="0" smtClean="0">
                <a:latin typeface="+mj-ea"/>
                <a:ea typeface="+mj-ea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 </a:t>
            </a:r>
            <a:r>
              <a:rPr lang="ko-KR" altLang="en-US" dirty="0" smtClean="0">
                <a:latin typeface="+mj-ea"/>
                <a:ea typeface="+mj-ea"/>
              </a:rPr>
              <a:t>연결되어 회로를 완성할 수 있을까요</a:t>
            </a:r>
            <a:r>
              <a:rPr lang="en-US" altLang="ko-KR" dirty="0" smtClean="0">
                <a:latin typeface="+mj-ea"/>
                <a:ea typeface="+mj-ea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 </a:t>
            </a:r>
            <a:r>
              <a:rPr lang="ko-KR" altLang="en-US" dirty="0" smtClean="0">
                <a:latin typeface="+mj-ea"/>
                <a:ea typeface="+mj-ea"/>
              </a:rPr>
              <a:t>위의 그림에 연필로 전선을 그려봅시다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167" y="1276027"/>
            <a:ext cx="4839375" cy="2972215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7848" y="1371291"/>
            <a:ext cx="4648849" cy="287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62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C6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307910" y="970384"/>
            <a:ext cx="11597951" cy="5617027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831945" y="357673"/>
            <a:ext cx="6100700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err="1" smtClean="0">
                <a:solidFill>
                  <a:srgbClr val="6C1442"/>
                </a:solidFill>
              </a:rPr>
              <a:t>브레드보드</a:t>
            </a:r>
            <a:r>
              <a:rPr lang="ko-KR" altLang="en-US" sz="2600" b="1" dirty="0" smtClean="0">
                <a:solidFill>
                  <a:srgbClr val="6C1442"/>
                </a:solidFill>
              </a:rPr>
              <a:t> 기초회로</a:t>
            </a:r>
            <a:endParaRPr lang="ko-KR" altLang="en-US" sz="2600" b="1" dirty="0">
              <a:solidFill>
                <a:srgbClr val="6C1442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8687071" y="1520119"/>
            <a:ext cx="521972" cy="3512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314" y="1353507"/>
            <a:ext cx="5119874" cy="313028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034592" y="1940768"/>
            <a:ext cx="4039888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arenR" startAt="4"/>
            </a:pPr>
            <a:r>
              <a:rPr lang="ko-KR" altLang="en-US" dirty="0" smtClean="0">
                <a:latin typeface="+mj-ea"/>
                <a:ea typeface="+mj-ea"/>
              </a:rPr>
              <a:t>계획한 대로 전선을 꽂고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    </a:t>
            </a:r>
            <a:r>
              <a:rPr lang="ko-KR" altLang="en-US" dirty="0" err="1" smtClean="0">
                <a:latin typeface="+mj-ea"/>
                <a:ea typeface="+mj-ea"/>
              </a:rPr>
              <a:t>부저가</a:t>
            </a:r>
            <a:r>
              <a:rPr lang="ko-KR" altLang="en-US" dirty="0" smtClean="0">
                <a:latin typeface="+mj-ea"/>
                <a:ea typeface="+mj-ea"/>
              </a:rPr>
              <a:t> 잘 작동하는지</a:t>
            </a: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ko-KR" altLang="en-US" dirty="0" smtClean="0">
                <a:latin typeface="+mj-ea"/>
                <a:ea typeface="+mj-ea"/>
              </a:rPr>
              <a:t>확인합니다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 </a:t>
            </a:r>
            <a:endParaRPr lang="ko-KR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361914" y="2826402"/>
            <a:ext cx="45432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각 부품이 꽂혀있는 라인 </a:t>
            </a:r>
            <a:r>
              <a:rPr lang="en-US" altLang="ko-KR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(           ) </a:t>
            </a:r>
            <a:r>
              <a:rPr lang="ko-KR" altLang="en-US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어느 곳에 꽂아도</a:t>
            </a:r>
            <a:endParaRPr lang="en-US" altLang="ko-KR" sz="1600" dirty="0" smtClean="0">
              <a:solidFill>
                <a:srgbClr val="0070C0"/>
              </a:solidFill>
              <a:latin typeface="123RF" panose="02020603020101020101" pitchFamily="18" charset="-127"/>
              <a:ea typeface="123RF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부품은 서로 연결됩니다</a:t>
            </a:r>
            <a:r>
              <a:rPr lang="en-US" altLang="ko-KR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. </a:t>
            </a:r>
            <a:endParaRPr lang="ko-KR" altLang="en-US" sz="1600" dirty="0">
              <a:solidFill>
                <a:srgbClr val="0070C0"/>
              </a:solidFill>
              <a:latin typeface="123RF" panose="02020603020101020101" pitchFamily="18" charset="-127"/>
              <a:ea typeface="123RF" panose="02020603020101020101" pitchFamily="18" charset="-127"/>
            </a:endParaRPr>
          </a:p>
        </p:txBody>
      </p:sp>
      <p:cxnSp>
        <p:nvCxnSpPr>
          <p:cNvPr id="22" name="직선 연결선 21"/>
          <p:cNvCxnSpPr/>
          <p:nvPr/>
        </p:nvCxnSpPr>
        <p:spPr>
          <a:xfrm>
            <a:off x="8754051" y="3069771"/>
            <a:ext cx="550506" cy="0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30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C6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307910" y="970384"/>
            <a:ext cx="11597951" cy="5617027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831945" y="357673"/>
            <a:ext cx="6100700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2600" b="1" dirty="0" smtClean="0">
                <a:solidFill>
                  <a:srgbClr val="6C1442"/>
                </a:solidFill>
              </a:rPr>
              <a:t>[ </a:t>
            </a:r>
            <a:r>
              <a:rPr lang="ko-KR" altLang="en-US" sz="2600" b="1" dirty="0" err="1" smtClean="0">
                <a:solidFill>
                  <a:srgbClr val="6C1442"/>
                </a:solidFill>
              </a:rPr>
              <a:t>브레드보드에</a:t>
            </a:r>
            <a:r>
              <a:rPr lang="ko-KR" altLang="en-US" sz="2600" b="1" dirty="0" smtClean="0">
                <a:solidFill>
                  <a:srgbClr val="6C1442"/>
                </a:solidFill>
              </a:rPr>
              <a:t> 부품 꽂아 연결하기 </a:t>
            </a:r>
            <a:r>
              <a:rPr lang="en-US" altLang="ko-KR" sz="2600" b="1" dirty="0" smtClean="0">
                <a:solidFill>
                  <a:srgbClr val="6C1442"/>
                </a:solidFill>
              </a:rPr>
              <a:t>]</a:t>
            </a:r>
            <a:endParaRPr lang="ko-KR" altLang="en-US" sz="2600" b="1" dirty="0">
              <a:solidFill>
                <a:srgbClr val="6C144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7566" y="1015100"/>
            <a:ext cx="160653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1. </a:t>
            </a:r>
            <a:r>
              <a:rPr lang="ko-KR" altLang="en-US" sz="2000" b="1" dirty="0" err="1" smtClean="0">
                <a:solidFill>
                  <a:srgbClr val="002060"/>
                </a:solidFill>
                <a:latin typeface="+mj-ea"/>
                <a:ea typeface="+mj-ea"/>
              </a:rPr>
              <a:t>부저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 연결</a:t>
            </a:r>
            <a:endParaRPr lang="ko-KR" altLang="en-US" sz="2000" b="1" dirty="0">
              <a:solidFill>
                <a:srgbClr val="002060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276" y="1392229"/>
            <a:ext cx="2850649" cy="4519949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0705" y="1231178"/>
            <a:ext cx="2863490" cy="4109044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8171" y="5258372"/>
            <a:ext cx="1861911" cy="1117147"/>
          </a:xfrm>
          <a:prstGeom prst="rect">
            <a:avLst/>
          </a:prstGeom>
        </p:spPr>
      </p:pic>
      <p:cxnSp>
        <p:nvCxnSpPr>
          <p:cNvPr id="10" name="직선 연결선 9"/>
          <p:cNvCxnSpPr>
            <a:stCxn id="6" idx="0"/>
          </p:cNvCxnSpPr>
          <p:nvPr/>
        </p:nvCxnSpPr>
        <p:spPr>
          <a:xfrm flipH="1">
            <a:off x="6074229" y="970384"/>
            <a:ext cx="32657" cy="5617027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163885" y="1015100"/>
            <a:ext cx="306205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srgbClr val="002060"/>
                </a:solidFill>
                <a:latin typeface="+mj-ea"/>
                <a:ea typeface="+mj-ea"/>
              </a:rPr>
              <a:t>2</a:t>
            </a: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. 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트랜지스터 </a:t>
            </a: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3906 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연결</a:t>
            </a:r>
            <a:endParaRPr lang="ko-KR" altLang="en-US" sz="2000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0643" y="4512284"/>
            <a:ext cx="24096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 smtClean="0">
                <a:latin typeface="+mj-ea"/>
                <a:ea typeface="+mj-ea"/>
              </a:rPr>
              <a:t>●</a:t>
            </a:r>
            <a:r>
              <a:rPr lang="ko-KR" altLang="en-US" dirty="0" smtClean="0">
                <a:latin typeface="+mj-ea"/>
                <a:ea typeface="+mj-ea"/>
              </a:rPr>
              <a:t> </a:t>
            </a:r>
            <a:r>
              <a:rPr lang="ko-KR" altLang="en-US" dirty="0" err="1" smtClean="0">
                <a:latin typeface="+mj-ea"/>
                <a:ea typeface="+mj-ea"/>
              </a:rPr>
              <a:t>부저를</a:t>
            </a:r>
            <a:r>
              <a:rPr lang="ko-KR" altLang="en-US" dirty="0" smtClean="0">
                <a:latin typeface="+mj-ea"/>
                <a:ea typeface="+mj-ea"/>
              </a:rPr>
              <a:t> 그림의 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</a:t>
            </a:r>
            <a:r>
              <a:rPr lang="ko-KR" altLang="en-US" dirty="0" smtClean="0">
                <a:latin typeface="+mj-ea"/>
                <a:ea typeface="+mj-ea"/>
              </a:rPr>
              <a:t>위치에 잘 꽂습니다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506" y="2317679"/>
            <a:ext cx="2090685" cy="188965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245686" y="5172509"/>
            <a:ext cx="32656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 smtClean="0">
                <a:latin typeface="+mj-ea"/>
                <a:ea typeface="+mj-ea"/>
              </a:rPr>
              <a:t>●</a:t>
            </a:r>
            <a:r>
              <a:rPr lang="ko-KR" altLang="en-US" dirty="0" smtClean="0">
                <a:latin typeface="+mj-ea"/>
                <a:ea typeface="+mj-ea"/>
              </a:rPr>
              <a:t> 트랜지스터 </a:t>
            </a:r>
            <a:r>
              <a:rPr lang="en-US" altLang="ko-KR" dirty="0" smtClean="0">
                <a:latin typeface="+mj-ea"/>
                <a:ea typeface="+mj-ea"/>
              </a:rPr>
              <a:t>2N3906</a:t>
            </a:r>
            <a:r>
              <a:rPr lang="ko-KR" altLang="en-US" dirty="0" smtClean="0">
                <a:latin typeface="+mj-ea"/>
                <a:ea typeface="+mj-ea"/>
              </a:rPr>
              <a:t>을</a:t>
            </a:r>
            <a:r>
              <a:rPr lang="en-US" altLang="ko-KR" dirty="0">
                <a:latin typeface="+mj-ea"/>
                <a:ea typeface="+mj-ea"/>
              </a:rPr>
              <a:t> 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</a:t>
            </a:r>
            <a:r>
              <a:rPr lang="ko-KR" altLang="en-US" dirty="0" smtClean="0">
                <a:latin typeface="+mj-ea"/>
                <a:ea typeface="+mj-ea"/>
              </a:rPr>
              <a:t>그림의 위치에 잘 꽂습니다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3239" y="2317679"/>
            <a:ext cx="2411819" cy="210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96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사용자 지정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D1EEF9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DOfficeLightV0">
  <a:themeElements>
    <a:clrScheme name="주황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7149</TotalTime>
  <Words>891</Words>
  <Application>Microsoft Office PowerPoint</Application>
  <PresentationFormat>와이드스크린</PresentationFormat>
  <Paragraphs>131</Paragraphs>
  <Slides>20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5</vt:i4>
      </vt:variant>
      <vt:variant>
        <vt:lpstr>슬라이드 제목</vt:lpstr>
      </vt:variant>
      <vt:variant>
        <vt:i4>20</vt:i4>
      </vt:variant>
    </vt:vector>
  </HeadingPairs>
  <TitlesOfParts>
    <vt:vector size="32" baseType="lpstr">
      <vt:lpstr>123RF</vt:lpstr>
      <vt:lpstr>777별나라달님</vt:lpstr>
      <vt:lpstr>맑은 고딕</vt:lpstr>
      <vt:lpstr>Arial</vt:lpstr>
      <vt:lpstr>Calibri</vt:lpstr>
      <vt:lpstr>Calibri Light</vt:lpstr>
      <vt:lpstr>Wingdings 2</vt:lpstr>
      <vt:lpstr>HDOfficeLightV0</vt:lpstr>
      <vt:lpstr>1_HDOfficeLightV0</vt:lpstr>
      <vt:lpstr>2_HDOfficeLightV0</vt:lpstr>
      <vt:lpstr>3_HDOfficeLightV0</vt:lpstr>
      <vt:lpstr>4_HDOfficeLightV0</vt:lpstr>
      <vt:lpstr>브레드보드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CSI 과학수사대</dc:title>
  <dc:creator>MK</dc:creator>
  <cp:lastModifiedBy>MK</cp:lastModifiedBy>
  <cp:revision>193</cp:revision>
  <dcterms:created xsi:type="dcterms:W3CDTF">2020-01-07T08:23:28Z</dcterms:created>
  <dcterms:modified xsi:type="dcterms:W3CDTF">2020-01-21T05:38:02Z</dcterms:modified>
</cp:coreProperties>
</file>