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28" r:id="rId4"/>
  </p:sldMasterIdLst>
  <p:sldIdLst>
    <p:sldId id="256" r:id="rId5"/>
    <p:sldId id="258" r:id="rId6"/>
    <p:sldId id="259" r:id="rId7"/>
    <p:sldId id="296" r:id="rId8"/>
    <p:sldId id="297" r:id="rId9"/>
    <p:sldId id="317" r:id="rId10"/>
    <p:sldId id="300" r:id="rId11"/>
    <p:sldId id="318" r:id="rId12"/>
    <p:sldId id="298" r:id="rId13"/>
    <p:sldId id="319" r:id="rId14"/>
    <p:sldId id="304" r:id="rId15"/>
    <p:sldId id="322" r:id="rId16"/>
    <p:sldId id="323" r:id="rId17"/>
    <p:sldId id="324" r:id="rId18"/>
    <p:sldId id="309" r:id="rId19"/>
    <p:sldId id="310" r:id="rId20"/>
    <p:sldId id="311" r:id="rId21"/>
    <p:sldId id="312" r:id="rId22"/>
    <p:sldId id="292" r:id="rId23"/>
    <p:sldId id="313" r:id="rId24"/>
    <p:sldId id="293" r:id="rId25"/>
    <p:sldId id="325" r:id="rId26"/>
    <p:sldId id="326" r:id="rId27"/>
    <p:sldId id="283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66"/>
    <a:srgbClr val="FF9933"/>
    <a:srgbClr val="E2EBA3"/>
    <a:srgbClr val="FC8E8E"/>
    <a:srgbClr val="FB5757"/>
    <a:srgbClr val="FF0066"/>
    <a:srgbClr val="8A5500"/>
    <a:srgbClr val="CBDB53"/>
    <a:srgbClr val="FF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09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431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36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796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934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5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179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671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89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305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7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24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820176" y="3984171"/>
            <a:ext cx="7247555" cy="58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6600" dirty="0" smtClean="0">
                <a:solidFill>
                  <a:srgbClr val="FF9933"/>
                </a:solidFill>
                <a:latin typeface="+mj-ea"/>
              </a:rPr>
              <a:t>[</a:t>
            </a:r>
            <a:r>
              <a:rPr lang="ko-KR" altLang="en-US" sz="6600" dirty="0" smtClean="0">
                <a:solidFill>
                  <a:srgbClr val="FF9933"/>
                </a:solidFill>
                <a:latin typeface="+mj-ea"/>
              </a:rPr>
              <a:t>적외선 경보 회로</a:t>
            </a:r>
            <a:r>
              <a:rPr lang="en-US" altLang="ko-KR" sz="6600" dirty="0" smtClean="0">
                <a:solidFill>
                  <a:srgbClr val="FF9933"/>
                </a:solidFill>
                <a:latin typeface="+mj-ea"/>
              </a:rPr>
              <a:t>]</a:t>
            </a:r>
            <a:endParaRPr lang="ko-KR" altLang="en-US" sz="6600" dirty="0">
              <a:solidFill>
                <a:srgbClr val="FF9933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421229" y="924018"/>
            <a:ext cx="3943457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5484194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극성이 없으므로 방향과 상관없이 꽂으면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673" y="1486265"/>
            <a:ext cx="3291603" cy="4413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6375" y="3248408"/>
            <a:ext cx="2355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저항에 그어진 선의 색깔로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저항을 구분합니다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다리를 두 구멍의 너비에 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맞추어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왼쪽 그림과 같이 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구부려 꽂습니다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14" y="2664918"/>
            <a:ext cx="1451571" cy="16779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91" y="4649935"/>
            <a:ext cx="1279354" cy="15858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046" y="2659539"/>
            <a:ext cx="1424045" cy="42251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614" y="4649935"/>
            <a:ext cx="1213508" cy="3208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41556" y="3080153"/>
            <a:ext cx="908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FF0000"/>
                </a:solidFill>
                <a:latin typeface="+mj-ea"/>
                <a:ea typeface="+mj-ea"/>
              </a:rPr>
              <a:t>주검검금</a:t>
            </a:r>
            <a:endParaRPr lang="en-US" altLang="ko-KR" sz="1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FF0000"/>
                </a:solidFill>
                <a:latin typeface="+mj-ea"/>
                <a:ea typeface="+mj-ea"/>
              </a:rPr>
              <a:t>황정정색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1556" y="5179541"/>
            <a:ext cx="908793" cy="70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FF0000"/>
                </a:solidFill>
                <a:latin typeface="+mj-ea"/>
                <a:ea typeface="+mj-ea"/>
              </a:rPr>
              <a:t>갈초빨금색록강색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3674" y="3248408"/>
            <a:ext cx="908793" cy="38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30 Ω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3674" y="5338465"/>
            <a:ext cx="9087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1.5 </a:t>
            </a:r>
            <a:r>
              <a:rPr lang="en-US" altLang="ko-KR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κΩ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부저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4499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부저는</a:t>
            </a:r>
            <a:r>
              <a:rPr lang="ko-KR" altLang="en-US" dirty="0" smtClean="0">
                <a:latin typeface="+mj-ea"/>
                <a:ea typeface="+mj-ea"/>
              </a:rPr>
              <a:t> 긴 다리</a:t>
            </a:r>
            <a:r>
              <a:rPr lang="en-US" altLang="ko-KR" dirty="0" smtClean="0">
                <a:latin typeface="+mj-ea"/>
                <a:ea typeface="+mj-ea"/>
              </a:rPr>
              <a:t>(+)</a:t>
            </a:r>
            <a:r>
              <a:rPr lang="ko-KR" altLang="en-US" dirty="0" smtClean="0">
                <a:latin typeface="+mj-ea"/>
                <a:ea typeface="+mj-ea"/>
              </a:rPr>
              <a:t>극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짧은 다리</a:t>
            </a:r>
            <a:r>
              <a:rPr lang="en-US" altLang="ko-KR" dirty="0" smtClean="0">
                <a:latin typeface="+mj-ea"/>
                <a:ea typeface="+mj-ea"/>
              </a:rPr>
              <a:t>(-)</a:t>
            </a:r>
            <a:r>
              <a:rPr lang="ko-KR" altLang="en-US" dirty="0" smtClean="0">
                <a:latin typeface="+mj-ea"/>
                <a:ea typeface="+mj-ea"/>
              </a:rPr>
              <a:t>극을 잘 구분하여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</a:rPr>
              <a:t>● </a:t>
            </a:r>
            <a:r>
              <a:rPr lang="ko-KR" altLang="en-US" dirty="0" smtClean="0">
                <a:latin typeface="+mj-ea"/>
              </a:rPr>
              <a:t>위치를 잘 보고 꽂으세요</a:t>
            </a:r>
            <a:endParaRPr lang="en-US" altLang="ko-KR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</a:rPr>
              <a:t>● </a:t>
            </a:r>
            <a:r>
              <a:rPr lang="en-US" altLang="ko-KR" dirty="0" smtClean="0">
                <a:latin typeface="+mj-ea"/>
              </a:rPr>
              <a:t>+ , -</a:t>
            </a:r>
            <a:r>
              <a:rPr lang="ko-KR" altLang="en-US" dirty="0" smtClean="0">
                <a:latin typeface="+mj-ea"/>
              </a:rPr>
              <a:t>극을</a:t>
            </a:r>
            <a:r>
              <a:rPr lang="en-US" altLang="ko-KR" dirty="0" smtClean="0">
                <a:latin typeface="+mj-ea"/>
              </a:rPr>
              <a:t> </a:t>
            </a:r>
            <a:r>
              <a:rPr lang="ko-KR" altLang="en-US" dirty="0" smtClean="0">
                <a:latin typeface="+mj-ea"/>
              </a:rPr>
              <a:t>확인하고 꽂으세요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68" y="1963630"/>
            <a:ext cx="3175158" cy="42785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39" y="2896653"/>
            <a:ext cx="1407320" cy="223515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863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4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꽂을 때 힘을 주어 끝까지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꽂아 넣습니다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03" y="2939142"/>
            <a:ext cx="1394189" cy="20105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457" y="1929332"/>
            <a:ext cx="3313980" cy="435483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6718041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65356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빨간 전선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검은 전선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총 </a:t>
            </a:r>
            <a:r>
              <a:rPr lang="en-US" altLang="ko-KR" dirty="0" smtClean="0">
                <a:latin typeface="+mj-ea"/>
                <a:ea typeface="+mj-ea"/>
              </a:rPr>
              <a:t>4</a:t>
            </a:r>
            <a:r>
              <a:rPr lang="ko-KR" altLang="en-US" dirty="0" smtClean="0">
                <a:latin typeface="+mj-ea"/>
                <a:ea typeface="+mj-ea"/>
              </a:rPr>
              <a:t>개의 전선을 그림의 위치에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09" y="1926092"/>
            <a:ext cx="6539533" cy="4343864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7035282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544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6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적외선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LED,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적외선 센서 연결전선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2743027"/>
            <a:ext cx="362471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그림과 같이 머리를 직각으로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구부려 서로 마주보게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구부릴 때 다리의 방향 주의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**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775" y="4207933"/>
            <a:ext cx="35750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+</a:t>
            </a:r>
            <a:r>
              <a:rPr lang="ko-KR" altLang="en-US" dirty="0" smtClean="0">
                <a:latin typeface="+mj-ea"/>
                <a:ea typeface="+mj-ea"/>
              </a:rPr>
              <a:t>극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긴 다리</a:t>
            </a:r>
            <a:r>
              <a:rPr lang="en-US" altLang="ko-KR" dirty="0" smtClean="0">
                <a:latin typeface="+mj-ea"/>
                <a:ea typeface="+mj-ea"/>
              </a:rPr>
              <a:t>), –</a:t>
            </a:r>
            <a:r>
              <a:rPr lang="ko-KR" altLang="en-US" dirty="0" smtClean="0">
                <a:latin typeface="+mj-ea"/>
                <a:ea typeface="+mj-ea"/>
              </a:rPr>
              <a:t>극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짧은 다리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을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잘 구분하여 맞는 위치에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1" y="1501766"/>
            <a:ext cx="3351468" cy="483838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815" y="1638006"/>
            <a:ext cx="3137144" cy="24648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405" y="4616950"/>
            <a:ext cx="1179106" cy="16212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035" y="4614570"/>
            <a:ext cx="1129976" cy="160898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581430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31" y="2242680"/>
            <a:ext cx="2334322" cy="36148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388" y="1204793"/>
            <a:ext cx="3272886" cy="5196005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728568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적외선 경보회로 도안에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붙이기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7" y="1079307"/>
            <a:ext cx="3400900" cy="53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작동하기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7806945" cy="5032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스위치를 켜자마자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아래로 내리면 켜집니다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부저에서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소리가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난나면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모든 부품의 위치 및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극성을 다시 한번 확인합니다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***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스위치를 켰을 때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j-ea"/>
                <a:ea typeface="+mj-ea"/>
              </a:rPr>
              <a:t>부저소리가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 나지 않는 것이 정상회로입니다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스위치를 켜 놓은 상태에서 마주보고 있는 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적외선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와 적외선센서 사이에 물체를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넣어 가려봅니다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여러 가지 물체를 바꾸어가며 가려 보고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이때의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부저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소리를 관찰합니다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손가락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종이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금속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투명비닐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j-ea"/>
                <a:ea typeface="+mj-ea"/>
              </a:rPr>
              <a:t>투명자</a:t>
            </a:r>
            <a:r>
              <a:rPr lang="ko-KR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 등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..)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18" y="357673"/>
            <a:ext cx="4708127" cy="54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72746" y="575387"/>
            <a:ext cx="208853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FF0000"/>
                </a:solidFill>
              </a:rPr>
              <a:t>＃ 생략가능</a:t>
            </a:r>
            <a:endParaRPr lang="ko-KR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8856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부품들의 단자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endParaRPr lang="en-US" altLang="ko-KR" sz="20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밀착되도록 연결해도 좋습니다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61283" y="811763"/>
            <a:ext cx="78470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380" y="2408775"/>
            <a:ext cx="61221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적외선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와 적외선 센서는 자르지 말고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그대로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사용하는 것이 방해물이 없어 더 좋습니다</a:t>
            </a:r>
            <a:r>
              <a:rPr lang="en-US" altLang="ko-KR" dirty="0" smtClean="0">
                <a:latin typeface="+mj-ea"/>
                <a:ea typeface="+mj-ea"/>
              </a:rPr>
              <a:t>.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구멍의 깊이는 약 </a:t>
            </a:r>
            <a:r>
              <a:rPr lang="en-US" altLang="ko-KR" dirty="0" smtClean="0">
                <a:latin typeface="+mj-ea"/>
                <a:ea typeface="+mj-ea"/>
              </a:rPr>
              <a:t>7mm </a:t>
            </a:r>
            <a:r>
              <a:rPr lang="ko-KR" altLang="en-US" dirty="0" smtClean="0">
                <a:latin typeface="+mj-ea"/>
                <a:ea typeface="+mj-ea"/>
              </a:rPr>
              <a:t>정도입니다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</a:rPr>
              <a:t>트랜지스터</a:t>
            </a:r>
            <a:r>
              <a:rPr lang="en-US" altLang="ko-KR" dirty="0">
                <a:latin typeface="+mj-ea"/>
              </a:rPr>
              <a:t>, </a:t>
            </a:r>
            <a:r>
              <a:rPr lang="ko-KR" altLang="en-US" dirty="0">
                <a:latin typeface="+mj-ea"/>
              </a:rPr>
              <a:t>저항은 약 </a:t>
            </a:r>
            <a:r>
              <a:rPr lang="en-US" altLang="ko-KR" dirty="0">
                <a:latin typeface="+mj-ea"/>
              </a:rPr>
              <a:t>1cm </a:t>
            </a:r>
            <a:r>
              <a:rPr lang="ko-KR" altLang="en-US" dirty="0">
                <a:latin typeface="+mj-ea"/>
              </a:rPr>
              <a:t>길이로 자르면 적당합니다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꽂을 구멍의 위치를 살피며 다리 길이를 조절합니다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16043" y="2261254"/>
            <a:ext cx="3592285" cy="353786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9" y="2560934"/>
            <a:ext cx="2453235" cy="199240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595118" y="4662017"/>
            <a:ext cx="2739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1cm </a:t>
            </a:r>
            <a:r>
              <a:rPr lang="ko-KR" altLang="en-US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이내의 길이로 자르면</a:t>
            </a:r>
            <a:endParaRPr lang="en-US" altLang="ko-KR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보드에 깔끔하게 꽂힙니다</a:t>
            </a:r>
            <a:r>
              <a:rPr lang="en-US" altLang="ko-KR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9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42507"/>
            <a:ext cx="10963469" cy="290028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주의사항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023325"/>
            <a:ext cx="9498562" cy="1293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ko-KR" altLang="en-US" dirty="0" err="1" smtClean="0">
                <a:latin typeface="+mj-ea"/>
                <a:ea typeface="+mj-ea"/>
              </a:rPr>
              <a:t>부저에서</a:t>
            </a:r>
            <a:r>
              <a:rPr lang="ko-KR" altLang="en-US" dirty="0" smtClean="0">
                <a:latin typeface="+mj-ea"/>
                <a:ea typeface="+mj-ea"/>
              </a:rPr>
              <a:t> 소리가 나지 않더라도 전류는 흐르는 상태이며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전기가 빠르게 소모됩니다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사용하지 않을 때는 반드시 스위치를 꺼 놓습니다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3510848"/>
            <a:ext cx="10403632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 err="1">
                <a:latin typeface="+mj-ea"/>
              </a:rPr>
              <a:t>전지홀더의</a:t>
            </a:r>
            <a:r>
              <a:rPr lang="ko-KR" altLang="en-US" dirty="0">
                <a:latin typeface="+mj-ea"/>
              </a:rPr>
              <a:t> 다리는 매우 뾰족합니다</a:t>
            </a:r>
            <a:r>
              <a:rPr lang="en-US" altLang="ko-KR" dirty="0">
                <a:latin typeface="+mj-ea"/>
              </a:rPr>
              <a:t>. </a:t>
            </a:r>
            <a:r>
              <a:rPr lang="ko-KR" altLang="en-US" dirty="0">
                <a:latin typeface="+mj-ea"/>
              </a:rPr>
              <a:t>다치지 않도록 주의합니다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실험목표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C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 </a:t>
            </a:r>
            <a:r>
              <a:rPr lang="ko-KR" altLang="en-US" sz="2400" dirty="0" err="1" smtClean="0"/>
              <a:t>브레드보드를</a:t>
            </a:r>
            <a:r>
              <a:rPr lang="ko-KR" altLang="en-US" sz="2400" dirty="0" smtClean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알아 보고 </a:t>
            </a:r>
            <a:r>
              <a:rPr lang="en-US" altLang="ko-KR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</a:t>
            </a:r>
            <a:r>
              <a:rPr lang="ko-KR" altLang="en-US" sz="2400" dirty="0" smtClean="0"/>
              <a:t>적외선을 감지하는 센서를 활용하여 적외선이 끊어지면  </a:t>
            </a:r>
            <a:r>
              <a:rPr lang="ko-KR" altLang="en-US" sz="2400" dirty="0" err="1" smtClean="0"/>
              <a:t>부저가</a:t>
            </a:r>
            <a:r>
              <a:rPr lang="ko-KR" altLang="en-US" sz="2400" dirty="0" smtClean="0"/>
              <a:t> 울리는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ko-KR" altLang="en-US" sz="2400" dirty="0" smtClean="0"/>
              <a:t>     회로를 만들어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봅시다</a:t>
            </a:r>
            <a:r>
              <a:rPr lang="en-US" altLang="ko-KR" sz="2400" dirty="0" smtClean="0"/>
              <a:t>.</a:t>
            </a:r>
            <a:r>
              <a:rPr lang="ko-KR" altLang="en-US" sz="2400" dirty="0" smtClean="0"/>
              <a:t> 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실험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준비물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FFCC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브레드보드</a:t>
            </a:r>
            <a:r>
              <a:rPr lang="en-US" altLang="ko-KR" sz="2400" dirty="0" smtClean="0"/>
              <a:t> /  </a:t>
            </a:r>
            <a:r>
              <a:rPr lang="ko-KR" altLang="en-US" sz="2400" dirty="0" smtClean="0"/>
              <a:t>적외선 센서</a:t>
            </a:r>
            <a:r>
              <a:rPr lang="en-US" altLang="ko-KR" sz="2400" dirty="0" smtClean="0"/>
              <a:t> /  </a:t>
            </a:r>
            <a:r>
              <a:rPr lang="ko-KR" altLang="en-US" sz="2400" dirty="0" smtClean="0"/>
              <a:t>적외선</a:t>
            </a:r>
            <a:r>
              <a:rPr lang="en-US" altLang="ko-KR" sz="2400" dirty="0" smtClean="0"/>
              <a:t>LED /  </a:t>
            </a:r>
            <a:r>
              <a:rPr lang="ko-KR" altLang="en-US" sz="2400" dirty="0" err="1" smtClean="0"/>
              <a:t>브레드보드용</a:t>
            </a:r>
            <a:r>
              <a:rPr lang="ko-KR" altLang="en-US" sz="2400" dirty="0" smtClean="0"/>
              <a:t> 전선 </a:t>
            </a:r>
            <a:r>
              <a:rPr lang="en-US" altLang="ko-KR" sz="2400" dirty="0" smtClean="0"/>
              <a:t>/ </a:t>
            </a:r>
            <a:r>
              <a:rPr lang="ko-KR" altLang="en-US" sz="2400" dirty="0"/>
              <a:t> </a:t>
            </a:r>
            <a:r>
              <a:rPr lang="ko-KR" altLang="en-US" sz="2400" dirty="0" smtClean="0"/>
              <a:t>저항 </a:t>
            </a:r>
            <a:r>
              <a:rPr lang="en-US" altLang="ko-KR" sz="2400" dirty="0" smtClean="0"/>
              <a:t>2</a:t>
            </a:r>
            <a:r>
              <a:rPr lang="ko-KR" altLang="en-US" sz="2400" dirty="0" smtClean="0"/>
              <a:t>종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err="1" smtClean="0"/>
              <a:t>부저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트랜지스터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스위치 </a:t>
            </a:r>
            <a:r>
              <a:rPr lang="en-US" altLang="ko-KR" sz="2400" dirty="0" smtClean="0"/>
              <a:t>/  </a:t>
            </a:r>
            <a:r>
              <a:rPr lang="ko-KR" altLang="en-US" sz="2400" dirty="0" smtClean="0"/>
              <a:t>동전전지 </a:t>
            </a:r>
            <a:r>
              <a:rPr lang="en-US" altLang="ko-KR" sz="2400" dirty="0" smtClean="0"/>
              <a:t>+ </a:t>
            </a:r>
            <a:r>
              <a:rPr lang="ko-KR" altLang="en-US" sz="2400" dirty="0" err="1" smtClean="0"/>
              <a:t>전지홀더</a:t>
            </a:r>
            <a:r>
              <a:rPr lang="ko-KR" altLang="en-US" sz="2400" dirty="0" smtClean="0"/>
              <a:t>  </a:t>
            </a:r>
            <a:r>
              <a:rPr lang="en-US" altLang="ko-KR" sz="2400" dirty="0" smtClean="0"/>
              <a:t>/ </a:t>
            </a:r>
            <a:r>
              <a:rPr lang="ko-KR" altLang="en-US" sz="2400" dirty="0" smtClean="0"/>
              <a:t>도안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                                     </a:t>
            </a:r>
            <a:r>
              <a:rPr lang="en-US" altLang="ko-KR" dirty="0" smtClean="0">
                <a:solidFill>
                  <a:srgbClr val="C00000"/>
                </a:solidFill>
              </a:rPr>
              <a:t>** </a:t>
            </a:r>
            <a:r>
              <a:rPr lang="ko-KR" altLang="en-US" dirty="0" smtClean="0">
                <a:solidFill>
                  <a:srgbClr val="C00000"/>
                </a:solidFill>
              </a:rPr>
              <a:t>적외선을 가릴 여러 가지 물체 </a:t>
            </a:r>
            <a:r>
              <a:rPr lang="en-US" altLang="ko-KR" dirty="0" smtClean="0">
                <a:solidFill>
                  <a:srgbClr val="C00000"/>
                </a:solidFill>
              </a:rPr>
              <a:t>( </a:t>
            </a:r>
            <a:r>
              <a:rPr lang="ko-KR" altLang="en-US" dirty="0" smtClean="0">
                <a:solidFill>
                  <a:srgbClr val="C00000"/>
                </a:solidFill>
              </a:rPr>
              <a:t>종이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금속</a:t>
            </a:r>
            <a:r>
              <a:rPr lang="en-US" altLang="ko-KR" dirty="0" smtClean="0">
                <a:solidFill>
                  <a:srgbClr val="C00000"/>
                </a:solidFill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</a:rPr>
              <a:t>투명비닐이나 플라스틱 등</a:t>
            </a:r>
            <a:r>
              <a:rPr lang="en-US" altLang="ko-KR" dirty="0" smtClean="0">
                <a:solidFill>
                  <a:srgbClr val="C00000"/>
                </a:solidFill>
              </a:rPr>
              <a:t>) 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928219"/>
            <a:ext cx="10963469" cy="192532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확인학습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이 회로에 대한 설명을 한 글입니다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빈 칸에 알맞은 말을 쓰고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맞는 말에 </a:t>
            </a:r>
            <a:r>
              <a:rPr lang="en-US" altLang="ko-KR" dirty="0" smtClean="0">
                <a:latin typeface="+mj-ea"/>
                <a:ea typeface="+mj-ea"/>
              </a:rPr>
              <a:t>O</a:t>
            </a:r>
            <a:r>
              <a:rPr lang="ko-KR" altLang="en-US" dirty="0" smtClean="0">
                <a:latin typeface="+mj-ea"/>
                <a:ea typeface="+mj-ea"/>
              </a:rPr>
              <a:t>표 하세요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815" y="2183265"/>
            <a:ext cx="1133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스위치를 켜면 적외선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에서 우리 눈에 보이지 않는                           이 방출됩니다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이 때 적외선 센서에 적외선이 감지되면 </a:t>
            </a:r>
            <a:r>
              <a:rPr lang="ko-KR" altLang="en-US" dirty="0" err="1" smtClean="0">
                <a:latin typeface="+mj-ea"/>
                <a:ea typeface="+mj-ea"/>
              </a:rPr>
              <a:t>부저에서</a:t>
            </a:r>
            <a:r>
              <a:rPr lang="ko-KR" altLang="en-US" dirty="0" smtClean="0">
                <a:latin typeface="+mj-ea"/>
                <a:ea typeface="+mj-ea"/>
              </a:rPr>
              <a:t> 소리가  </a:t>
            </a:r>
            <a:r>
              <a:rPr lang="en-US" altLang="ko-KR" dirty="0" smtClean="0">
                <a:latin typeface="+mj-ea"/>
                <a:ea typeface="+mj-ea"/>
              </a:rPr>
              <a:t>( </a:t>
            </a:r>
            <a:r>
              <a:rPr lang="ko-KR" altLang="en-US" dirty="0" smtClean="0">
                <a:latin typeface="+mj-ea"/>
                <a:ea typeface="+mj-ea"/>
              </a:rPr>
              <a:t>나고</a:t>
            </a:r>
            <a:r>
              <a:rPr lang="en-US" altLang="ko-KR" dirty="0" smtClean="0">
                <a:latin typeface="+mj-ea"/>
                <a:ea typeface="+mj-ea"/>
              </a:rPr>
              <a:t>,   </a:t>
            </a:r>
            <a:r>
              <a:rPr lang="ko-KR" altLang="en-US" dirty="0" err="1" smtClean="0">
                <a:latin typeface="+mj-ea"/>
                <a:ea typeface="+mj-ea"/>
              </a:rPr>
              <a:t>안나고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중간에 방해물을 놓아 적외선이 중간에 끊겨 감지되지 않으면 </a:t>
            </a:r>
            <a:r>
              <a:rPr lang="ko-KR" altLang="en-US" dirty="0" err="1" smtClean="0">
                <a:latin typeface="+mj-ea"/>
                <a:ea typeface="+mj-ea"/>
              </a:rPr>
              <a:t>부저에서</a:t>
            </a:r>
            <a:r>
              <a:rPr lang="ko-KR" altLang="en-US" dirty="0" smtClean="0">
                <a:latin typeface="+mj-ea"/>
                <a:ea typeface="+mj-ea"/>
              </a:rPr>
              <a:t> 고리가 </a:t>
            </a:r>
            <a:r>
              <a:rPr lang="en-US" altLang="ko-KR" dirty="0" smtClean="0">
                <a:latin typeface="+mj-ea"/>
                <a:ea typeface="+mj-ea"/>
              </a:rPr>
              <a:t>( </a:t>
            </a:r>
            <a:r>
              <a:rPr lang="ko-KR" altLang="en-US" dirty="0" smtClean="0">
                <a:latin typeface="+mj-ea"/>
                <a:ea typeface="+mj-ea"/>
              </a:rPr>
              <a:t>납니다</a:t>
            </a:r>
            <a:r>
              <a:rPr lang="en-US" altLang="ko-KR" dirty="0" smtClean="0">
                <a:latin typeface="+mj-ea"/>
                <a:ea typeface="+mj-ea"/>
              </a:rPr>
              <a:t>.  </a:t>
            </a:r>
            <a:r>
              <a:rPr lang="ko-KR" altLang="en-US" dirty="0" err="1" smtClean="0">
                <a:latin typeface="+mj-ea"/>
                <a:ea typeface="+mj-ea"/>
              </a:rPr>
              <a:t>안납니다</a:t>
            </a:r>
            <a:r>
              <a:rPr lang="en-US" altLang="ko-KR" dirty="0" smtClean="0">
                <a:latin typeface="+mj-ea"/>
                <a:ea typeface="+mj-ea"/>
              </a:rPr>
              <a:t>.)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386804" y="2175696"/>
            <a:ext cx="1936103" cy="376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7829" y="5156618"/>
            <a:ext cx="10963469" cy="92694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87829" y="4139890"/>
            <a:ext cx="1096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적외선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와 적외선 센서 사이를 가려본 여러 가지 물체를 모두 적어봅시다</a:t>
            </a:r>
            <a:r>
              <a:rPr lang="en-US" altLang="ko-KR" dirty="0" smtClean="0">
                <a:latin typeface="+mj-ea"/>
                <a:ea typeface="+mj-ea"/>
              </a:rPr>
              <a:t>.  </a:t>
            </a:r>
            <a:r>
              <a:rPr lang="ko-KR" altLang="en-US" dirty="0" smtClean="0">
                <a:latin typeface="+mj-ea"/>
                <a:ea typeface="+mj-ea"/>
              </a:rPr>
              <a:t>이 중에서 소리가 나는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경우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즉 적외선이 통과하지 못한 물체에 </a:t>
            </a:r>
            <a:r>
              <a:rPr lang="en-US" altLang="ko-KR" dirty="0" smtClean="0">
                <a:latin typeface="+mj-ea"/>
                <a:ea typeface="+mj-ea"/>
              </a:rPr>
              <a:t>O</a:t>
            </a:r>
            <a:r>
              <a:rPr lang="ko-KR" altLang="en-US" dirty="0" smtClean="0">
                <a:latin typeface="+mj-ea"/>
                <a:ea typeface="+mj-ea"/>
              </a:rPr>
              <a:t>표 해봅시다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7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원리학습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적외선은 가시광선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자외선과 같이 태양에서 방출되는 여러 가지 빛 중 하나입니다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뜨거운 물체에서 주로 발산되어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열선</a:t>
            </a:r>
            <a:r>
              <a:rPr lang="en-US" altLang="ko-KR" dirty="0" smtClean="0">
                <a:latin typeface="+mj-ea"/>
                <a:ea typeface="+mj-ea"/>
              </a:rPr>
              <a:t>＇</a:t>
            </a:r>
            <a:r>
              <a:rPr lang="ko-KR" altLang="en-US" dirty="0" smtClean="0">
                <a:latin typeface="+mj-ea"/>
                <a:ea typeface="+mj-ea"/>
              </a:rPr>
              <a:t>이라고도 부르며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이 적외선으로 우리는 </a:t>
            </a:r>
            <a:r>
              <a:rPr lang="ko-KR" altLang="en-US" dirty="0" err="1" smtClean="0">
                <a:latin typeface="+mj-ea"/>
                <a:ea typeface="+mj-ea"/>
              </a:rPr>
              <a:t>열치료를</a:t>
            </a:r>
            <a:r>
              <a:rPr lang="ko-KR" altLang="en-US" dirty="0" smtClean="0">
                <a:latin typeface="+mj-ea"/>
                <a:ea typeface="+mj-ea"/>
              </a:rPr>
              <a:t> 하거나 여러 가지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경보기로 응용하여 사용합니다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오늘 만들어 본 적외선 경보 회로에는 두 개의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7829" y="2844035"/>
            <a:ext cx="10963469" cy="364895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424513" y="3004065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적외선 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LED (</a:t>
            </a:r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발신용</a:t>
            </a:r>
            <a:r>
              <a:rPr lang="en-US" altLang="ko-KR" sz="20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4513" y="3359880"/>
            <a:ext cx="7287208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</a:t>
            </a:r>
            <a:r>
              <a:rPr lang="ko-KR" altLang="en-US" dirty="0">
                <a:latin typeface="+mj-ea"/>
                <a:ea typeface="+mj-ea"/>
              </a:rPr>
              <a:t>극</a:t>
            </a:r>
            <a:r>
              <a:rPr lang="ko-KR" altLang="en-US" dirty="0" smtClean="0">
                <a:latin typeface="+mj-ea"/>
                <a:ea typeface="+mj-ea"/>
              </a:rPr>
              <a:t>성이 있는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적외선을 방출하는 다이오드입니다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4513" y="4494512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적외선 센서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 (</a:t>
            </a:r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수신용</a:t>
            </a:r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4513" y="4850327"/>
            <a:ext cx="72872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적외선을 이용해 온도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압력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방사선의 세기 등의 </a:t>
            </a:r>
            <a:r>
              <a:rPr lang="ko-KR" altLang="en-US" dirty="0" err="1" smtClean="0">
                <a:latin typeface="+mj-ea"/>
                <a:ea typeface="+mj-ea"/>
              </a:rPr>
              <a:t>물리량이나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+mj-ea"/>
                <a:ea typeface="+mj-ea"/>
              </a:rPr>
              <a:t>화학량을</a:t>
            </a:r>
            <a:r>
              <a:rPr lang="ko-KR" altLang="en-US" dirty="0" smtClean="0">
                <a:latin typeface="+mj-ea"/>
                <a:ea typeface="+mj-ea"/>
              </a:rPr>
              <a:t> 감지하여 신호처리가 가능한 전기량으로 변환하는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방법이나 화재감지 등에 사용됩니다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6" y="2873144"/>
            <a:ext cx="3348728" cy="34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원리학습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집에서 사용하는 </a:t>
            </a:r>
            <a:r>
              <a:rPr lang="en-US" altLang="ko-KR" dirty="0" smtClean="0">
                <a:latin typeface="+mj-ea"/>
                <a:ea typeface="+mj-ea"/>
              </a:rPr>
              <a:t>TV</a:t>
            </a:r>
            <a:r>
              <a:rPr lang="ko-KR" altLang="en-US" dirty="0" smtClean="0">
                <a:latin typeface="+mj-ea"/>
                <a:ea typeface="+mj-ea"/>
              </a:rPr>
              <a:t>리모컨 역시 리모컨에는 적외선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가</a:t>
            </a:r>
            <a:r>
              <a:rPr lang="en-US" altLang="ko-KR" dirty="0" smtClean="0">
                <a:latin typeface="+mj-ea"/>
                <a:ea typeface="+mj-ea"/>
              </a:rPr>
              <a:t>, TV</a:t>
            </a:r>
            <a:r>
              <a:rPr lang="ko-KR" altLang="en-US" dirty="0" smtClean="0">
                <a:latin typeface="+mj-ea"/>
                <a:ea typeface="+mj-ea"/>
              </a:rPr>
              <a:t>에는 적외선 센서가 달려 있어 신호를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감지합니다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따라서 대부분 두 장치가 쌍으로 회로에 장착됩니다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그리고 이때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사이에 흐른 적외선은 태양열이 유리창 안 실내로 도달하는 것과 같이 유리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비닐 등을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통과할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2844035"/>
            <a:ext cx="10963469" cy="32208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884646" y="3164822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36" y="3240699"/>
            <a:ext cx="2179203" cy="1311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3020" y="4696752"/>
            <a:ext cx="913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막혀있던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 큰 전류가 흐름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이미터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(E) :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베이스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(B)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와 </a:t>
            </a:r>
            <a:r>
              <a:rPr lang="ko-KR" altLang="en-US" sz="1600" dirty="0" err="1" smtClean="0">
                <a:solidFill>
                  <a:srgbClr val="0070C0"/>
                </a:solidFill>
                <a:latin typeface="+mj-ea"/>
                <a:ea typeface="+mj-ea"/>
              </a:rPr>
              <a:t>컬렉터</a:t>
            </a:r>
            <a:r>
              <a:rPr lang="en-US" altLang="ko-KR" sz="1600" dirty="0" smtClean="0">
                <a:solidFill>
                  <a:srgbClr val="0070C0"/>
                </a:solidFill>
                <a:latin typeface="+mj-ea"/>
                <a:ea typeface="+mj-ea"/>
              </a:rPr>
              <a:t>(C) </a:t>
            </a:r>
            <a:r>
              <a:rPr lang="ko-KR" altLang="en-US" sz="1600" dirty="0" smtClean="0">
                <a:solidFill>
                  <a:srgbClr val="0070C0"/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4646" y="3568133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외부의 전기자극에 의해 스위치를 누른 효과가 나오며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작은 전류를 크게 증폭하여 줍니다</a:t>
            </a:r>
            <a:endParaRPr lang="en-US" altLang="ko-KR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6600"/>
                </a:solidFill>
              </a:rPr>
              <a:t>원리학습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적외선 경보 회로의 작동 원리는 다음과 같습니다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스위치를 켜면 적외선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에서 우리 눈에 보이지 않는 적외선이 방출됩니다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이때 적외선 센서에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적외선이 감지되면 </a:t>
            </a:r>
            <a:r>
              <a:rPr lang="ko-KR" altLang="en-US" dirty="0" err="1" smtClean="0">
                <a:latin typeface="+mj-ea"/>
                <a:ea typeface="+mj-ea"/>
              </a:rPr>
              <a:t>부저가</a:t>
            </a:r>
            <a:r>
              <a:rPr lang="ko-KR" altLang="en-US" dirty="0" smtClean="0">
                <a:latin typeface="+mj-ea"/>
                <a:ea typeface="+mj-ea"/>
              </a:rPr>
              <a:t> 울리지 않지만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중간에 방해물을 놓아서 적외선이 중간에 끊겨 감지되지</a:t>
            </a:r>
            <a:r>
              <a:rPr lang="en-US" altLang="ko-KR" dirty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않으면 </a:t>
            </a:r>
            <a:r>
              <a:rPr lang="ko-KR" altLang="en-US" dirty="0" err="1" smtClean="0">
                <a:latin typeface="+mj-ea"/>
                <a:ea typeface="+mj-ea"/>
              </a:rPr>
              <a:t>부저가</a:t>
            </a:r>
            <a:r>
              <a:rPr lang="ko-KR" altLang="en-US" dirty="0" smtClean="0">
                <a:latin typeface="+mj-ea"/>
                <a:ea typeface="+mj-ea"/>
              </a:rPr>
              <a:t> 요란한 소리를 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이런 원리로 창문에 설치하면 외부인의 침입을 알릴 수 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문이나 창문에 설치된 방범 경보기를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살펴 보면 대부분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두 개의  장치가 같은 높이에 있는 것을 확인할 수 있답니다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 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7829" y="3704140"/>
            <a:ext cx="10963469" cy="284595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9088017" y="1810139"/>
            <a:ext cx="1698172" cy="26125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71804" y="2090058"/>
            <a:ext cx="4264089" cy="26125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548466" y="2090058"/>
            <a:ext cx="3237724" cy="26125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71804" y="2369976"/>
            <a:ext cx="4264089" cy="261257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831" y="3922153"/>
            <a:ext cx="5944262" cy="24099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4" y="4315158"/>
            <a:ext cx="4947643" cy="14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=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빵판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?!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기초회로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81435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ko-KR" altLang="en-US" dirty="0" err="1" smtClean="0"/>
              <a:t>부저에</a:t>
            </a:r>
            <a:r>
              <a:rPr lang="ko-KR" altLang="en-US" dirty="0" smtClean="0"/>
              <a:t> 소리가 울리는 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3" y="2047384"/>
            <a:ext cx="10911368" cy="28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596" y="1101013"/>
            <a:ext cx="81435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부품을 이용하여  </a:t>
            </a:r>
            <a:r>
              <a:rPr lang="ko-KR" altLang="en-US" dirty="0" err="1" smtClean="0"/>
              <a:t>부저에</a:t>
            </a:r>
            <a:r>
              <a:rPr lang="ko-KR" altLang="en-US" dirty="0" smtClean="0"/>
              <a:t> 소리가 울리는 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92" y="2080727"/>
            <a:ext cx="5799911" cy="34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2645" y="4954954"/>
            <a:ext cx="36647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</a:t>
            </a:r>
            <a:r>
              <a:rPr lang="ko-KR" altLang="en-US" dirty="0" err="1" smtClean="0">
                <a:latin typeface="+mj-ea"/>
                <a:ea typeface="+mj-ea"/>
              </a:rPr>
              <a:t>부저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브레드보드</a:t>
            </a:r>
            <a:r>
              <a:rPr lang="ko-KR" altLang="en-US" dirty="0" smtClean="0"/>
              <a:t> 에 꽂습니다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0596" y="5462785"/>
            <a:ext cx="4249881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부저의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두 다리를 서로 다른 라인에 꽂아야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572" y="2116675"/>
            <a:ext cx="4134427" cy="2648320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기초회로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4899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err="1" smtClean="0">
                <a:latin typeface="+mj-ea"/>
                <a:ea typeface="+mj-ea"/>
              </a:rPr>
              <a:t>전지홀더를</a:t>
            </a:r>
            <a:r>
              <a:rPr lang="ko-KR" altLang="en-US" dirty="0" smtClean="0">
                <a:latin typeface="+mj-ea"/>
                <a:ea typeface="+mj-ea"/>
              </a:rPr>
              <a:t> 꽂은 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동전전지를 끼웁니다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1572" y="4473329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전지홀더의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각진 쪽이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24432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</a:t>
            </a:r>
            <a:r>
              <a:rPr lang="ko-KR" altLang="en-US" dirty="0" smtClean="0">
                <a:latin typeface="+mj-ea"/>
                <a:ea typeface="+mj-ea"/>
              </a:rPr>
              <a:t>스위치를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4346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스위치는 극성이 없습니다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다만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서로 인접한 다리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(1,2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번 또는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2,3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번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가 회로에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연결되도록 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18" y="1182892"/>
            <a:ext cx="9926435" cy="266737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912" y="2254583"/>
            <a:ext cx="666843" cy="333422"/>
          </a:xfrm>
          <a:prstGeom prst="rect">
            <a:avLst/>
          </a:prstGeom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기초회로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8306" y="3965498"/>
            <a:ext cx="53094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4) </a:t>
            </a:r>
            <a:r>
              <a:rPr lang="ko-KR" altLang="en-US" dirty="0" smtClean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전선을 서로 어느 구멍에 연결해야 각 부품들이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연결되어 회로를 완성할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ko-KR" altLang="en-US" dirty="0" err="1" smtClean="0">
                <a:latin typeface="+mj-ea"/>
                <a:ea typeface="+mj-ea"/>
              </a:rPr>
              <a:t>그림위에</a:t>
            </a:r>
            <a:r>
              <a:rPr lang="ko-KR" altLang="en-US" dirty="0" smtClean="0">
                <a:latin typeface="+mj-ea"/>
                <a:ea typeface="+mj-ea"/>
              </a:rPr>
              <a:t> 연필로 전선을 그려봅시다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912" y="2254583"/>
            <a:ext cx="666843" cy="33342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91" y="1224502"/>
            <a:ext cx="9907383" cy="26387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306" y="5924927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5) </a:t>
            </a:r>
            <a:r>
              <a:rPr lang="ko-KR" altLang="en-US" dirty="0" err="1" smtClean="0">
                <a:latin typeface="+mj-ea"/>
                <a:ea typeface="+mj-ea"/>
              </a:rPr>
              <a:t>브레드보드</a:t>
            </a:r>
            <a:r>
              <a:rPr lang="ko-KR" altLang="en-US" dirty="0" smtClean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 smtClean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207" y="4767079"/>
            <a:ext cx="473238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▷ 계획한 대로 전선을 꽂고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회로가 잘 작동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하는지 </a:t>
            </a:r>
            <a:r>
              <a:rPr lang="ko-KR" altLang="en-US" dirty="0">
                <a:latin typeface="+mj-ea"/>
                <a:ea typeface="+mj-ea"/>
              </a:rPr>
              <a:t>확</a:t>
            </a:r>
            <a:r>
              <a:rPr lang="ko-KR" altLang="en-US" dirty="0" smtClean="0">
                <a:latin typeface="+mj-ea"/>
                <a:ea typeface="+mj-ea"/>
              </a:rPr>
              <a:t>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4207" y="3930852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 smtClean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기초회로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6600"/>
                </a:solidFill>
              </a:rPr>
              <a:t>[ </a:t>
            </a:r>
            <a:r>
              <a:rPr lang="ko-KR" altLang="en-US" sz="2600" b="1" dirty="0" err="1" smtClean="0">
                <a:solidFill>
                  <a:srgbClr val="006600"/>
                </a:solidFill>
              </a:rPr>
              <a:t>브레드보드에</a:t>
            </a:r>
            <a:r>
              <a:rPr lang="ko-KR" altLang="en-US" sz="2600" b="1" dirty="0" smtClean="0">
                <a:solidFill>
                  <a:srgbClr val="006600"/>
                </a:solidFill>
              </a:rPr>
              <a:t> 부품 꽂아 연결하기 </a:t>
            </a:r>
            <a:r>
              <a:rPr lang="en-US" altLang="ko-KR" sz="2600" b="1" dirty="0" smtClean="0">
                <a:solidFill>
                  <a:srgbClr val="006600"/>
                </a:solidFill>
              </a:rPr>
              <a:t>]</a:t>
            </a:r>
            <a:endParaRPr lang="ko-KR" altLang="en-US" sz="26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1.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 smtClean="0">
                <a:solidFill>
                  <a:srgbClr val="002060"/>
                </a:solidFill>
                <a:latin typeface="+mj-ea"/>
                <a:ea typeface="+mj-ea"/>
              </a:rPr>
              <a:t>9013 </a:t>
            </a:r>
            <a:r>
              <a:rPr lang="ko-KR" altLang="en-US" sz="2000" b="1" dirty="0" smtClean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1" y="2986353"/>
            <a:ext cx="1976111" cy="22215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14958" y="1367110"/>
            <a:ext cx="226215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납작한 면 방향주의</a:t>
            </a:r>
            <a:r>
              <a:rPr lang="en-US" altLang="ko-KR" dirty="0" smtClean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414717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글씨가 쓰여진 납작한 면이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오른쪽을 향하도록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652" y="1884532"/>
            <a:ext cx="3736471" cy="43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</TotalTime>
  <Words>1208</Words>
  <Application>Microsoft Office PowerPoint</Application>
  <PresentationFormat>와이드스크린</PresentationFormat>
  <Paragraphs>175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36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98</cp:revision>
  <dcterms:created xsi:type="dcterms:W3CDTF">2020-01-07T08:23:28Z</dcterms:created>
  <dcterms:modified xsi:type="dcterms:W3CDTF">2020-01-15T06:02:01Z</dcterms:modified>
</cp:coreProperties>
</file>