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486" r:id="rId4"/>
    <p:sldMasterId id="2147484498" r:id="rId5"/>
  </p:sldMasterIdLst>
  <p:notesMasterIdLst>
    <p:notesMasterId r:id="rId26"/>
  </p:notesMasterIdLst>
  <p:sldIdLst>
    <p:sldId id="256" r:id="rId6"/>
    <p:sldId id="258" r:id="rId7"/>
    <p:sldId id="259" r:id="rId8"/>
    <p:sldId id="296" r:id="rId9"/>
    <p:sldId id="297" r:id="rId10"/>
    <p:sldId id="317" r:id="rId11"/>
    <p:sldId id="300" r:id="rId12"/>
    <p:sldId id="355" r:id="rId13"/>
    <p:sldId id="298" r:id="rId14"/>
    <p:sldId id="356" r:id="rId15"/>
    <p:sldId id="357" r:id="rId16"/>
    <p:sldId id="358" r:id="rId17"/>
    <p:sldId id="309" r:id="rId18"/>
    <p:sldId id="367" r:id="rId19"/>
    <p:sldId id="311" r:id="rId20"/>
    <p:sldId id="366" r:id="rId21"/>
    <p:sldId id="325" r:id="rId22"/>
    <p:sldId id="354" r:id="rId23"/>
    <p:sldId id="363" r:id="rId24"/>
    <p:sldId id="283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296"/>
    <a:srgbClr val="CC9900"/>
    <a:srgbClr val="009900"/>
    <a:srgbClr val="C4DDEA"/>
    <a:srgbClr val="E3EFF5"/>
    <a:srgbClr val="CCECFF"/>
    <a:srgbClr val="B2B2E0"/>
    <a:srgbClr val="F7E3AB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8773D-858C-4442-A04A-BE44FC91E701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0683E-D762-431A-9904-485B03FC79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96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0683E-D762-431A-9904-485B03FC79D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36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915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35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59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617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79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7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43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839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404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116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872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2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064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60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988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21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77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473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665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014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830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07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3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2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6526" y="3465984"/>
            <a:ext cx="608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chemeClr val="accent3">
                    <a:lumMod val="75000"/>
                  </a:schemeClr>
                </a:solidFill>
              </a:rPr>
              <a:t>[ </a:t>
            </a:r>
            <a:r>
              <a:rPr lang="ko-KR" altLang="en-US" sz="7200" b="1" dirty="0" err="1" smtClean="0">
                <a:solidFill>
                  <a:schemeClr val="accent3">
                    <a:lumMod val="75000"/>
                  </a:schemeClr>
                </a:solidFill>
              </a:rPr>
              <a:t>빛합성기</a:t>
            </a:r>
            <a:r>
              <a:rPr lang="en-US" altLang="ko-KR" sz="72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endParaRPr lang="ko-KR" altLang="en-US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939" y="2275469"/>
            <a:ext cx="4033853" cy="3978596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101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전선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종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7339" y="1196074"/>
            <a:ext cx="4955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긴 다리에 빨간 전선을 연결합니다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+mj-ea"/>
              </a:rPr>
              <a:t>●</a:t>
            </a:r>
            <a:r>
              <a:rPr lang="ko-KR" altLang="en-US" dirty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LED</a:t>
            </a:r>
            <a:r>
              <a:rPr lang="ko-KR" altLang="en-US" dirty="0">
                <a:latin typeface="+mj-ea"/>
              </a:rPr>
              <a:t>의 </a:t>
            </a:r>
            <a:r>
              <a:rPr lang="ko-KR" altLang="en-US" dirty="0" smtClean="0">
                <a:latin typeface="+mj-ea"/>
              </a:rPr>
              <a:t>짧은 다리에 검정 전선을 연결합니다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61" y="1860598"/>
            <a:ext cx="2449584" cy="20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101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3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저항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종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380" y="1884532"/>
            <a:ext cx="35413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47 </a:t>
            </a:r>
            <a:r>
              <a:rPr lang="en-US" altLang="ko-KR" dirty="0" smtClean="0">
                <a:latin typeface="+mj-ea"/>
                <a:ea typeface="+mj-ea"/>
              </a:rPr>
              <a:t>Ω (</a:t>
            </a:r>
            <a:r>
              <a:rPr lang="ko-KR" altLang="en-US" dirty="0" err="1" smtClean="0">
                <a:latin typeface="+mj-ea"/>
                <a:ea typeface="+mj-ea"/>
              </a:rPr>
              <a:t>노보검금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100 </a:t>
            </a:r>
            <a:r>
              <a:rPr lang="en-US" altLang="ko-KR" dirty="0" smtClean="0">
                <a:latin typeface="+mj-ea"/>
              </a:rPr>
              <a:t>Ω (</a:t>
            </a:r>
            <a:r>
              <a:rPr lang="ko-KR" altLang="en-US" dirty="0" err="1" smtClean="0">
                <a:latin typeface="+mj-ea"/>
              </a:rPr>
              <a:t>갈검갈금</a:t>
            </a:r>
            <a:r>
              <a:rPr lang="en-US" altLang="ko-KR" dirty="0" smtClean="0">
                <a:latin typeface="+mj-ea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 </a:t>
            </a:r>
            <a:r>
              <a:rPr lang="en-US" altLang="ko-KR" dirty="0" smtClean="0">
                <a:latin typeface="+mj-ea"/>
              </a:rPr>
              <a:t> 2</a:t>
            </a:r>
            <a:r>
              <a:rPr lang="ko-KR" altLang="en-US" dirty="0" smtClean="0">
                <a:latin typeface="+mj-ea"/>
              </a:rPr>
              <a:t>종의 저항 위치를 확인합니다</a:t>
            </a:r>
            <a:r>
              <a:rPr lang="en-US" altLang="ko-KR" dirty="0" smtClean="0">
                <a:latin typeface="+mj-ea"/>
              </a:rPr>
              <a:t>.</a:t>
            </a:r>
            <a:endParaRPr lang="en-US" altLang="ko-KR" dirty="0">
              <a:latin typeface="+mj-ea"/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318" y="2025354"/>
            <a:ext cx="6210286" cy="37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863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4.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스위치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380" y="1884532"/>
            <a:ext cx="321434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스위치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개를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다리에 극성이 없어 방향이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상관없습니다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53" y="1728013"/>
            <a:ext cx="5538220" cy="38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491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5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전지홀더와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동전전지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607698" y="3107094"/>
            <a:ext cx="970384" cy="1287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356" y="1630759"/>
            <a:ext cx="4839979" cy="41993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8380" y="1884532"/>
            <a:ext cx="35766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전지홀더의</a:t>
            </a:r>
            <a:r>
              <a:rPr lang="ko-KR" altLang="en-US" dirty="0" smtClean="0">
                <a:latin typeface="+mj-ea"/>
                <a:ea typeface="+mj-ea"/>
              </a:rPr>
              <a:t> 핀은 매우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뾰족합니다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손 조심 </a:t>
            </a:r>
            <a:r>
              <a:rPr lang="en-US" altLang="ko-KR" dirty="0" smtClean="0">
                <a:latin typeface="+mj-ea"/>
                <a:ea typeface="+mj-ea"/>
              </a:rPr>
              <a:t>!!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+mj-ea"/>
              </a:rPr>
              <a:t>●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</a:rPr>
              <a:t>전지를 꽂을 때 전지의 </a:t>
            </a:r>
            <a:r>
              <a:rPr lang="en-US" altLang="ko-KR" dirty="0" smtClean="0">
                <a:latin typeface="+mj-ea"/>
              </a:rPr>
              <a:t>(+)</a:t>
            </a:r>
            <a:r>
              <a:rPr lang="ko-KR" altLang="en-US" dirty="0" smtClean="0">
                <a:latin typeface="+mj-ea"/>
              </a:rPr>
              <a:t>극이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 </a:t>
            </a:r>
            <a:r>
              <a:rPr lang="en-US" altLang="ko-KR" dirty="0" smtClean="0">
                <a:latin typeface="+mj-ea"/>
              </a:rPr>
              <a:t>  </a:t>
            </a:r>
            <a:r>
              <a:rPr lang="ko-KR" altLang="en-US" dirty="0" smtClean="0">
                <a:latin typeface="+mj-ea"/>
              </a:rPr>
              <a:t>위를 향하게 꽂습니다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96" y="3549321"/>
            <a:ext cx="2042281" cy="29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99317" y="1910633"/>
            <a:ext cx="92063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+mj-ea"/>
                <a:ea typeface="+mj-ea"/>
              </a:rPr>
              <a:t>빛합성기가</a:t>
            </a:r>
            <a:r>
              <a:rPr lang="ko-KR" altLang="en-US" dirty="0" smtClean="0">
                <a:latin typeface="+mj-ea"/>
                <a:ea typeface="+mj-ea"/>
              </a:rPr>
              <a:t> 작동되지 않는다면 부품이 제 위치에 꽂혀있는지를 하나하나 확인합니다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5" name="한쪽 모서리가 둥근 사각형 4"/>
          <p:cNvSpPr/>
          <p:nvPr/>
        </p:nvSpPr>
        <p:spPr>
          <a:xfrm>
            <a:off x="9876765" y="1512662"/>
            <a:ext cx="1167486" cy="294436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72746" y="923774"/>
            <a:ext cx="9615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6. 3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개의 스위치를 각각 눌러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</a:rPr>
              <a:t>빛합성기의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LED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에 스위치 마다 각각 다른 색의 불이 </a:t>
            </a:r>
            <a:endParaRPr lang="en-US" altLang="ko-KR" sz="2000" b="1" dirty="0" smtClean="0">
              <a:solidFill>
                <a:srgbClr val="002060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들어오는지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확인합니다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831945" y="357673"/>
            <a:ext cx="1976569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작동하기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9317" y="4925683"/>
            <a:ext cx="9031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구멍의 깊이는 약 </a:t>
            </a:r>
            <a:r>
              <a:rPr lang="en-US" altLang="ko-KR" dirty="0" smtClean="0">
                <a:latin typeface="+mj-ea"/>
                <a:ea typeface="+mj-ea"/>
              </a:rPr>
              <a:t>7mm </a:t>
            </a:r>
            <a:r>
              <a:rPr lang="ko-KR" altLang="en-US" dirty="0" smtClean="0">
                <a:latin typeface="+mj-ea"/>
                <a:ea typeface="+mj-ea"/>
              </a:rPr>
              <a:t>정도입니다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</a:rPr>
              <a:t>스위치의 다리 길이를 </a:t>
            </a:r>
            <a:r>
              <a:rPr lang="en-US" altLang="ko-KR" dirty="0" smtClean="0">
                <a:latin typeface="+mj-ea"/>
              </a:rPr>
              <a:t>7mm </a:t>
            </a:r>
            <a:r>
              <a:rPr lang="ko-KR" altLang="en-US" dirty="0" smtClean="0">
                <a:latin typeface="+mj-ea"/>
              </a:rPr>
              <a:t>정도로 자르면 밀착이 잘 되고 누르는 느낌도 좋습니다</a:t>
            </a:r>
            <a:r>
              <a:rPr lang="en-US" altLang="ko-KR" dirty="0" smtClean="0">
                <a:latin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746" y="3938824"/>
            <a:ext cx="9855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7.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회로가 잘 작동한다면 부품들의 단자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다리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를 짧게 하여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</a:rPr>
              <a:t>브레드보드에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 밀착되도록</a:t>
            </a:r>
            <a:endParaRPr lang="en-US" altLang="ko-KR" sz="2000" b="1" dirty="0" smtClean="0">
              <a:solidFill>
                <a:srgbClr val="002060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연결해도 좋습니다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.</a:t>
            </a:r>
            <a:endParaRPr lang="en-US" altLang="ko-KR" sz="2000" b="1" dirty="0" smtClean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831945" y="3347658"/>
            <a:ext cx="1976569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rgbClr val="FF0000"/>
                </a:solidFill>
              </a:rPr>
              <a:t>#</a:t>
            </a:r>
            <a:r>
              <a:rPr lang="ko-KR" altLang="en-US" sz="2600" b="1" dirty="0">
                <a:solidFill>
                  <a:srgbClr val="FF0000"/>
                </a:solidFill>
              </a:rPr>
              <a:t>생략가능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53081" y="3072713"/>
            <a:ext cx="1139293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한쪽 모서리가 둥근 사각형 4"/>
          <p:cNvSpPr/>
          <p:nvPr/>
        </p:nvSpPr>
        <p:spPr>
          <a:xfrm>
            <a:off x="9876765" y="1512662"/>
            <a:ext cx="1167486" cy="294436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72746" y="923774"/>
            <a:ext cx="8959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</a:rPr>
              <a:t>브레드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</a:rPr>
              <a:t>보드에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 부품을 꽂을 때에 그 자리가 맞는지 잘 확인하고 꽂습니다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전지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</a:rPr>
              <a:t>홀더의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 다리는 매우 뾰족합니다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다치지 않도록 주의합니다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831945" y="357673"/>
            <a:ext cx="3525871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실험 시 주의사항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53081" y="2141837"/>
            <a:ext cx="1139293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제목 1"/>
          <p:cNvSpPr txBox="1">
            <a:spLocks/>
          </p:cNvSpPr>
          <p:nvPr/>
        </p:nvSpPr>
        <p:spPr>
          <a:xfrm>
            <a:off x="831945" y="2459568"/>
            <a:ext cx="728568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빛합성기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도안에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붙이기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2746" y="3482635"/>
            <a:ext cx="4727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8.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밑면의 양면테이프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보호지를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떼어내고 도안을 붙입니다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8380" y="4510670"/>
            <a:ext cx="40174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번 붙으면 떼어내기 어렵습니다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위치를 잘 확인하고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470" y="2459568"/>
            <a:ext cx="3015492" cy="40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확인학습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29" y="1222212"/>
            <a:ext cx="1133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스위치를 하나씩 누르면서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색을 관찰합니다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①②③ 스위치를 각각 누르면 어떤 색의 불이 들어옵니까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en-US" altLang="ko-KR" dirty="0" smtClean="0"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3" y="2145541"/>
            <a:ext cx="6925642" cy="199100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475" y="510519"/>
            <a:ext cx="3820978" cy="32700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943" y="4861359"/>
            <a:ext cx="9469171" cy="17814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7829" y="4336114"/>
            <a:ext cx="11336693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세 개의 스위치 중 두 개의 스위치를 같이 누르면서 관찰합니다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967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확인학습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30" y="1222212"/>
            <a:ext cx="59612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ko-KR" altLang="en-US" dirty="0" smtClean="0">
                <a:latin typeface="+mj-ea"/>
                <a:ea typeface="+mj-ea"/>
              </a:rPr>
              <a:t>세 개의 스위치를 동시에 모두 누르면서 관찰합니다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669" y="1476127"/>
            <a:ext cx="4639322" cy="493463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461" y="1997653"/>
            <a:ext cx="3495895" cy="21958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7830" y="4624438"/>
            <a:ext cx="596125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관찰한 내용을 오른쪽 그림에 색칠하거나 적어봅시다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755027" y="5659395"/>
            <a:ext cx="403654" cy="2718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3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87829" y="1721708"/>
            <a:ext cx="2649641" cy="3624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829" y="1222212"/>
            <a:ext cx="113366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회로 속 </a:t>
            </a:r>
            <a:r>
              <a:rPr lang="en-US" altLang="ko-KR" dirty="0" smtClean="0">
                <a:latin typeface="+mj-ea"/>
                <a:ea typeface="+mj-ea"/>
              </a:rPr>
              <a:t>RGB LED</a:t>
            </a:r>
            <a:r>
              <a:rPr lang="ko-KR" altLang="en-US" dirty="0" smtClean="0">
                <a:latin typeface="+mj-ea"/>
                <a:ea typeface="+mj-ea"/>
              </a:rPr>
              <a:t>는 다리가 </a:t>
            </a:r>
            <a:r>
              <a:rPr lang="en-US" altLang="ko-KR" dirty="0">
                <a:latin typeface="+mj-ea"/>
                <a:ea typeface="+mj-ea"/>
              </a:rPr>
              <a:t>4</a:t>
            </a:r>
            <a:r>
              <a:rPr lang="ko-KR" altLang="en-US" dirty="0" smtClean="0">
                <a:latin typeface="+mj-ea"/>
                <a:ea typeface="+mj-ea"/>
              </a:rPr>
              <a:t>개 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하나는 </a:t>
            </a:r>
            <a:r>
              <a:rPr lang="en-US" altLang="ko-KR" dirty="0" smtClean="0">
                <a:latin typeface="+mj-ea"/>
                <a:ea typeface="+mj-ea"/>
              </a:rPr>
              <a:t>(+)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극이고 나머지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개는 </a:t>
            </a:r>
            <a:r>
              <a:rPr lang="en-US" altLang="ko-KR" dirty="0" smtClean="0">
                <a:latin typeface="+mj-ea"/>
                <a:ea typeface="+mj-ea"/>
              </a:rPr>
              <a:t>(-)</a:t>
            </a:r>
            <a:r>
              <a:rPr lang="ko-KR" altLang="en-US" dirty="0" smtClean="0">
                <a:latin typeface="+mj-ea"/>
                <a:ea typeface="+mj-ea"/>
              </a:rPr>
              <a:t>극으로 스위치를 각각 누르면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빨강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en-US" altLang="ko-KR" dirty="0" smtClean="0">
                <a:latin typeface="+mj-ea"/>
                <a:ea typeface="+mj-ea"/>
              </a:rPr>
              <a:t>R), </a:t>
            </a:r>
            <a:r>
              <a:rPr lang="ko-KR" altLang="en-US" dirty="0" smtClean="0">
                <a:latin typeface="+mj-ea"/>
                <a:ea typeface="+mj-ea"/>
              </a:rPr>
              <a:t>초록</a:t>
            </a:r>
            <a:r>
              <a:rPr lang="en-US" altLang="ko-KR" dirty="0" smtClean="0">
                <a:latin typeface="+mj-ea"/>
                <a:ea typeface="+mj-ea"/>
              </a:rPr>
              <a:t>(G), </a:t>
            </a:r>
            <a:r>
              <a:rPr lang="ko-KR" altLang="en-US" dirty="0" smtClean="0">
                <a:latin typeface="+mj-ea"/>
                <a:ea typeface="+mj-ea"/>
              </a:rPr>
              <a:t>파랑</a:t>
            </a:r>
            <a:r>
              <a:rPr lang="en-US" altLang="ko-KR" dirty="0" smtClean="0">
                <a:latin typeface="+mj-ea"/>
                <a:ea typeface="+mj-ea"/>
              </a:rPr>
              <a:t>(B) </a:t>
            </a:r>
            <a:r>
              <a:rPr lang="ko-KR" altLang="en-US" dirty="0" smtClean="0">
                <a:latin typeface="+mj-ea"/>
                <a:ea typeface="+mj-ea"/>
              </a:rPr>
              <a:t>세 가지 색의 불이 들어오도록 고안된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각각의 색이 병렬 연결이기 때문에 내가 원하는 빛의 합성을 해 볼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156" y="2762106"/>
            <a:ext cx="5030786" cy="34703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89" y="3244563"/>
            <a:ext cx="5307087" cy="29879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8914" y="2736732"/>
            <a:ext cx="58148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각각의 스</a:t>
            </a:r>
            <a:r>
              <a:rPr lang="ko-KR" altLang="en-US" dirty="0" smtClean="0">
                <a:latin typeface="+mj-ea"/>
                <a:ea typeface="+mj-ea"/>
              </a:rPr>
              <a:t>위치를 눌러 합성된 색을 잘 관찰하였나요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en-US" altLang="ko-KR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56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1" y="1222212"/>
            <a:ext cx="4969815" cy="4737662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09536" y="1691768"/>
            <a:ext cx="6437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빛의 삼원색은 빨강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초록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파랑의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가지 색이며</a:t>
            </a:r>
            <a:r>
              <a:rPr lang="en-US" altLang="ko-KR" dirty="0" smtClean="0">
                <a:latin typeface="+mj-ea"/>
                <a:ea typeface="+mj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이 빛들은 서로 섞일수록 밝아지고</a:t>
            </a:r>
            <a:r>
              <a:rPr lang="en-US" altLang="ko-KR" dirty="0" smtClean="0">
                <a:latin typeface="+mj-ea"/>
                <a:ea typeface="+mj-ea"/>
              </a:rPr>
              <a:t>, 3</a:t>
            </a:r>
            <a:r>
              <a:rPr lang="ko-KR" altLang="en-US" dirty="0" smtClean="0">
                <a:latin typeface="+mj-ea"/>
                <a:ea typeface="+mj-ea"/>
              </a:rPr>
              <a:t>가지 색이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모두 섞이면 이론상 흰 색이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이것이 바로 빛의 합성이지요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세 가지 빛을 미세한 농도로 조절하여 합성하면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다양한 빛을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낼 수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있어서 </a:t>
            </a:r>
            <a:r>
              <a:rPr lang="en-US" altLang="ko-KR" dirty="0" smtClean="0">
                <a:latin typeface="+mj-ea"/>
                <a:ea typeface="+mj-ea"/>
              </a:rPr>
              <a:t>TV</a:t>
            </a:r>
            <a:r>
              <a:rPr lang="ko-KR" altLang="en-US" dirty="0" smtClean="0">
                <a:latin typeface="+mj-ea"/>
                <a:ea typeface="+mj-ea"/>
              </a:rPr>
              <a:t>나 핸드폰 등의 화면이나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연극공연 등의 조명으로 </a:t>
            </a:r>
            <a:r>
              <a:rPr lang="ko-KR" altLang="en-US" dirty="0" smtClean="0">
                <a:latin typeface="+mj-ea"/>
                <a:ea typeface="+mj-ea"/>
              </a:rPr>
              <a:t>이용할 수 있습니다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8241" y="5959874"/>
            <a:ext cx="2915237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j-ea"/>
                <a:ea typeface="+mj-ea"/>
              </a:rPr>
              <a:t>[</a:t>
            </a:r>
            <a:r>
              <a:rPr lang="ko-KR" altLang="en-US" b="1" dirty="0" smtClean="0">
                <a:latin typeface="+mj-ea"/>
                <a:ea typeface="+mj-ea"/>
              </a:rPr>
              <a:t>빛의 삼원색과 빛의 합성</a:t>
            </a:r>
            <a:r>
              <a:rPr lang="en-US" altLang="ko-KR" b="1" dirty="0" smtClean="0">
                <a:latin typeface="+mj-ea"/>
                <a:ea typeface="+mj-ea"/>
              </a:rPr>
              <a:t>]</a:t>
            </a:r>
            <a:endParaRPr lang="en-US" altLang="ko-KR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821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실험목표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DAC29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 </a:t>
            </a:r>
            <a:r>
              <a:rPr lang="ko-KR" altLang="en-US" sz="2400" dirty="0" err="1" smtClean="0"/>
              <a:t>브레드보드를</a:t>
            </a:r>
            <a:r>
              <a:rPr lang="ko-KR" altLang="en-US" sz="2400" dirty="0" smtClean="0"/>
              <a:t> 이용한 간단한 전기회로에 대하여 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알아 보고 </a:t>
            </a:r>
            <a:r>
              <a:rPr lang="en-US" altLang="ko-KR" sz="2400" dirty="0" smtClean="0"/>
              <a:t>,  </a:t>
            </a:r>
            <a:r>
              <a:rPr lang="ko-KR" altLang="en-US" sz="2400" dirty="0" smtClean="0"/>
              <a:t>빛의  합성을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  관찰할 수 있는 </a:t>
            </a:r>
            <a:r>
              <a:rPr lang="ko-KR" altLang="en-US" sz="2400" dirty="0" err="1" smtClean="0"/>
              <a:t>빛합성기를</a:t>
            </a:r>
            <a:r>
              <a:rPr lang="ko-KR" altLang="en-US" sz="2400" dirty="0" smtClean="0"/>
              <a:t> 만들어 봅시다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실험 준비물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DAC29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브레드보드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 /   </a:t>
            </a:r>
            <a:r>
              <a:rPr lang="ko-KR" altLang="en-US" sz="2400" dirty="0" smtClean="0"/>
              <a:t>스위치 </a:t>
            </a:r>
            <a:r>
              <a:rPr lang="en-US" altLang="ko-KR" sz="2400" dirty="0" smtClean="0"/>
              <a:t>/   </a:t>
            </a:r>
            <a:r>
              <a:rPr lang="ko-KR" altLang="en-US" sz="2400" dirty="0" err="1" smtClean="0"/>
              <a:t>브레드보드용</a:t>
            </a:r>
            <a:r>
              <a:rPr lang="ko-KR" altLang="en-US" sz="2400" dirty="0" smtClean="0"/>
              <a:t> 전선 </a:t>
            </a:r>
            <a:r>
              <a:rPr lang="en-US" altLang="ko-KR" sz="2400" dirty="0" smtClean="0"/>
              <a:t>/  LED /  </a:t>
            </a:r>
            <a:r>
              <a:rPr lang="ko-KR" altLang="en-US" sz="2400" dirty="0" smtClean="0">
                <a:latin typeface="+mj-ea"/>
                <a:ea typeface="+mj-ea"/>
              </a:rPr>
              <a:t>저항 </a:t>
            </a:r>
            <a:r>
              <a:rPr lang="en-US" altLang="ko-KR" sz="2400" dirty="0" smtClean="0">
                <a:latin typeface="+mj-ea"/>
                <a:ea typeface="+mj-ea"/>
              </a:rPr>
              <a:t>2</a:t>
            </a:r>
            <a:r>
              <a:rPr lang="ko-KR" altLang="en-US" sz="2400" dirty="0" smtClean="0"/>
              <a:t>종 </a:t>
            </a:r>
            <a:r>
              <a:rPr lang="en-US" altLang="ko-KR" sz="2400" dirty="0" smtClean="0"/>
              <a:t>/ </a:t>
            </a:r>
            <a:r>
              <a:rPr lang="ko-KR" altLang="en-US" sz="2400" dirty="0" smtClean="0"/>
              <a:t>도안</a:t>
            </a:r>
            <a:r>
              <a:rPr lang="en-US" altLang="ko-KR" sz="24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  동전전지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전지홀더</a:t>
            </a:r>
            <a:r>
              <a:rPr lang="ko-KR" altLang="en-US" sz="2400" dirty="0" smtClean="0"/>
              <a:t>       </a:t>
            </a:r>
            <a:r>
              <a:rPr lang="en-US" altLang="ko-KR" dirty="0" smtClean="0">
                <a:solidFill>
                  <a:srgbClr val="C00000"/>
                </a:solidFill>
              </a:rPr>
              <a:t>** </a:t>
            </a:r>
            <a:r>
              <a:rPr lang="ko-KR" altLang="en-US" dirty="0" err="1" smtClean="0">
                <a:solidFill>
                  <a:srgbClr val="C00000"/>
                </a:solidFill>
              </a:rPr>
              <a:t>유성펜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브레드보드</a:t>
            </a:r>
            <a:r>
              <a:rPr lang="ko-KR" altLang="en-US" sz="2600" b="1" dirty="0" smtClean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ko-KR" sz="2600" b="1" dirty="0" smtClean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ko-KR" altLang="en-US" sz="26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빵판</a:t>
            </a:r>
            <a:r>
              <a:rPr lang="en-US" altLang="ko-KR" sz="2600" b="1" dirty="0" smtClean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</a:t>
            </a:r>
            <a:endParaRPr lang="ko-KR" altLang="en-US" sz="2600" b="1" dirty="0">
              <a:solidFill>
                <a:schemeClr val="accent3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717985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브레드보드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(Bread Board)</a:t>
            </a:r>
            <a:r>
              <a:rPr lang="ko-KR" altLang="en-US" dirty="0" smtClean="0"/>
              <a:t>는 빵을 썰 때</a:t>
            </a:r>
            <a:r>
              <a:rPr lang="en-US" altLang="ko-KR" dirty="0"/>
              <a:t> </a:t>
            </a:r>
            <a:r>
              <a:rPr lang="ko-KR" altLang="en-US" dirty="0" smtClean="0"/>
              <a:t>사용하는 도마를 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전자회로를 다루는 시간에 왜 빵이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나왔을까요</a:t>
            </a:r>
            <a:r>
              <a:rPr lang="en-US" altLang="ko-KR" dirty="0" smtClean="0"/>
              <a:t>?</a:t>
            </a:r>
            <a:endParaRPr lang="en-US" altLang="ko-KR" sz="2400" dirty="0" smtClean="0"/>
          </a:p>
          <a:p>
            <a:r>
              <a:rPr lang="ko-KR" altLang="en-US" dirty="0" smtClean="0"/>
              <a:t>전자부품을 서로 연결하여 회로를 만들려면 보통은 납땜을 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 완성된 회로가 아닌 테스트용 회로인 경우 </a:t>
            </a:r>
            <a:endParaRPr lang="en-US" altLang="ko-KR" dirty="0" smtClean="0"/>
          </a:p>
          <a:p>
            <a:r>
              <a:rPr lang="ko-KR" altLang="en-US" dirty="0" smtClean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 smtClean="0"/>
              <a:t>제거했다 하면서 실험해보게 </a:t>
            </a:r>
            <a:endParaRPr lang="en-US" altLang="ko-KR" dirty="0" smtClean="0"/>
          </a:p>
          <a:p>
            <a:r>
              <a:rPr lang="ko-KR" altLang="en-US" dirty="0" smtClean="0"/>
              <a:t>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이럴 때에는 납땜 연결이 매우 불편합니다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이점을 보완하기 위하여 빵을 썰 때 사용하던 나무 도마 위에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규칙적으로 쇠못을 박아놓고 다양한 전선 및 부품을 쉽게 </a:t>
            </a:r>
            <a:endParaRPr lang="en-US" altLang="ko-KR" dirty="0" smtClean="0"/>
          </a:p>
          <a:p>
            <a:r>
              <a:rPr lang="ko-KR" altLang="en-US" dirty="0" smtClean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 smtClean="0"/>
              <a:t>브레드보드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일정한 간격의 구멍이 있는 플라스틱 판 내부에 핀을 넣어</a:t>
            </a:r>
            <a:endParaRPr lang="en-US" altLang="ko-KR" dirty="0" smtClean="0"/>
          </a:p>
          <a:p>
            <a:r>
              <a:rPr lang="ko-KR" altLang="en-US" dirty="0" smtClean="0"/>
              <a:t>전류가 흐를 수 있어 여러 전자부품을 끼우고 제거하도록</a:t>
            </a:r>
            <a:endParaRPr lang="en-US" altLang="ko-KR" dirty="0" smtClean="0"/>
          </a:p>
          <a:p>
            <a:r>
              <a:rPr lang="ko-KR" altLang="en-US" dirty="0" smtClean="0"/>
              <a:t>고안되었으며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테스트회로 및 교육용으로 많이 이용되고</a:t>
            </a:r>
            <a:endParaRPr lang="en-US" altLang="ko-KR" dirty="0" smtClean="0"/>
          </a:p>
          <a:p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72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6" y="1916755"/>
            <a:ext cx="11127277" cy="29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2645" y="4954954"/>
            <a:ext cx="3679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1) LED 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브레드보드</a:t>
            </a:r>
            <a:r>
              <a:rPr lang="ko-KR" altLang="en-US" dirty="0" smtClean="0"/>
              <a:t> 에 꽂습니다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0596" y="5462785"/>
            <a:ext cx="435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LED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의 두 다리를 서로 다른 라인에 꽂아야 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(+)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(-)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5" y="2183177"/>
            <a:ext cx="5417426" cy="325736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21" y="2183177"/>
            <a:ext cx="4429743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8306" y="4237860"/>
            <a:ext cx="4899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err="1" smtClean="0">
                <a:latin typeface="+mj-ea"/>
                <a:ea typeface="+mj-ea"/>
              </a:rPr>
              <a:t>전지홀더를</a:t>
            </a:r>
            <a:r>
              <a:rPr lang="ko-KR" altLang="en-US" dirty="0" smtClean="0">
                <a:latin typeface="+mj-ea"/>
                <a:ea typeface="+mj-ea"/>
              </a:rPr>
              <a:t> 꽂은 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동전전지를 끼웁니다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1572" y="4745691"/>
            <a:ext cx="4256293" cy="41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전지홀더의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각진 쪽이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4207" y="4237860"/>
            <a:ext cx="2443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3) </a:t>
            </a:r>
            <a:r>
              <a:rPr lang="ko-KR" altLang="en-US" dirty="0" smtClean="0">
                <a:latin typeface="+mj-ea"/>
                <a:ea typeface="+mj-ea"/>
              </a:rPr>
              <a:t>스위치를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62057" y="979714"/>
            <a:ext cx="4678053" cy="2985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78" y="1223016"/>
            <a:ext cx="4801270" cy="283884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207" y="1242068"/>
            <a:ext cx="4696480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62057" y="979714"/>
            <a:ext cx="4678053" cy="2985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918306" y="6023318"/>
            <a:ext cx="57198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5) </a:t>
            </a: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위에 다양한 전기회로를 표현해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19671" y="406288"/>
            <a:ext cx="624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※ </a:t>
            </a:r>
            <a:r>
              <a:rPr lang="ko-KR" altLang="en-US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모든 부품의 단자는 여러 번 꺾이면 부러질 수 있으니 조심해서 다룹니다</a:t>
            </a: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FF00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9080" y="5059991"/>
            <a:ext cx="395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▷ 계획한 대로 전선을 꽂고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회로가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잘 작동하는지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확인합니다</a:t>
            </a:r>
            <a:r>
              <a:rPr lang="en-US" altLang="ko-KR" dirty="0" smtClean="0">
                <a:latin typeface="+mj-ea"/>
                <a:ea typeface="+mj-ea"/>
              </a:rPr>
              <a:t>.    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96879" y="4138955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 부품이 꽂혀있는 라인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           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어느 곳에 꽂아도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부품은 </a:t>
            </a:r>
            <a:r>
              <a:rPr lang="ko-KR" altLang="en-US" sz="1600" dirty="0" err="1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로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연결됩니다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9068494" y="4402535"/>
            <a:ext cx="55050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15" y="1247046"/>
            <a:ext cx="4332261" cy="27993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80" y="922557"/>
            <a:ext cx="4333190" cy="31263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8306" y="4229622"/>
            <a:ext cx="53094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4) </a:t>
            </a:r>
            <a:r>
              <a:rPr lang="ko-KR" altLang="en-US" dirty="0">
                <a:latin typeface="+mj-ea"/>
              </a:rPr>
              <a:t>각 부품을 전선을 이용하여 연결할 차례입니다</a:t>
            </a:r>
            <a:r>
              <a:rPr lang="en-US" altLang="ko-KR" dirty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   </a:t>
            </a:r>
            <a:r>
              <a:rPr lang="ko-KR" altLang="en-US" dirty="0">
                <a:latin typeface="+mj-ea"/>
              </a:rPr>
              <a:t>전선을 서로 어느 구멍에 연결해야 각 부품들이</a:t>
            </a:r>
            <a:endParaRPr lang="en-US" altLang="ko-KR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</a:rPr>
              <a:t>   연결되어 회로를 완성할 수 있을까요</a:t>
            </a:r>
            <a:r>
              <a:rPr lang="en-US" altLang="ko-KR" dirty="0">
                <a:latin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</a:rPr>
              <a:t>   </a:t>
            </a:r>
            <a:r>
              <a:rPr lang="ko-KR" altLang="en-US" dirty="0" err="1">
                <a:latin typeface="+mj-ea"/>
              </a:rPr>
              <a:t>그림위에</a:t>
            </a:r>
            <a:r>
              <a:rPr lang="ko-KR" altLang="en-US" dirty="0">
                <a:latin typeface="+mj-ea"/>
              </a:rPr>
              <a:t> 연필로 전선을 그려봅시다</a:t>
            </a:r>
            <a:r>
              <a:rPr lang="en-US" altLang="ko-KR" dirty="0">
                <a:latin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0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67417" y="1804086"/>
            <a:ext cx="1408670" cy="3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LED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3035" y="1293567"/>
            <a:ext cx="6370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다리 길이를 주의하여 연결합니다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가장 긴 다리는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번째에 오도록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방향을 조정합니다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85" y="2328205"/>
            <a:ext cx="2208053" cy="285206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181" y="3787156"/>
            <a:ext cx="1507154" cy="80898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243" y="2412114"/>
            <a:ext cx="4033853" cy="37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사용자 지정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D1EEF9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주황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8752</TotalTime>
  <Words>780</Words>
  <Application>Microsoft Office PowerPoint</Application>
  <PresentationFormat>와이드스크린</PresentationFormat>
  <Paragraphs>111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20</vt:i4>
      </vt:variant>
    </vt:vector>
  </HeadingPairs>
  <TitlesOfParts>
    <vt:vector size="33" baseType="lpstr">
      <vt:lpstr>123RF</vt:lpstr>
      <vt:lpstr>777별나라달님</vt:lpstr>
      <vt:lpstr>맑은 고딕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3_HDOfficeLightV0</vt:lpstr>
      <vt:lpstr>기본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215</cp:revision>
  <dcterms:created xsi:type="dcterms:W3CDTF">2020-01-07T08:23:28Z</dcterms:created>
  <dcterms:modified xsi:type="dcterms:W3CDTF">2020-01-20T04:21:01Z</dcterms:modified>
</cp:coreProperties>
</file>