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40" r:id="rId4"/>
  </p:sldMasterIdLst>
  <p:notesMasterIdLst>
    <p:notesMasterId r:id="rId28"/>
  </p:notesMasterIdLst>
  <p:sldIdLst>
    <p:sldId id="256" r:id="rId5"/>
    <p:sldId id="258" r:id="rId6"/>
    <p:sldId id="259" r:id="rId7"/>
    <p:sldId id="296" r:id="rId8"/>
    <p:sldId id="297" r:id="rId9"/>
    <p:sldId id="300" r:id="rId10"/>
    <p:sldId id="301" r:id="rId11"/>
    <p:sldId id="298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292" r:id="rId22"/>
    <p:sldId id="313" r:id="rId23"/>
    <p:sldId id="293" r:id="rId24"/>
    <p:sldId id="314" r:id="rId25"/>
    <p:sldId id="316" r:id="rId26"/>
    <p:sldId id="317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0B4"/>
    <a:srgbClr val="CBDB53"/>
    <a:srgbClr val="E2EBA3"/>
    <a:srgbClr val="8A5500"/>
    <a:srgbClr val="FF0066"/>
    <a:srgbClr val="006600"/>
    <a:srgbClr val="FFFFFB"/>
    <a:srgbClr val="F9FCD0"/>
    <a:srgbClr val="FF7C8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39503-AE55-4C85-8E01-6B1F25B6546E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AA0B4-11A2-469A-9FDB-666B5BAFF7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01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0683E-D762-431A-9904-485B03FC79D3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59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199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6562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688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8934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88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2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868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172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911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3718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30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  <p:sldLayoutId id="2147484544" r:id="rId4"/>
    <p:sldLayoutId id="2147484545" r:id="rId5"/>
    <p:sldLayoutId id="2147484546" r:id="rId6"/>
    <p:sldLayoutId id="2147484547" r:id="rId7"/>
    <p:sldLayoutId id="2147484548" r:id="rId8"/>
    <p:sldLayoutId id="2147484549" r:id="rId9"/>
    <p:sldLayoutId id="2147484550" r:id="rId10"/>
    <p:sldLayoutId id="214748455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가로로 말린 두루마리 모양 6"/>
          <p:cNvSpPr/>
          <p:nvPr/>
        </p:nvSpPr>
        <p:spPr>
          <a:xfrm>
            <a:off x="1268964" y="699795"/>
            <a:ext cx="9498563" cy="491723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256020" y="2116034"/>
            <a:ext cx="5925302" cy="1599566"/>
          </a:xfrm>
        </p:spPr>
        <p:txBody>
          <a:bodyPr>
            <a:noAutofit/>
          </a:bodyPr>
          <a:lstStyle/>
          <a:p>
            <a:pPr algn="dist"/>
            <a:r>
              <a:rPr lang="ko-KR" altLang="en-US" sz="1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별나라달님" panose="02020603020101020101" pitchFamily="18" charset="-127"/>
                <a:ea typeface="777별나라달님" panose="02020603020101020101" pitchFamily="18" charset="-127"/>
              </a:rPr>
              <a:t>브레드보드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777별나라달님" panose="02020603020101020101" pitchFamily="18" charset="-127"/>
              <a:ea typeface="777별나라달님" panose="02020603020101020101" pitchFamily="18" charset="-127"/>
            </a:endParaRPr>
          </a:p>
        </p:txBody>
      </p:sp>
      <p:sp>
        <p:nvSpPr>
          <p:cNvPr id="12" name="제목 3"/>
          <p:cNvSpPr txBox="1">
            <a:spLocks/>
          </p:cNvSpPr>
          <p:nvPr/>
        </p:nvSpPr>
        <p:spPr>
          <a:xfrm>
            <a:off x="3519973" y="3974841"/>
            <a:ext cx="5397396" cy="583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6600" dirty="0" smtClean="0">
                <a:solidFill>
                  <a:schemeClr val="accent3">
                    <a:lumMod val="50000"/>
                  </a:schemeClr>
                </a:solidFill>
                <a:latin typeface="+mj-ea"/>
              </a:rPr>
              <a:t>[</a:t>
            </a:r>
            <a:r>
              <a:rPr lang="ko-KR" altLang="en-US" sz="6600" dirty="0" err="1" smtClean="0">
                <a:solidFill>
                  <a:schemeClr val="accent3">
                    <a:lumMod val="50000"/>
                  </a:schemeClr>
                </a:solidFill>
                <a:latin typeface="+mj-ea"/>
              </a:rPr>
              <a:t>빛감지회로</a:t>
            </a:r>
            <a:r>
              <a:rPr lang="en-US" altLang="ko-KR" sz="6600" dirty="0" smtClean="0">
                <a:solidFill>
                  <a:schemeClr val="accent3">
                    <a:lumMod val="50000"/>
                  </a:schemeClr>
                </a:solidFill>
                <a:latin typeface="+mj-ea"/>
              </a:rPr>
              <a:t>]</a:t>
            </a:r>
            <a:endParaRPr lang="ko-KR" altLang="en-US" sz="6600" dirty="0">
              <a:solidFill>
                <a:schemeClr val="accent3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81330" y="1126340"/>
            <a:ext cx="5999583" cy="5311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accent3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accent3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accent3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16065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3.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저항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380" y="1884532"/>
            <a:ext cx="2961067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극성이 없으므로 방향과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상관없이 꽂으면 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917" y="3338742"/>
            <a:ext cx="1303553" cy="154580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945" y="1934738"/>
            <a:ext cx="3294115" cy="43881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03961" y="3338742"/>
            <a:ext cx="2773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다리를 두 구멍의 너비에 맞추어 </a:t>
            </a:r>
            <a:endParaRPr lang="en-US" altLang="ko-KR" sz="1600" dirty="0" smtClean="0">
              <a:solidFill>
                <a:schemeClr val="accent3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그림과 같이 구부려 꽂습니다</a:t>
            </a:r>
            <a:r>
              <a:rPr lang="en-US" altLang="ko-KR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chemeClr val="accent3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3998877" y="3662967"/>
            <a:ext cx="1089040" cy="796921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2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81330" y="1126340"/>
            <a:ext cx="5999583" cy="5311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accent3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accent3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accent3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4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LED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380" y="1884532"/>
            <a:ext cx="361349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는 긴 다리 </a:t>
            </a:r>
            <a:r>
              <a:rPr lang="en-US" altLang="ko-KR" dirty="0" smtClean="0">
                <a:latin typeface="+mj-ea"/>
                <a:ea typeface="+mj-ea"/>
              </a:rPr>
              <a:t>(+)</a:t>
            </a:r>
            <a:r>
              <a:rPr lang="ko-KR" altLang="en-US" dirty="0" smtClean="0">
                <a:latin typeface="+mj-ea"/>
                <a:ea typeface="+mj-ea"/>
              </a:rPr>
              <a:t>극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짧은 다리 </a:t>
            </a:r>
            <a:r>
              <a:rPr lang="en-US" altLang="ko-KR" dirty="0" smtClean="0">
                <a:latin typeface="+mj-ea"/>
                <a:ea typeface="+mj-ea"/>
              </a:rPr>
              <a:t>(-)</a:t>
            </a:r>
            <a:r>
              <a:rPr lang="ko-KR" altLang="en-US" dirty="0" smtClean="0">
                <a:latin typeface="+mj-ea"/>
                <a:ea typeface="+mj-ea"/>
              </a:rPr>
              <a:t>극을 잘 구분하여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>
                <a:latin typeface="+mj-ea"/>
                <a:ea typeface="+mj-ea"/>
              </a:rPr>
              <a:t>꽂</a:t>
            </a:r>
            <a:r>
              <a:rPr lang="ko-KR" altLang="en-US" dirty="0" smtClean="0">
                <a:latin typeface="+mj-ea"/>
                <a:ea typeface="+mj-ea"/>
              </a:rPr>
              <a:t>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98776" y="3782231"/>
            <a:ext cx="29787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위치를 확인한 후 꽂으세요</a:t>
            </a:r>
            <a:endParaRPr lang="en-US" altLang="ko-KR" sz="1600" dirty="0" smtClean="0">
              <a:solidFill>
                <a:schemeClr val="accent3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+, - </a:t>
            </a:r>
            <a:r>
              <a:rPr lang="ko-KR" altLang="en-US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극을 확인하고 꽂으세요</a:t>
            </a:r>
            <a:endParaRPr lang="en-US" altLang="ko-KR" sz="1600" dirty="0" smtClean="0">
              <a:solidFill>
                <a:schemeClr val="accent3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트랜지스터 다리와 닿지 않도록</a:t>
            </a:r>
            <a:endParaRPr lang="en-US" altLang="ko-KR" sz="1600" dirty="0" smtClean="0">
              <a:solidFill>
                <a:schemeClr val="accent3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    주의합니다</a:t>
            </a:r>
            <a:r>
              <a:rPr lang="en-US" altLang="ko-KR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r>
              <a:rPr lang="ko-KR" altLang="en-US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</a:t>
            </a:r>
            <a:endParaRPr lang="ko-KR" altLang="en-US" sz="1600" dirty="0">
              <a:solidFill>
                <a:schemeClr val="accent3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600" y="1924270"/>
            <a:ext cx="3247460" cy="439861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199" y="3375376"/>
            <a:ext cx="1453819" cy="1472538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1057907" y="3635666"/>
            <a:ext cx="3060438" cy="1862789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81330" y="1126340"/>
            <a:ext cx="5999583" cy="5311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accent3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accent3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accent3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0762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5. </a:t>
            </a:r>
            <a:r>
              <a:rPr lang="en-US" altLang="ko-KR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CdS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센서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380" y="1884532"/>
            <a:ext cx="2953053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극성이 없으므로 방향에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상관없이 꽂으면 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132" y="1518341"/>
            <a:ext cx="4259080" cy="45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81330" y="1126340"/>
            <a:ext cx="5999583" cy="5311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accent3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accent3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accent3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16065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6.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전선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380" y="1884532"/>
            <a:ext cx="32800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흰 전선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개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빨간 전선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개          총 </a:t>
            </a:r>
            <a:r>
              <a:rPr lang="en-US" altLang="ko-KR" dirty="0" smtClean="0">
                <a:latin typeface="+mj-ea"/>
                <a:ea typeface="+mj-ea"/>
              </a:rPr>
              <a:t>3</a:t>
            </a:r>
            <a:r>
              <a:rPr lang="ko-KR" altLang="en-US" dirty="0" smtClean="0">
                <a:latin typeface="+mj-ea"/>
                <a:ea typeface="+mj-ea"/>
              </a:rPr>
              <a:t>개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</a:t>
            </a:r>
            <a:r>
              <a:rPr lang="ko-KR" altLang="en-US" dirty="0" smtClean="0"/>
              <a:t>검은  전선 </a:t>
            </a:r>
            <a:r>
              <a:rPr lang="en-US" altLang="ko-KR" dirty="0">
                <a:latin typeface="+mj-ea"/>
              </a:rPr>
              <a:t>1</a:t>
            </a:r>
            <a:r>
              <a:rPr lang="ko-KR" altLang="en-US" dirty="0" smtClean="0">
                <a:latin typeface="+mj-ea"/>
              </a:rPr>
              <a:t>개</a:t>
            </a:r>
            <a:endParaRPr lang="en-US" altLang="ko-KR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</a:rPr>
              <a:t> </a:t>
            </a:r>
            <a:r>
              <a:rPr lang="en-US" altLang="ko-KR" dirty="0" smtClean="0">
                <a:latin typeface="+mj-ea"/>
              </a:rPr>
              <a:t> </a:t>
            </a:r>
            <a:r>
              <a:rPr lang="ko-KR" altLang="en-US" dirty="0" smtClean="0">
                <a:latin typeface="+mj-ea"/>
              </a:rPr>
              <a:t>그림의 위치에 꽂습니다</a:t>
            </a:r>
            <a:r>
              <a:rPr lang="en-US" altLang="ko-KR" dirty="0" smtClean="0">
                <a:latin typeface="+mj-ea"/>
              </a:rPr>
              <a:t>.</a:t>
            </a:r>
            <a:r>
              <a:rPr lang="ko-KR" altLang="en-US" dirty="0" smtClean="0">
                <a:latin typeface="+mj-ea"/>
              </a:rPr>
              <a:t> 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2659224" y="2052735"/>
            <a:ext cx="559837" cy="424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flipH="1">
            <a:off x="2724539" y="2476846"/>
            <a:ext cx="503853" cy="480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8" y="1499679"/>
            <a:ext cx="4470738" cy="457092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16" y="3870064"/>
            <a:ext cx="1776868" cy="34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81330" y="1126340"/>
            <a:ext cx="5999583" cy="5311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accent3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accent3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accent3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3581430" cy="503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7.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전지홀더와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동전전지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931" y="2242680"/>
            <a:ext cx="2334322" cy="361486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533" y="1453024"/>
            <a:ext cx="4411755" cy="46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accent3">
                    <a:lumMod val="50000"/>
                  </a:schemeClr>
                </a:solidFill>
              </a:rPr>
              <a:t>[ </a:t>
            </a:r>
            <a:r>
              <a:rPr lang="ko-KR" altLang="en-US" sz="2600" b="1" dirty="0" smtClean="0">
                <a:solidFill>
                  <a:schemeClr val="accent3">
                    <a:lumMod val="50000"/>
                  </a:schemeClr>
                </a:solidFill>
              </a:rPr>
              <a:t>빛 감지 회로 도안에 </a:t>
            </a:r>
            <a:r>
              <a:rPr lang="ko-KR" altLang="en-US" sz="2600" b="1" dirty="0" err="1" smtClean="0">
                <a:solidFill>
                  <a:schemeClr val="accent3">
                    <a:lumMod val="50000"/>
                  </a:schemeClr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accent3">
                    <a:lumMod val="50000"/>
                  </a:schemeClr>
                </a:solidFill>
              </a:rPr>
              <a:t> 붙이기 </a:t>
            </a:r>
            <a:r>
              <a:rPr lang="en-US" altLang="ko-KR" sz="26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4727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8.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브레드보드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밑면의 양면테이프 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보호지를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떼어내고 도안을 붙입니다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507" y="1079308"/>
            <a:ext cx="3400900" cy="53156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8380" y="2408775"/>
            <a:ext cx="401744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한 번 붙으면 떼어내기 어렵습니다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위치를 잘 확인하고 붙입니다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85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accent3">
                    <a:lumMod val="50000"/>
                  </a:schemeClr>
                </a:solidFill>
              </a:rPr>
              <a:t>[ </a:t>
            </a:r>
            <a:r>
              <a:rPr lang="ko-KR" altLang="en-US" sz="2600" b="1" dirty="0" smtClean="0">
                <a:solidFill>
                  <a:schemeClr val="accent3">
                    <a:lumMod val="50000"/>
                  </a:schemeClr>
                </a:solidFill>
              </a:rPr>
              <a:t>작동하기 </a:t>
            </a:r>
            <a:r>
              <a:rPr lang="en-US" altLang="ko-KR" sz="26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407675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9.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손이나 물체로 </a:t>
            </a:r>
            <a:r>
              <a:rPr lang="en-US" altLang="ko-KR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CdS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센서를 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가려 빛을 차단합니다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10.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가리는 속도를 천천히 하면서 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  LED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의 밝기를 관찰합니다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11.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브레드보드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회로를 방 안에 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놓아 두고 밤에 불을 끄면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불이 켜집니다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148" y="575387"/>
            <a:ext cx="6309270" cy="483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772746" y="575387"/>
            <a:ext cx="208853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FF0000"/>
                </a:solidFill>
              </a:rPr>
              <a:t>＃ 생략가능</a:t>
            </a:r>
            <a:endParaRPr lang="ko-KR" altLang="en-US" sz="2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8856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12.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회로가 잘 작동한다면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부품들의 단자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다리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)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를 짧게 하여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브레드보드에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밀착되도록 연결해도 좋습니다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861283" y="811763"/>
            <a:ext cx="784704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8380" y="2408775"/>
            <a:ext cx="61221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atin typeface="+mj-ea"/>
                <a:ea typeface="+mj-ea"/>
              </a:rPr>
              <a:t>브레드보드</a:t>
            </a:r>
            <a:r>
              <a:rPr lang="ko-KR" altLang="en-US" dirty="0" smtClean="0">
                <a:latin typeface="+mj-ea"/>
                <a:ea typeface="+mj-ea"/>
              </a:rPr>
              <a:t> 구멍의 깊이는 약 </a:t>
            </a:r>
            <a:r>
              <a:rPr lang="en-US" altLang="ko-KR" dirty="0" smtClean="0">
                <a:latin typeface="+mj-ea"/>
                <a:ea typeface="+mj-ea"/>
              </a:rPr>
              <a:t>7mm </a:t>
            </a:r>
            <a:r>
              <a:rPr lang="ko-KR" altLang="en-US" dirty="0" smtClean="0">
                <a:latin typeface="+mj-ea"/>
                <a:ea typeface="+mj-ea"/>
              </a:rPr>
              <a:t>정도입니다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j-ea"/>
                <a:ea typeface="+mj-ea"/>
              </a:rPr>
              <a:t>트랜지스터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저항은 약 </a:t>
            </a:r>
            <a:r>
              <a:rPr lang="en-US" altLang="ko-KR" dirty="0" smtClean="0">
                <a:latin typeface="+mj-ea"/>
                <a:ea typeface="+mj-ea"/>
              </a:rPr>
              <a:t>1cm </a:t>
            </a:r>
            <a:r>
              <a:rPr lang="ko-KR" altLang="en-US" dirty="0" smtClean="0">
                <a:latin typeface="+mj-ea"/>
                <a:ea typeface="+mj-ea"/>
              </a:rPr>
              <a:t>길이로 자르면 적당합니다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err="1" smtClean="0">
                <a:latin typeface="+mj-ea"/>
                <a:ea typeface="+mj-ea"/>
              </a:rPr>
              <a:t>CdS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센서는 자르지 말고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그대로 사용하는 것이 </a:t>
            </a:r>
            <a:r>
              <a:rPr lang="en-US" altLang="ko-KR" dirty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빛을 감지하는데 더 좋습니다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j-ea"/>
                <a:ea typeface="+mj-ea"/>
              </a:rPr>
              <a:t>단자가 너무 짧아지면 연결이 어려우니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꽂을 구멍의 위치를 살피며 다리 길이를 조절합니다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116043" y="2261254"/>
            <a:ext cx="3592285" cy="353786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509" y="2560934"/>
            <a:ext cx="2453235" cy="199240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7595118" y="4662017"/>
            <a:ext cx="2739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1cm </a:t>
            </a:r>
            <a:r>
              <a:rPr lang="ko-KR" altLang="en-US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이내의 길이로 자르면</a:t>
            </a:r>
            <a:endParaRPr lang="en-US" altLang="ko-KR" dirty="0" smtClean="0">
              <a:solidFill>
                <a:schemeClr val="accent3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보드에 깔끔하게 꽂힙니다</a:t>
            </a:r>
            <a:r>
              <a:rPr lang="en-US" altLang="ko-KR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dirty="0">
              <a:solidFill>
                <a:schemeClr val="accent3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69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87829" y="1251838"/>
            <a:ext cx="10963469" cy="48195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8A5500"/>
                </a:solidFill>
              </a:rPr>
              <a:t>실험시</a:t>
            </a:r>
            <a:r>
              <a:rPr lang="ko-KR" altLang="en-US" sz="26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600" b="1" dirty="0" smtClean="0">
                <a:solidFill>
                  <a:srgbClr val="8A5500"/>
                </a:solidFill>
              </a:rPr>
              <a:t>주의사항</a:t>
            </a:r>
            <a:endParaRPr lang="ko-KR" altLang="en-US" sz="2600" b="1" dirty="0">
              <a:solidFill>
                <a:srgbClr val="8A55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427486"/>
            <a:ext cx="113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err="1" smtClean="0">
                <a:latin typeface="+mj-ea"/>
                <a:ea typeface="+mj-ea"/>
              </a:rPr>
              <a:t>브레드보드에</a:t>
            </a:r>
            <a:r>
              <a:rPr lang="ko-KR" altLang="en-US" dirty="0" smtClean="0">
                <a:latin typeface="+mj-ea"/>
                <a:ea typeface="+mj-ea"/>
              </a:rPr>
              <a:t> 부품을 꽂을 때에는 그 자리가 맞는지 잘 확인하고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7830" y="2023325"/>
            <a:ext cx="949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2.  </a:t>
            </a:r>
            <a:r>
              <a:rPr lang="ko-KR" altLang="en-US" dirty="0" err="1" smtClean="0">
                <a:latin typeface="+mj-ea"/>
                <a:ea typeface="+mj-ea"/>
              </a:rPr>
              <a:t>전지홀더의</a:t>
            </a:r>
            <a:r>
              <a:rPr lang="ko-KR" altLang="en-US" dirty="0" smtClean="0">
                <a:latin typeface="+mj-ea"/>
                <a:ea typeface="+mj-ea"/>
              </a:rPr>
              <a:t> 다리는 매우 뾰족합니다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다치지 않도록 주의합니다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7829" y="2595887"/>
            <a:ext cx="1040363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ko-KR" altLang="en-US" dirty="0" smtClean="0">
                <a:latin typeface="+mj-ea"/>
                <a:ea typeface="+mj-ea"/>
              </a:rPr>
              <a:t>밝은 곳에서는 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의 불이 들어오지 않지만 전류가 흐르는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상태이며 전지가 소모됩니다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오랜 시간 사용하지 않을 때에는 오른쪽 그림처럼 전선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한 가닥을 뺀 후 다른 구멍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smtClean="0">
                <a:latin typeface="+mj-ea"/>
                <a:ea typeface="+mj-ea"/>
              </a:rPr>
              <a:t>맨 끝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  <a:r>
              <a:rPr lang="ko-KR" altLang="en-US" dirty="0" smtClean="0">
                <a:latin typeface="+mj-ea"/>
                <a:ea typeface="+mj-ea"/>
              </a:rPr>
              <a:t>에 꽂아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전류를 차단하여 보관합니다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22" y="1928220"/>
            <a:ext cx="3231255" cy="367826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157" y="4608290"/>
            <a:ext cx="2656527" cy="13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87829" y="1928220"/>
            <a:ext cx="10963469" cy="75899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8A5500"/>
                </a:solidFill>
              </a:rPr>
              <a:t>확인학습</a:t>
            </a:r>
            <a:endParaRPr lang="ko-KR" altLang="en-US" sz="2600" b="1" dirty="0">
              <a:solidFill>
                <a:srgbClr val="8A55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427486"/>
            <a:ext cx="113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smtClean="0">
                <a:latin typeface="+mj-ea"/>
                <a:ea typeface="+mj-ea"/>
              </a:rPr>
              <a:t>“</a:t>
            </a:r>
            <a:r>
              <a:rPr lang="ko-KR" altLang="en-US" dirty="0" smtClean="0">
                <a:latin typeface="+mj-ea"/>
                <a:ea typeface="+mj-ea"/>
              </a:rPr>
              <a:t>빛 감지 회로</a:t>
            </a:r>
            <a:r>
              <a:rPr lang="en-US" altLang="ko-KR" dirty="0" smtClean="0">
                <a:latin typeface="+mj-ea"/>
                <a:ea typeface="+mj-ea"/>
              </a:rPr>
              <a:t>” </a:t>
            </a:r>
            <a:r>
              <a:rPr lang="ko-KR" altLang="en-US" dirty="0" smtClean="0">
                <a:latin typeface="+mj-ea"/>
                <a:ea typeface="+mj-ea"/>
              </a:rPr>
              <a:t>에서 빛의 양에 따라 저항이 변하여 스위치 역할을 한 부품은 무엇인가요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7830" y="2984378"/>
            <a:ext cx="949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2. “</a:t>
            </a:r>
            <a:r>
              <a:rPr lang="ko-KR" altLang="en-US" dirty="0" smtClean="0">
                <a:latin typeface="+mj-ea"/>
                <a:ea typeface="+mj-ea"/>
              </a:rPr>
              <a:t>빛 감지 회로</a:t>
            </a:r>
            <a:r>
              <a:rPr lang="en-US" altLang="ko-KR" dirty="0" smtClean="0">
                <a:latin typeface="+mj-ea"/>
                <a:ea typeface="+mj-ea"/>
              </a:rPr>
              <a:t>“ </a:t>
            </a:r>
            <a:r>
              <a:rPr lang="ko-KR" altLang="en-US" dirty="0" smtClean="0">
                <a:latin typeface="+mj-ea"/>
                <a:ea typeface="+mj-ea"/>
              </a:rPr>
              <a:t>를 어디에 활용하면 좋을까요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587829" y="3523755"/>
            <a:ext cx="10963469" cy="75899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7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3">
                    <a:lumMod val="50000"/>
                  </a:schemeClr>
                </a:solidFill>
              </a:rPr>
              <a:t>실험목표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06490" y="1045029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     </a:t>
            </a:r>
            <a:r>
              <a:rPr lang="ko-KR" altLang="en-US" sz="2400" dirty="0" err="1" smtClean="0"/>
              <a:t>브레드보드를</a:t>
            </a:r>
            <a:r>
              <a:rPr lang="ko-KR" altLang="en-US" sz="2400" dirty="0" smtClean="0"/>
              <a:t> 이용한 간단한 전기회로에 대하여 </a:t>
            </a:r>
            <a:r>
              <a:rPr lang="en-US" altLang="ko-KR" sz="2400" dirty="0"/>
              <a:t> </a:t>
            </a:r>
            <a:r>
              <a:rPr lang="ko-KR" altLang="en-US" sz="2400" dirty="0" smtClean="0"/>
              <a:t>알아 보고 </a:t>
            </a:r>
            <a:r>
              <a:rPr lang="en-US" altLang="ko-KR" sz="24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400" dirty="0" smtClean="0"/>
              <a:t>빛을 감지하는 센서를 활용하여 어두우면 불이 켜지는 회로를 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400" dirty="0" smtClean="0"/>
              <a:t>직접 만들어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봅시다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</a:t>
            </a:r>
            <a:endParaRPr lang="ko-KR" altLang="en-US" sz="2400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62338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3">
                    <a:lumMod val="50000"/>
                  </a:schemeClr>
                </a:solidFill>
              </a:rPr>
              <a:t>실험 준비물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06490" y="4282752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    </a:t>
            </a:r>
            <a:r>
              <a:rPr lang="ko-KR" altLang="en-US" sz="2400" dirty="0" err="1" smtClean="0"/>
              <a:t>브레드보드</a:t>
            </a:r>
            <a:r>
              <a:rPr lang="en-US" altLang="ko-KR" sz="2400" dirty="0" smtClean="0"/>
              <a:t> /  </a:t>
            </a:r>
            <a:r>
              <a:rPr lang="ko-KR" altLang="en-US" sz="2400" dirty="0" smtClean="0"/>
              <a:t>트랜지스터 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종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/ LED / </a:t>
            </a:r>
            <a:r>
              <a:rPr lang="ko-KR" altLang="en-US" sz="2400" dirty="0" err="1" smtClean="0"/>
              <a:t>브레드보드용</a:t>
            </a:r>
            <a:r>
              <a:rPr lang="ko-KR" altLang="en-US" sz="2400" dirty="0" smtClean="0"/>
              <a:t> 전선 </a:t>
            </a:r>
            <a:r>
              <a:rPr lang="en-US" altLang="ko-KR" sz="2400" dirty="0" smtClean="0"/>
              <a:t>/  </a:t>
            </a:r>
            <a:r>
              <a:rPr lang="en-US" altLang="ko-KR" sz="2400" dirty="0" err="1" smtClean="0"/>
              <a:t>CdS</a:t>
            </a:r>
            <a:r>
              <a:rPr lang="ko-KR" altLang="en-US" sz="2400" dirty="0" smtClean="0"/>
              <a:t>센서 </a:t>
            </a:r>
            <a:r>
              <a:rPr lang="en-US" altLang="ko-KR" sz="2400" dirty="0" smtClean="0"/>
              <a:t>/  </a:t>
            </a:r>
            <a:r>
              <a:rPr lang="ko-KR" altLang="en-US" sz="2400" dirty="0" smtClean="0"/>
              <a:t>저항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r>
              <a:rPr lang="ko-KR" altLang="en-US" sz="2400" dirty="0" smtClean="0"/>
              <a:t>동전전지 </a:t>
            </a:r>
            <a:r>
              <a:rPr lang="en-US" altLang="ko-KR" sz="2400" dirty="0" smtClean="0"/>
              <a:t>+ </a:t>
            </a:r>
            <a:r>
              <a:rPr lang="ko-KR" altLang="en-US" sz="2400" dirty="0" err="1" smtClean="0"/>
              <a:t>전지홀더</a:t>
            </a:r>
            <a:r>
              <a:rPr lang="ko-KR" altLang="en-US" sz="2400" dirty="0" smtClean="0"/>
              <a:t>  </a:t>
            </a:r>
            <a:r>
              <a:rPr lang="en-US" altLang="ko-KR" sz="2400" dirty="0" smtClean="0"/>
              <a:t>/ </a:t>
            </a:r>
            <a:r>
              <a:rPr lang="ko-KR" altLang="en-US" sz="2400" dirty="0" smtClean="0"/>
              <a:t>도안</a:t>
            </a:r>
            <a:r>
              <a:rPr lang="en-US" altLang="ko-KR" sz="2400" dirty="0" smtClean="0"/>
              <a:t> </a:t>
            </a:r>
            <a:endParaRPr lang="ko-KR" alt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rgbClr val="8A5500"/>
                </a:solidFill>
              </a:rPr>
              <a:t>원리학습</a:t>
            </a:r>
            <a:endParaRPr lang="ko-KR" altLang="en-US" sz="2600" dirty="0">
              <a:solidFill>
                <a:srgbClr val="8A55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222212"/>
            <a:ext cx="11336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어두우면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가 켜지고 밝으면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가 꺼지는 이 회로는 스위치가 없습니다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r>
              <a:rPr lang="ko-KR" altLang="en-US" dirty="0" smtClean="0">
                <a:latin typeface="+mj-ea"/>
                <a:ea typeface="+mj-ea"/>
              </a:rPr>
              <a:t>누가 스위치를 대신하여 켜고 꺼줄까요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방에 불을 켤 때 직접 손으로 누르는 스위치 말고도 스위치는 여러 종류가 있습니다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열에 의해 </a:t>
            </a:r>
            <a:r>
              <a:rPr lang="ko-KR" altLang="en-US" dirty="0" err="1" smtClean="0">
                <a:latin typeface="+mj-ea"/>
                <a:ea typeface="+mj-ea"/>
              </a:rPr>
              <a:t>저항값을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변화시켜 스위치 역할을 하는 부품도 있고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오늘 사용한 </a:t>
            </a:r>
            <a:r>
              <a:rPr lang="en-US" altLang="ko-KR" dirty="0" err="1" smtClean="0">
                <a:latin typeface="+mj-ea"/>
                <a:ea typeface="+mj-ea"/>
              </a:rPr>
              <a:t>CdS</a:t>
            </a:r>
            <a:r>
              <a:rPr lang="ko-KR" altLang="en-US" dirty="0" smtClean="0">
                <a:latin typeface="+mj-ea"/>
                <a:ea typeface="+mj-ea"/>
              </a:rPr>
              <a:t>센서 처럼 빛의 양에 따라 </a:t>
            </a:r>
            <a:r>
              <a:rPr lang="ko-KR" altLang="en-US" dirty="0" err="1" smtClean="0">
                <a:latin typeface="+mj-ea"/>
                <a:ea typeface="+mj-ea"/>
              </a:rPr>
              <a:t>저항값이</a:t>
            </a:r>
            <a:r>
              <a:rPr lang="ko-KR" altLang="en-US" dirty="0" smtClean="0">
                <a:latin typeface="+mj-ea"/>
                <a:ea typeface="+mj-ea"/>
              </a:rPr>
              <a:t> 변하여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스위치 역할을 하는 부품도 있습니다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87829" y="3345434"/>
            <a:ext cx="10963469" cy="258779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91" y="3772457"/>
            <a:ext cx="2730270" cy="20672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6223" y="3647871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solidFill>
                  <a:srgbClr val="FF0000"/>
                </a:solidFill>
                <a:latin typeface="+mj-ea"/>
                <a:ea typeface="+mj-ea"/>
              </a:rPr>
              <a:t>CdS</a:t>
            </a:r>
            <a:r>
              <a:rPr lang="ko-KR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센서 </a:t>
            </a:r>
            <a:r>
              <a:rPr lang="en-US" altLang="ko-KR" sz="2000" b="1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조도센서</a:t>
            </a:r>
            <a:r>
              <a:rPr lang="en-US" altLang="ko-KR" sz="2000" b="1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04862" y="4213502"/>
            <a:ext cx="728720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+mj-ea"/>
                <a:ea typeface="+mj-ea"/>
              </a:rPr>
              <a:t>CdS</a:t>
            </a:r>
            <a:r>
              <a:rPr lang="ko-KR" altLang="en-US" dirty="0" smtClean="0">
                <a:latin typeface="+mj-ea"/>
                <a:ea typeface="+mj-ea"/>
              </a:rPr>
              <a:t>는 황화카드뮴의 화학식입니다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황화카드뮴은 빛이 많으면 저항이 작아지고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빛이 적으면 저항이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커지는 화합물입니다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이 황화카드뮴을 사용하여 만들어 </a:t>
            </a:r>
            <a:r>
              <a:rPr lang="en-US" altLang="ko-KR" dirty="0" err="1" smtClean="0">
                <a:latin typeface="+mj-ea"/>
                <a:ea typeface="+mj-ea"/>
              </a:rPr>
              <a:t>CdS</a:t>
            </a:r>
            <a:r>
              <a:rPr lang="ko-KR" altLang="en-US" dirty="0" smtClean="0">
                <a:latin typeface="+mj-ea"/>
                <a:ea typeface="+mj-ea"/>
              </a:rPr>
              <a:t>센서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라고 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13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8A5500"/>
                </a:solidFill>
              </a:rPr>
              <a:t>원리학습</a:t>
            </a:r>
            <a:endParaRPr lang="ko-KR" altLang="en-US" sz="2600" b="1" dirty="0">
              <a:solidFill>
                <a:srgbClr val="8A55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222212"/>
            <a:ext cx="113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+mj-ea"/>
                <a:ea typeface="+mj-ea"/>
              </a:rPr>
              <a:t>브레드보드</a:t>
            </a:r>
            <a:r>
              <a:rPr lang="en-US" altLang="ko-KR" dirty="0" smtClean="0">
                <a:latin typeface="+mj-ea"/>
                <a:ea typeface="+mj-ea"/>
              </a:rPr>
              <a:t>-</a:t>
            </a:r>
            <a:r>
              <a:rPr lang="ko-KR" altLang="en-US" dirty="0" smtClean="0">
                <a:latin typeface="+mj-ea"/>
                <a:ea typeface="+mj-ea"/>
              </a:rPr>
              <a:t>빛 감지 회로에 사용된 다른 부품들도 살펴 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87829" y="1765148"/>
            <a:ext cx="10963469" cy="466364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884646" y="1964824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  <a:latin typeface="+mj-ea"/>
                <a:ea typeface="+mj-ea"/>
              </a:rPr>
              <a:t>LED (Light Emitting Diode)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4646" y="2478586"/>
            <a:ext cx="728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다이오드는 전류를 한 쪽 방향으로만 흐르게 해주는 극성이 있는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장치입니다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그 중에서 빛을 내는 다이오드를 </a:t>
            </a:r>
            <a:r>
              <a:rPr lang="en-US" altLang="ko-KR" dirty="0" smtClean="0">
                <a:latin typeface="+mj-ea"/>
                <a:ea typeface="+mj-ea"/>
              </a:rPr>
              <a:t>LED </a:t>
            </a:r>
            <a:r>
              <a:rPr lang="ko-KR" altLang="en-US" dirty="0" smtClean="0">
                <a:latin typeface="+mj-ea"/>
                <a:ea typeface="+mj-ea"/>
              </a:rPr>
              <a:t>라고 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4646" y="3705998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트랜지스터</a:t>
            </a:r>
            <a:endParaRPr lang="en-US" altLang="ko-KR" sz="20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4646" y="4158031"/>
            <a:ext cx="728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트랜지스터는 스위치와 비슷한 역할을 합니다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외부의 전기자극에 의해 스위치를 누른 효과가 나오며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작은 전류를 크게 증폭하여 줍니다</a:t>
            </a:r>
            <a:endParaRPr lang="en-US" altLang="ko-KR" dirty="0" smtClean="0">
              <a:latin typeface="+mj-ea"/>
              <a:ea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58" y="1920893"/>
            <a:ext cx="2011777" cy="159733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636" y="3717265"/>
            <a:ext cx="2179203" cy="1311558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750084" y="3541197"/>
            <a:ext cx="10539957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9045" y="5128643"/>
            <a:ext cx="9134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베이스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(B) : 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트랜지스터를 작동시키기 위해 약한 전기신호를 가하는 단자</a:t>
            </a:r>
            <a:endParaRPr lang="en-US" altLang="ko-KR" sz="16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err="1" smtClean="0">
                <a:solidFill>
                  <a:srgbClr val="0070C0"/>
                </a:solidFill>
                <a:latin typeface="+mj-ea"/>
                <a:ea typeface="+mj-ea"/>
              </a:rPr>
              <a:t>컬렉터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(C) : 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베이스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(B)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에서 약한 전기신호가 들어오면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막혀있던 </a:t>
            </a:r>
            <a:r>
              <a:rPr lang="ko-KR" altLang="en-US" sz="1600" dirty="0" err="1" smtClean="0">
                <a:solidFill>
                  <a:srgbClr val="0070C0"/>
                </a:solidFill>
                <a:latin typeface="+mj-ea"/>
                <a:ea typeface="+mj-ea"/>
              </a:rPr>
              <a:t>컬렉터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(C) 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에 큰 전류가 흐름</a:t>
            </a:r>
            <a:endParaRPr lang="en-US" altLang="ko-KR" sz="16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err="1" smtClean="0">
                <a:solidFill>
                  <a:srgbClr val="0070C0"/>
                </a:solidFill>
                <a:latin typeface="+mj-ea"/>
                <a:ea typeface="+mj-ea"/>
              </a:rPr>
              <a:t>이미터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(E) : 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베이스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(B)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와 </a:t>
            </a:r>
            <a:r>
              <a:rPr lang="ko-KR" altLang="en-US" sz="1600" dirty="0" err="1" smtClean="0">
                <a:solidFill>
                  <a:srgbClr val="0070C0"/>
                </a:solidFill>
                <a:latin typeface="+mj-ea"/>
                <a:ea typeface="+mj-ea"/>
              </a:rPr>
              <a:t>컬렉터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(C) 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에서 흐르는 전류가 합쳐지는 단자</a:t>
            </a:r>
            <a:endParaRPr lang="en-US" altLang="ko-KR" sz="1600" dirty="0" smtClean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241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8A5500"/>
                </a:solidFill>
              </a:rPr>
              <a:t>원리학습</a:t>
            </a:r>
            <a:endParaRPr lang="ko-KR" altLang="en-US" sz="2600" b="1" dirty="0">
              <a:solidFill>
                <a:srgbClr val="8A55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222212"/>
            <a:ext cx="11336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+mj-ea"/>
                <a:ea typeface="+mj-ea"/>
              </a:rPr>
              <a:t>CdS</a:t>
            </a:r>
            <a:r>
              <a:rPr lang="ko-KR" altLang="en-US" dirty="0" smtClean="0">
                <a:latin typeface="+mj-ea"/>
                <a:ea typeface="+mj-ea"/>
              </a:rPr>
              <a:t>센서가 어떤 곳에 쓰이면 좋을까요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실제로 이러한 센서는 주변이 어두워질 때 전력소모를 줄이는 냉온 정수기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배터리가 방전될 때에는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밝은 곳으로 이동하여 꺼지는 로봇청소기 등 여러 곳에 사용되어 편리함을 제공하고 있습니다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87829" y="2519265"/>
            <a:ext cx="10963469" cy="356429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86" y="2727399"/>
            <a:ext cx="9878804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5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accent3">
                    <a:lumMod val="50000"/>
                  </a:schemeClr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altLang="ko-KR" sz="2600" b="1" dirty="0" smtClean="0">
                <a:solidFill>
                  <a:schemeClr val="accent3">
                    <a:lumMod val="50000"/>
                  </a:schemeClr>
                </a:solidFill>
              </a:rPr>
              <a:t>= </a:t>
            </a:r>
            <a:r>
              <a:rPr lang="ko-KR" altLang="en-US" sz="2600" b="1" dirty="0" err="1" smtClean="0">
                <a:solidFill>
                  <a:schemeClr val="accent3">
                    <a:lumMod val="50000"/>
                  </a:schemeClr>
                </a:solidFill>
              </a:rPr>
              <a:t>빵판</a:t>
            </a:r>
            <a:r>
              <a:rPr lang="en-US" altLang="ko-KR" sz="2600" b="1" dirty="0" smtClean="0">
                <a:solidFill>
                  <a:schemeClr val="accent3">
                    <a:lumMod val="50000"/>
                  </a:schemeClr>
                </a:solidFill>
              </a:rPr>
              <a:t>?!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624675" y="2809735"/>
            <a:ext cx="5150499" cy="30915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8596" y="1101013"/>
            <a:ext cx="731161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브레드보드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(Bread Board)</a:t>
            </a:r>
            <a:r>
              <a:rPr lang="ko-KR" altLang="en-US" dirty="0" smtClean="0"/>
              <a:t>는 빵을 썰 때</a:t>
            </a:r>
            <a:r>
              <a:rPr lang="en-US" altLang="ko-KR" dirty="0"/>
              <a:t> </a:t>
            </a:r>
            <a:r>
              <a:rPr lang="ko-KR" altLang="en-US" dirty="0" smtClean="0"/>
              <a:t>사용하는 도마를 말합니다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전자회로를 다루는 시간에 왜 빵이</a:t>
            </a:r>
            <a:r>
              <a:rPr lang="ko-KR" altLang="en-US" sz="2400" dirty="0" smtClean="0"/>
              <a:t> </a:t>
            </a:r>
            <a:r>
              <a:rPr lang="ko-KR" altLang="en-US" dirty="0" smtClean="0"/>
              <a:t>나왔을까요</a:t>
            </a:r>
            <a:r>
              <a:rPr lang="en-US" altLang="ko-KR" dirty="0" smtClean="0"/>
              <a:t>?</a:t>
            </a:r>
            <a:endParaRPr lang="en-US" altLang="ko-KR" sz="2400" dirty="0" smtClean="0"/>
          </a:p>
          <a:p>
            <a:r>
              <a:rPr lang="ko-KR" altLang="en-US" dirty="0" smtClean="0"/>
              <a:t>전자부품을 서로 연결하여 회로를 만들려면 보통은 납땜을 하게 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그러나  완성된 회로가 아닌 테스트용 회로인 경우 </a:t>
            </a:r>
            <a:endParaRPr lang="en-US" altLang="ko-KR" dirty="0" smtClean="0"/>
          </a:p>
          <a:p>
            <a:r>
              <a:rPr lang="ko-KR" altLang="en-US" dirty="0" smtClean="0"/>
              <a:t>여러 가지 부품을 연결했다</a:t>
            </a:r>
            <a:r>
              <a:rPr lang="en-US" altLang="ko-KR" dirty="0"/>
              <a:t> </a:t>
            </a:r>
            <a:r>
              <a:rPr lang="ko-KR" altLang="en-US" dirty="0" smtClean="0"/>
              <a:t>제거했다 하면서 실험해보게 </a:t>
            </a:r>
            <a:endParaRPr lang="en-US" altLang="ko-KR" dirty="0" smtClean="0"/>
          </a:p>
          <a:p>
            <a:r>
              <a:rPr lang="ko-KR" altLang="en-US" dirty="0" smtClean="0"/>
              <a:t>되는데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이럴 때에는 납땜 연결이 매우 불편합니다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이점을 보완하기 위하여 빵을 썰 때 사용하던 나무 도마 위에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규칙적으로 쇠못을 박아놓고 다양한 전선 및 부품을 쉽게 </a:t>
            </a:r>
            <a:endParaRPr lang="en-US" altLang="ko-KR" dirty="0" smtClean="0"/>
          </a:p>
          <a:p>
            <a:r>
              <a:rPr lang="ko-KR" altLang="en-US" dirty="0" smtClean="0"/>
              <a:t>연결하도록  했던 것이 발전하여 지금의 </a:t>
            </a:r>
            <a:r>
              <a:rPr lang="en-US" altLang="ko-KR" dirty="0"/>
              <a:t> </a:t>
            </a:r>
            <a:r>
              <a:rPr lang="ko-KR" altLang="en-US" sz="2000" b="1" dirty="0" err="1" smtClean="0"/>
              <a:t>브레드보드</a:t>
            </a:r>
            <a:r>
              <a:rPr lang="ko-KR" altLang="en-US" dirty="0" err="1" smtClean="0"/>
              <a:t>가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되었습니다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일정한 간격의 구멍이 있는 플라스틱 판 내부에 핀을 넣어</a:t>
            </a:r>
            <a:endParaRPr lang="en-US" altLang="ko-KR" dirty="0" smtClean="0"/>
          </a:p>
          <a:p>
            <a:r>
              <a:rPr lang="ko-KR" altLang="en-US" dirty="0" smtClean="0"/>
              <a:t>전류가 흐를 수 있어 여러 전자부품을 끼우고 제거하도록</a:t>
            </a:r>
            <a:endParaRPr lang="en-US" altLang="ko-KR" dirty="0" smtClean="0"/>
          </a:p>
          <a:p>
            <a:r>
              <a:rPr lang="ko-KR" altLang="en-US" dirty="0" smtClean="0"/>
              <a:t>고안되었으며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테스트회로 및 교육용으로 많이 이용되고</a:t>
            </a:r>
            <a:endParaRPr lang="en-US" altLang="ko-KR" dirty="0" smtClean="0"/>
          </a:p>
          <a:p>
            <a:r>
              <a:rPr lang="ko-KR" altLang="en-US" dirty="0" smtClean="0"/>
              <a:t>있습니다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62" y="2883688"/>
            <a:ext cx="5001323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76" y="685144"/>
            <a:ext cx="5068007" cy="536332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42" y="362583"/>
            <a:ext cx="5439746" cy="60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accent3">
                    <a:lumMod val="50000"/>
                  </a:schemeClr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accent3">
                    <a:lumMod val="50000"/>
                  </a:schemeClr>
                </a:solidFill>
              </a:rPr>
              <a:t> 기초회로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571" y="1702149"/>
            <a:ext cx="8722044" cy="2613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596" y="1101013"/>
            <a:ext cx="75151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부품을 이용하여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에 불을  켜는 가장 단순한 전기회로를 만들어 봅시다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660" y="4194898"/>
            <a:ext cx="8955867" cy="241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accent3">
                    <a:lumMod val="50000"/>
                  </a:schemeClr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accent3">
                    <a:lumMod val="50000"/>
                  </a:schemeClr>
                </a:solidFill>
              </a:rPr>
              <a:t> 기초회로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306" y="3965498"/>
            <a:ext cx="36792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1) LED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브레드보드</a:t>
            </a:r>
            <a:r>
              <a:rPr lang="ko-KR" altLang="en-US" dirty="0" smtClean="0"/>
              <a:t> 에 꽂습니다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45" y="1102304"/>
            <a:ext cx="10320382" cy="2828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1572" y="4473329"/>
            <a:ext cx="4358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LED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의 두 다리를 서로 다른 라인에 꽂아야 합니다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긴 다리가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+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짧은 다리가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-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 입니다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 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2868" y="3965498"/>
            <a:ext cx="481734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en-US" altLang="ko-KR" dirty="0" smtClean="0">
                <a:latin typeface="+mj-ea"/>
                <a:ea typeface="+mj-ea"/>
              </a:rPr>
              <a:t>) </a:t>
            </a:r>
            <a:r>
              <a:rPr lang="ko-KR" altLang="en-US" dirty="0" err="1" smtClean="0">
                <a:latin typeface="+mj-ea"/>
                <a:ea typeface="+mj-ea"/>
              </a:rPr>
              <a:t>전지홀더를</a:t>
            </a:r>
            <a:r>
              <a:rPr lang="ko-KR" altLang="en-US" dirty="0" smtClean="0">
                <a:latin typeface="+mj-ea"/>
                <a:ea typeface="+mj-ea"/>
              </a:rPr>
              <a:t> 꽂은 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동전전지를 끼웁니다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46134" y="4473329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각진 쪽이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+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둥근 쪽이 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-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 입니다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03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64" y="1117214"/>
            <a:ext cx="10083750" cy="28136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accent3">
                    <a:lumMod val="50000"/>
                  </a:schemeClr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accent3">
                    <a:lumMod val="50000"/>
                  </a:schemeClr>
                </a:solidFill>
              </a:rPr>
              <a:t> 기초회로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945" y="3965498"/>
            <a:ext cx="53880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3) </a:t>
            </a:r>
            <a:r>
              <a:rPr lang="ko-KR" altLang="en-US" dirty="0" smtClean="0">
                <a:latin typeface="+mj-ea"/>
                <a:ea typeface="+mj-ea"/>
              </a:rPr>
              <a:t>각 부품을 전선을 이용하여 연결할 차례입니다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전선을 서로 어느 구멍에 연결해야 각 부품들이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연결되어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회로를 완성할 수 있을까요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그림 위에 연필로 전선을 그려봅시다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94207" y="5003815"/>
            <a:ext cx="4732386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▷ 계획한 대로 전선을 꽂고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회로가 잘 작동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하는지 </a:t>
            </a:r>
            <a:r>
              <a:rPr lang="ko-KR" altLang="en-US" dirty="0">
                <a:latin typeface="+mj-ea"/>
                <a:ea typeface="+mj-ea"/>
              </a:rPr>
              <a:t>확</a:t>
            </a:r>
            <a:r>
              <a:rPr lang="ko-KR" altLang="en-US" dirty="0" smtClean="0">
                <a:latin typeface="+mj-ea"/>
                <a:ea typeface="+mj-ea"/>
              </a:rPr>
              <a:t>인합니다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94207" y="3930852"/>
            <a:ext cx="454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각 부품이 꽂혀있는 라인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           )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어느 곳에 꽂아도</a:t>
            </a:r>
            <a:endParaRPr lang="en-US" altLang="ko-KR" sz="1600" dirty="0" smtClean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부품은 서로 연결됩니다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위 계획도 는 전선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3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개를 사용</a:t>
            </a:r>
            <a:endParaRPr lang="en-US" altLang="ko-KR" sz="1600" dirty="0" smtClean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하였지만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전선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2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개로도 완성할 수 있습니다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945" y="5958362"/>
            <a:ext cx="57198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4) </a:t>
            </a:r>
            <a:r>
              <a:rPr lang="ko-KR" altLang="en-US" dirty="0" err="1" smtClean="0">
                <a:latin typeface="+mj-ea"/>
                <a:ea typeface="+mj-ea"/>
              </a:rPr>
              <a:t>브레드보드</a:t>
            </a:r>
            <a:r>
              <a:rPr lang="ko-KR" altLang="en-US" dirty="0" smtClean="0">
                <a:latin typeface="+mj-ea"/>
                <a:ea typeface="+mj-ea"/>
              </a:rPr>
              <a:t> 위에 다양한 전기회로를 표현해 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19671" y="406288"/>
            <a:ext cx="6240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※ </a:t>
            </a:r>
            <a:r>
              <a:rPr lang="ko-KR" altLang="en-US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모든 부품의 단자는 여러 번 꺾이면 부러질 수 있으니 조심해서 다룹니다</a:t>
            </a:r>
            <a:r>
              <a:rPr lang="en-US" altLang="ko-KR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FF000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9097347" y="4180113"/>
            <a:ext cx="550506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3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81330" y="1126340"/>
            <a:ext cx="5999583" cy="5311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accent3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accent3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accent3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3062057" cy="503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트랜지스터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9013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541" y="2986353"/>
            <a:ext cx="1976111" cy="222159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645" y="1874941"/>
            <a:ext cx="3550766" cy="44444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14958" y="1367110"/>
            <a:ext cx="2262158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j-ea"/>
                <a:ea typeface="+mj-ea"/>
              </a:rPr>
              <a:t>납작한 면 방향주의</a:t>
            </a:r>
            <a:r>
              <a:rPr lang="en-US" altLang="ko-KR" dirty="0" smtClean="0">
                <a:solidFill>
                  <a:srgbClr val="FF0000"/>
                </a:solidFill>
                <a:latin typeface="+mj-ea"/>
                <a:ea typeface="+mj-ea"/>
              </a:rPr>
              <a:t>!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380" y="1884532"/>
            <a:ext cx="3414717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글씨가 쓰여진 납작한 면이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오른쪽을 향하도록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29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81330" y="1126340"/>
            <a:ext cx="5999583" cy="5311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accent3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accent3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accent3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30620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2.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트랜지스터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9012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4958" y="1367110"/>
            <a:ext cx="2262158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j-ea"/>
                <a:ea typeface="+mj-ea"/>
              </a:rPr>
              <a:t>납작한 면 방향주의</a:t>
            </a:r>
            <a:r>
              <a:rPr lang="en-US" altLang="ko-KR" dirty="0" smtClean="0">
                <a:solidFill>
                  <a:srgbClr val="FF0000"/>
                </a:solidFill>
                <a:latin typeface="+mj-ea"/>
                <a:ea typeface="+mj-ea"/>
              </a:rPr>
              <a:t>!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380" y="1884532"/>
            <a:ext cx="3265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글씨가 쓰여진 납작한 면이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왼쪽을 향하도록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465" y="2924645"/>
            <a:ext cx="1944045" cy="234500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946" y="1879734"/>
            <a:ext cx="3719530" cy="443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4900</TotalTime>
  <Words>994</Words>
  <Application>Microsoft Office PowerPoint</Application>
  <PresentationFormat>와이드스크린</PresentationFormat>
  <Paragraphs>148</Paragraphs>
  <Slides>23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23</vt:i4>
      </vt:variant>
    </vt:vector>
  </HeadingPairs>
  <TitlesOfParts>
    <vt:vector size="35" baseType="lpstr">
      <vt:lpstr>123RF</vt:lpstr>
      <vt:lpstr>777별나라달님</vt:lpstr>
      <vt:lpstr>맑은 고딕</vt:lpstr>
      <vt:lpstr>Arial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브레드보드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MK</cp:lastModifiedBy>
  <cp:revision>82</cp:revision>
  <dcterms:created xsi:type="dcterms:W3CDTF">2020-01-07T08:23:28Z</dcterms:created>
  <dcterms:modified xsi:type="dcterms:W3CDTF">2020-01-15T06:02:29Z</dcterms:modified>
</cp:coreProperties>
</file>