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486" r:id="rId4"/>
    <p:sldMasterId id="2147484498" r:id="rId5"/>
  </p:sldMasterIdLst>
  <p:notesMasterIdLst>
    <p:notesMasterId r:id="rId31"/>
  </p:notesMasterIdLst>
  <p:sldIdLst>
    <p:sldId id="256" r:id="rId6"/>
    <p:sldId id="258" r:id="rId7"/>
    <p:sldId id="259" r:id="rId8"/>
    <p:sldId id="296" r:id="rId9"/>
    <p:sldId id="297" r:id="rId10"/>
    <p:sldId id="317" r:id="rId11"/>
    <p:sldId id="300" r:id="rId12"/>
    <p:sldId id="355" r:id="rId13"/>
    <p:sldId id="298" r:id="rId14"/>
    <p:sldId id="356" r:id="rId15"/>
    <p:sldId id="357" r:id="rId16"/>
    <p:sldId id="358" r:id="rId17"/>
    <p:sldId id="359" r:id="rId18"/>
    <p:sldId id="360" r:id="rId19"/>
    <p:sldId id="361" r:id="rId20"/>
    <p:sldId id="309" r:id="rId21"/>
    <p:sldId id="310" r:id="rId22"/>
    <p:sldId id="362" r:id="rId23"/>
    <p:sldId id="311" r:id="rId24"/>
    <p:sldId id="325" r:id="rId25"/>
    <p:sldId id="354" r:id="rId26"/>
    <p:sldId id="363" r:id="rId27"/>
    <p:sldId id="364" r:id="rId28"/>
    <p:sldId id="365" r:id="rId29"/>
    <p:sldId id="283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E0"/>
    <a:srgbClr val="F7E3AB"/>
    <a:srgbClr val="FFFF99"/>
    <a:srgbClr val="FF9933"/>
    <a:srgbClr val="F7D7F2"/>
    <a:srgbClr val="CCECFF"/>
    <a:srgbClr val="E5EFE3"/>
    <a:srgbClr val="E98B6D"/>
    <a:srgbClr val="F1B4A1"/>
    <a:srgbClr val="E3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773D-858C-4442-A04A-BE44FC91E701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0683E-D762-431A-9904-485B03FC79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6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683E-D762-431A-9904-485B03FC79D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36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91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5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59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617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9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43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839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40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11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872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2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064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60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88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1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77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7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65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014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830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07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2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6020" y="3465984"/>
            <a:ext cx="608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rgbClr val="002060"/>
                </a:solidFill>
              </a:rPr>
              <a:t>[ </a:t>
            </a:r>
            <a:r>
              <a:rPr lang="ko-KR" altLang="en-US" sz="7200" b="1" dirty="0" smtClean="0">
                <a:solidFill>
                  <a:srgbClr val="002060"/>
                </a:solidFill>
              </a:rPr>
              <a:t>러브      미터 </a:t>
            </a:r>
            <a:r>
              <a:rPr lang="en-US" altLang="ko-KR" sz="7200" b="1" dirty="0" smtClean="0">
                <a:solidFill>
                  <a:srgbClr val="002060"/>
                </a:solidFill>
              </a:rPr>
              <a:t>]</a:t>
            </a:r>
            <a:endParaRPr lang="ko-KR" altLang="en-US" sz="7200" b="1" dirty="0">
              <a:solidFill>
                <a:srgbClr val="002060"/>
              </a:solidFill>
            </a:endParaRPr>
          </a:p>
        </p:txBody>
      </p:sp>
      <p:sp>
        <p:nvSpPr>
          <p:cNvPr id="2" name="하트 1"/>
          <p:cNvSpPr/>
          <p:nvPr/>
        </p:nvSpPr>
        <p:spPr>
          <a:xfrm>
            <a:off x="5894676" y="3715600"/>
            <a:ext cx="647989" cy="543033"/>
          </a:xfrm>
          <a:prstGeom prst="heart">
            <a:avLst/>
          </a:prstGeom>
          <a:solidFill>
            <a:schemeClr val="accent2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0620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1815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글씨가 쓰여진 납작한 면이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오른쪽을 향하도록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66" y="1915443"/>
            <a:ext cx="3224061" cy="42987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99" y="3233907"/>
            <a:ext cx="1795209" cy="207139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023" y="1259356"/>
            <a:ext cx="1480782" cy="71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3759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3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전해콘덴서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3047629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옆 선이 있는 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극이 위로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  가도록 꽂으세요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210" y="1906112"/>
            <a:ext cx="3149853" cy="42811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196" y="1452544"/>
            <a:ext cx="920555" cy="5101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007" y="3056528"/>
            <a:ext cx="2166533" cy="20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4. 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3012363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위치를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잘 보고 꽂으세요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84" y="1423962"/>
            <a:ext cx="3218756" cy="4763287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840" y="2762658"/>
            <a:ext cx="1998924" cy="23743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380" y="2435037"/>
            <a:ext cx="34018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(+) (-)</a:t>
            </a:r>
            <a:r>
              <a:rPr lang="ko-KR" altLang="en-US" dirty="0" smtClean="0">
                <a:latin typeface="+mj-ea"/>
                <a:ea typeface="+mj-ea"/>
              </a:rPr>
              <a:t>극을 잘 보고 꽂으세요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8380" y="3060186"/>
            <a:ext cx="334097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콘덴서나 트랜지스터 다리와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닿지 않도록 주의합니다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54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5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전선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28793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흰 전선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빨간 전선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검정 전선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총 </a:t>
            </a:r>
            <a:r>
              <a:rPr lang="en-US" altLang="ko-KR" dirty="0" smtClean="0">
                <a:latin typeface="+mj-ea"/>
                <a:ea typeface="+mj-ea"/>
              </a:rPr>
              <a:t>4</a:t>
            </a:r>
            <a:r>
              <a:rPr lang="ko-KR" altLang="en-US" dirty="0" smtClean="0">
                <a:latin typeface="+mj-ea"/>
                <a:ea typeface="+mj-ea"/>
              </a:rPr>
              <a:t>개의 전선을 그림의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위치에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76" y="1295453"/>
            <a:ext cx="3317223" cy="48929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91" y="4543257"/>
            <a:ext cx="1883709" cy="15164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050" y="1934738"/>
            <a:ext cx="1753390" cy="450195"/>
          </a:xfrm>
          <a:prstGeom prst="rect">
            <a:avLst/>
          </a:prstGeom>
        </p:spPr>
      </p:pic>
      <p:sp>
        <p:nvSpPr>
          <p:cNvPr id="11" name="오른쪽 대괄호 10"/>
          <p:cNvSpPr/>
          <p:nvPr/>
        </p:nvSpPr>
        <p:spPr>
          <a:xfrm>
            <a:off x="2743502" y="2024742"/>
            <a:ext cx="370863" cy="1016789"/>
          </a:xfrm>
          <a:prstGeom prst="righ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2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5392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6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클립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317106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클립을 그림처럼 펴고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</a:t>
            </a:r>
            <a:r>
              <a:rPr lang="ko-KR" altLang="en-US" dirty="0" smtClean="0"/>
              <a:t>손으로 세게 눌러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꽂은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단자로 이용합니다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61" y="1272451"/>
            <a:ext cx="3618870" cy="499795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71" y="3634273"/>
            <a:ext cx="1650165" cy="20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5392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6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클립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317106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클립을 그림처럼 펴고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</a:t>
            </a:r>
            <a:r>
              <a:rPr lang="ko-KR" altLang="en-US" dirty="0" smtClean="0"/>
              <a:t>손으로 세게 눌러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꽂은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단자로 이용합니다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61" y="1272451"/>
            <a:ext cx="3618870" cy="499795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71" y="3634273"/>
            <a:ext cx="1650165" cy="20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491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7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38" y="2280002"/>
            <a:ext cx="2334322" cy="3614863"/>
          </a:xfrm>
          <a:prstGeom prst="rect">
            <a:avLst/>
          </a:prstGeom>
        </p:spPr>
      </p:pic>
      <p:sp>
        <p:nvSpPr>
          <p:cNvPr id="22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607698" y="3107094"/>
            <a:ext cx="970384" cy="1287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014" y="1380740"/>
            <a:ext cx="4361594" cy="49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728568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러브미터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도안에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붙이기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2408775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44" y="1264044"/>
            <a:ext cx="3296110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940734" y="1745783"/>
            <a:ext cx="5142359" cy="409436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831945" y="357673"/>
            <a:ext cx="197656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작동하기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46" y="1836930"/>
            <a:ext cx="4174095" cy="3695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746" y="1016659"/>
            <a:ext cx="6662401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러브 미터로 확인하고 싶은 친구와  한 손을 잡습니다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11" y="2054510"/>
            <a:ext cx="5112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서로 손을 잡은 채로 다른 한 손은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러브 미터의 단자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클립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을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각자 하나씩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잡습니다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11" y="3583168"/>
            <a:ext cx="4883068" cy="9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빨간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가 어떤 속도로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깜박이는지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관찰합니다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587829" y="4695041"/>
            <a:ext cx="10963469" cy="16831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99317" y="1910633"/>
            <a:ext cx="7491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구멍의 깊이는 약 </a:t>
            </a:r>
            <a:r>
              <a:rPr lang="en-US" altLang="ko-KR" dirty="0" smtClean="0">
                <a:latin typeface="+mj-ea"/>
                <a:ea typeface="+mj-ea"/>
              </a:rPr>
              <a:t>7mm </a:t>
            </a:r>
            <a:r>
              <a:rPr lang="ko-KR" altLang="en-US" dirty="0" smtClean="0">
                <a:latin typeface="+mj-ea"/>
                <a:ea typeface="+mj-ea"/>
              </a:rPr>
              <a:t>정도입니다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</a:rPr>
              <a:t>트랜지스터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전해콘덴서 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저항은 약 </a:t>
            </a:r>
            <a:r>
              <a:rPr lang="en-US" altLang="ko-KR" dirty="0">
                <a:latin typeface="+mj-ea"/>
              </a:rPr>
              <a:t>1cm </a:t>
            </a:r>
            <a:r>
              <a:rPr lang="ko-KR" altLang="en-US" dirty="0">
                <a:latin typeface="+mj-ea"/>
              </a:rPr>
              <a:t>길이로 자르면 적당합니다</a:t>
            </a:r>
            <a:r>
              <a:rPr lang="en-US" altLang="ko-KR" dirty="0">
                <a:latin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단자가 너무 짧아지면 연결이 </a:t>
            </a:r>
            <a:r>
              <a:rPr lang="ko-KR" altLang="en-US" dirty="0" smtClean="0">
                <a:latin typeface="+mj-ea"/>
                <a:ea typeface="+mj-ea"/>
              </a:rPr>
              <a:t>어려우니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꽂을 </a:t>
            </a:r>
            <a:r>
              <a:rPr lang="ko-KR" altLang="en-US" dirty="0" smtClean="0">
                <a:latin typeface="+mj-ea"/>
                <a:ea typeface="+mj-ea"/>
              </a:rPr>
              <a:t>구멍의 위치를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살피며 </a:t>
            </a:r>
            <a:r>
              <a:rPr lang="ko-KR" altLang="en-US" dirty="0" smtClean="0">
                <a:latin typeface="+mj-ea"/>
                <a:ea typeface="+mj-ea"/>
              </a:rPr>
              <a:t>다리 길이를 조절합니다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624" y="1612322"/>
            <a:ext cx="2289552" cy="1884224"/>
          </a:xfrm>
          <a:prstGeom prst="rect">
            <a:avLst/>
          </a:prstGeom>
        </p:spPr>
      </p:pic>
      <p:sp>
        <p:nvSpPr>
          <p:cNvPr id="5" name="한쪽 모서리가 둥근 사각형 4"/>
          <p:cNvSpPr/>
          <p:nvPr/>
        </p:nvSpPr>
        <p:spPr>
          <a:xfrm>
            <a:off x="9876765" y="1512662"/>
            <a:ext cx="1167486" cy="294436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831945" y="357673"/>
            <a:ext cx="197656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FF0000"/>
                </a:solidFill>
              </a:rPr>
              <a:t>#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생략가능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746" y="923774"/>
            <a:ext cx="10094430" cy="9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12.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회로가 잘 작동한다면 부품들의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단자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(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다리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)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를 짧게 하여 </a:t>
            </a:r>
            <a:r>
              <a:rPr lang="ko-KR" altLang="en-US" sz="2000" b="1" dirty="0" err="1">
                <a:solidFill>
                  <a:srgbClr val="002060"/>
                </a:solidFill>
                <a:latin typeface="+mj-ea"/>
              </a:rPr>
              <a:t>브레드보드에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 밀착되도록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  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연결해도 좋습니다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831945" y="3967379"/>
            <a:ext cx="345080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실험시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주의 사항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829" y="4878227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829" y="5247559"/>
            <a:ext cx="10403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2.  </a:t>
            </a:r>
            <a:r>
              <a:rPr lang="ko-KR" altLang="en-US" dirty="0" smtClean="0">
                <a:latin typeface="+mj-ea"/>
              </a:rPr>
              <a:t>관찰이 끝나면 </a:t>
            </a:r>
            <a:r>
              <a:rPr lang="ko-KR" altLang="en-US" dirty="0" smtClean="0">
                <a:latin typeface="+mj-ea"/>
              </a:rPr>
              <a:t>단자로 사용된 클립이 서로 닿지 않고 떨어져 있도록 놓습니다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7829" y="5740488"/>
            <a:ext cx="10403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3</a:t>
            </a:r>
            <a:r>
              <a:rPr lang="en-US" altLang="ko-KR" dirty="0" smtClean="0">
                <a:latin typeface="+mj-ea"/>
              </a:rPr>
              <a:t>.  </a:t>
            </a:r>
            <a:r>
              <a:rPr lang="ko-KR" altLang="en-US" dirty="0" err="1" smtClean="0">
                <a:latin typeface="+mj-ea"/>
              </a:rPr>
              <a:t>전지홀더의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다리는 매우 뾰족합니다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다치지 않도록 주의합니다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457200" y="3760883"/>
            <a:ext cx="11392678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실험목표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인체의 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저항에</a:t>
            </a:r>
            <a:r>
              <a:rPr lang="ko-KR" altLang="en-US" sz="2400" dirty="0" smtClean="0"/>
              <a:t> 따라 깜박거리는 회로를 직접 만들어 봅시다</a:t>
            </a:r>
            <a:r>
              <a:rPr lang="en-US" altLang="ko-KR" sz="2400" dirty="0"/>
              <a:t>.</a:t>
            </a:r>
            <a:endParaRPr lang="en-US" altLang="ko-KR" sz="2400" dirty="0" smtClean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실험 준비물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/   </a:t>
            </a:r>
            <a:r>
              <a:rPr lang="ko-KR" altLang="en-US" sz="2400" dirty="0" smtClean="0"/>
              <a:t>트랜지스터 </a:t>
            </a:r>
            <a:r>
              <a:rPr lang="en-US" altLang="ko-KR" sz="2400" dirty="0" smtClean="0">
                <a:latin typeface="+mj-ea"/>
                <a:ea typeface="+mj-ea"/>
              </a:rPr>
              <a:t>2</a:t>
            </a:r>
            <a:r>
              <a:rPr lang="ko-KR" altLang="en-US" sz="2400" dirty="0" smtClean="0"/>
              <a:t>종 </a:t>
            </a:r>
            <a:r>
              <a:rPr lang="en-US" altLang="ko-KR" sz="2400" dirty="0" smtClean="0"/>
              <a:t>/ 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</a:t>
            </a:r>
            <a:r>
              <a:rPr lang="ko-KR" altLang="en-US" sz="2400" dirty="0" smtClean="0"/>
              <a:t>전선 </a:t>
            </a:r>
            <a:r>
              <a:rPr lang="en-US" altLang="ko-KR" sz="2400" dirty="0" smtClean="0"/>
              <a:t>/ </a:t>
            </a:r>
            <a:r>
              <a:rPr lang="en-US" altLang="ko-KR" sz="2400" dirty="0" smtClean="0"/>
              <a:t> LED /  </a:t>
            </a:r>
            <a:r>
              <a:rPr lang="ko-KR" altLang="en-US" sz="2400" dirty="0" smtClean="0"/>
              <a:t>전해콘덴서</a:t>
            </a:r>
            <a:r>
              <a:rPr lang="en-US" altLang="ko-KR" sz="2400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클립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저항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도안</a:t>
            </a:r>
            <a:r>
              <a:rPr lang="en-US" altLang="ko-KR" sz="2400" dirty="0" smtClean="0"/>
              <a:t>     </a:t>
            </a:r>
            <a:r>
              <a:rPr lang="en-US" altLang="ko-KR" dirty="0" smtClean="0">
                <a:solidFill>
                  <a:srgbClr val="C00000"/>
                </a:solidFill>
              </a:rPr>
              <a:t>** </a:t>
            </a:r>
            <a:r>
              <a:rPr lang="ko-KR" altLang="en-US" dirty="0" err="1" smtClean="0">
                <a:solidFill>
                  <a:srgbClr val="C00000"/>
                </a:solidFill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881741" y="1790075"/>
            <a:ext cx="4469363" cy="1509115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확인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9" y="1222212"/>
            <a:ext cx="11336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완성한 러브 미터를 이용하여 여러 가지 실험을 해 봅니다</a:t>
            </a:r>
            <a:r>
              <a:rPr lang="en-US" altLang="ko-KR" dirty="0" smtClean="0">
                <a:latin typeface="+mj-ea"/>
                <a:ea typeface="+mj-ea"/>
              </a:rPr>
              <a:t>. LED</a:t>
            </a:r>
            <a:r>
              <a:rPr lang="ko-KR" altLang="en-US" dirty="0" smtClean="0">
                <a:latin typeface="+mj-ea"/>
                <a:ea typeface="+mj-ea"/>
              </a:rPr>
              <a:t>의 깜박이는 속도를 비교하여 보세요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98073" y="4423163"/>
            <a:ext cx="10354645" cy="59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87829" y="3447391"/>
            <a:ext cx="11336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둥글게 여러 명이 잡는다면 어떻게 변할까요</a:t>
            </a:r>
            <a:r>
              <a:rPr lang="en-US" altLang="ko-KR" dirty="0" smtClean="0">
                <a:latin typeface="+mj-ea"/>
                <a:ea typeface="+mj-ea"/>
              </a:rPr>
              <a:t>?  </a:t>
            </a:r>
            <a:r>
              <a:rPr lang="en-US" altLang="ko-KR" dirty="0" smtClean="0">
                <a:latin typeface="+mj-ea"/>
                <a:ea typeface="+mj-ea"/>
              </a:rPr>
              <a:t>2, 3, 4, 5 </a:t>
            </a:r>
            <a:r>
              <a:rPr lang="ko-KR" altLang="en-US" dirty="0" smtClean="0">
                <a:latin typeface="+mj-ea"/>
                <a:ea typeface="+mj-ea"/>
              </a:rPr>
              <a:t>명으로 수를 늘려가며 손을 잡고 작동시켜 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059" y="1852640"/>
            <a:ext cx="4394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 smtClean="0">
                <a:latin typeface="+mj-ea"/>
                <a:ea typeface="+mj-ea"/>
              </a:rPr>
              <a:t>한 사람이 양손으로 클립을 잡았을 때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600" dirty="0" smtClean="0">
                <a:latin typeface="+mj-ea"/>
                <a:ea typeface="+mj-ea"/>
              </a:rPr>
              <a:t>그냥 양손으로 잡았을 때</a:t>
            </a:r>
            <a:endParaRPr lang="en-US" altLang="ko-KR" sz="1600" dirty="0">
              <a:latin typeface="+mj-ea"/>
              <a:ea typeface="+mj-ea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600" dirty="0" smtClean="0">
                <a:latin typeface="+mj-ea"/>
                <a:ea typeface="+mj-ea"/>
              </a:rPr>
              <a:t>동성의 친구와 손을 서로 잡았을 때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204857" y="1790075"/>
            <a:ext cx="5047862" cy="1509115"/>
          </a:xfrm>
          <a:prstGeom prst="rect">
            <a:avLst/>
          </a:prstGeom>
          <a:solidFill>
            <a:srgbClr val="F7D7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270174" y="1852640"/>
            <a:ext cx="4982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 smtClean="0">
                <a:latin typeface="+mj-ea"/>
                <a:ea typeface="+mj-ea"/>
              </a:rPr>
              <a:t>두 사람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세 사람이 </a:t>
            </a:r>
            <a:r>
              <a:rPr lang="ko-KR" altLang="en-US" sz="1600" dirty="0" smtClean="0">
                <a:latin typeface="+mj-ea"/>
                <a:ea typeface="+mj-ea"/>
              </a:rPr>
              <a:t>잡았을 때</a:t>
            </a:r>
            <a:endParaRPr lang="en-US" altLang="ko-KR" sz="1600" dirty="0">
              <a:latin typeface="+mj-ea"/>
              <a:ea typeface="+mj-ea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600" dirty="0" smtClean="0">
                <a:latin typeface="+mj-ea"/>
                <a:ea typeface="+mj-ea"/>
              </a:rPr>
              <a:t>손을 오므렸다 폈다 약 </a:t>
            </a:r>
            <a:r>
              <a:rPr lang="en-US" altLang="ko-KR" sz="1600" dirty="0" smtClean="0">
                <a:latin typeface="+mj-ea"/>
                <a:ea typeface="+mj-ea"/>
              </a:rPr>
              <a:t>50</a:t>
            </a:r>
            <a:r>
              <a:rPr lang="ko-KR" altLang="en-US" sz="1600" dirty="0" smtClean="0">
                <a:latin typeface="+mj-ea"/>
                <a:ea typeface="+mj-ea"/>
              </a:rPr>
              <a:t>회 한 다음 잡았을 때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600" dirty="0" smtClean="0">
                <a:latin typeface="+mj-ea"/>
                <a:ea typeface="+mj-ea"/>
              </a:rPr>
              <a:t>이성 친구와 손을 서로 잡았을 때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5363528" y="2364231"/>
            <a:ext cx="82890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4000" b="1" dirty="0" smtClean="0">
                <a:solidFill>
                  <a:srgbClr val="FF0000"/>
                </a:solidFill>
              </a:rPr>
              <a:t>VS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829" y="3904589"/>
            <a:ext cx="88920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계속 인원수를 늘리면 어떻게 될까요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98073" y="5757441"/>
            <a:ext cx="10354645" cy="59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87829" y="5238867"/>
            <a:ext cx="88920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불빛이 격렬하게 켜지게 할 수 있는 방법에는 어떤 것이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5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083559" y="3918857"/>
            <a:ext cx="4002833" cy="3265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0423238" y="3918857"/>
            <a:ext cx="1443599" cy="3265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18913" y="4320073"/>
            <a:ext cx="3645177" cy="3265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829" y="1222212"/>
            <a:ext cx="113366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LOVE METER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사랑을 측정한다는 기계 이름이지만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사실은 인체에 흐르는 전류를 확인하는 기계입니다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깜박이는 속도로 확인할 수 있는데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빨리 깜박이는 경우는 전류가 잘 흐르는 때이고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천천히 깜박이는 경우는 전류가 잘 흐르지 않을 때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우리의 몸에는 전류가 흐를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하지만 저항이 커서 아주 작은 전류가 흐르기 때문에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작은 전류를 증폭시켜주는 트랜지스터 </a:t>
            </a:r>
            <a:r>
              <a:rPr lang="ko-KR" altLang="en-US" dirty="0" smtClean="0">
                <a:latin typeface="+mj-ea"/>
                <a:ea typeface="+mj-ea"/>
              </a:rPr>
              <a:t>와 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충전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방전을 시켜 불이 점멸하게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해주는 콘덴서 </a:t>
            </a:r>
            <a:r>
              <a:rPr lang="ko-KR" altLang="en-US" dirty="0" smtClean="0">
                <a:latin typeface="+mj-ea"/>
                <a:ea typeface="+mj-ea"/>
              </a:rPr>
              <a:t>를 사용하여 회로를 만들어 우리 신체에 흐르는 전류를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깜박이는 정도로 확인할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32" name="하트 31"/>
          <p:cNvSpPr/>
          <p:nvPr/>
        </p:nvSpPr>
        <p:spPr>
          <a:xfrm>
            <a:off x="2655815" y="1406473"/>
            <a:ext cx="320650" cy="320650"/>
          </a:xfrm>
          <a:prstGeom prst="hear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하트 36"/>
          <p:cNvSpPr/>
          <p:nvPr/>
        </p:nvSpPr>
        <p:spPr>
          <a:xfrm>
            <a:off x="3197549" y="955359"/>
            <a:ext cx="5098328" cy="5098328"/>
          </a:xfrm>
          <a:prstGeom prst="heart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6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587829" y="1903647"/>
            <a:ext cx="10963469" cy="42918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9" y="1222212"/>
            <a:ext cx="11336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러브 미터에 </a:t>
            </a:r>
            <a:r>
              <a:rPr lang="ko-KR" altLang="en-US" dirty="0" smtClean="0">
                <a:latin typeface="+mj-ea"/>
                <a:ea typeface="+mj-ea"/>
              </a:rPr>
              <a:t>사용된 부품들입니다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 역할을 하나씩 살펴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7142" y="2219293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LED (Light Emitting Diode)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7142" y="2628439"/>
            <a:ext cx="728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다이오드는 전류를 한 쪽 방향으로만 흐르게 해주는 극성이 있는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장치입니다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atin typeface="+mj-ea"/>
                <a:ea typeface="+mj-ea"/>
              </a:rPr>
              <a:t>그 중에서 빛을 내는 다이오드를 </a:t>
            </a:r>
            <a:r>
              <a:rPr lang="en-US" altLang="ko-KR" sz="1600" dirty="0" smtClean="0">
                <a:latin typeface="+mj-ea"/>
                <a:ea typeface="+mj-ea"/>
              </a:rPr>
              <a:t>LED </a:t>
            </a:r>
            <a:r>
              <a:rPr lang="ko-KR" altLang="en-US" sz="1600" dirty="0" smtClean="0">
                <a:latin typeface="+mj-ea"/>
                <a:ea typeface="+mj-ea"/>
              </a:rPr>
              <a:t>라고 합니다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67" y="2182056"/>
            <a:ext cx="2051597" cy="1628950"/>
          </a:xfrm>
          <a:prstGeom prst="rect">
            <a:avLst/>
          </a:prstGeom>
        </p:spPr>
      </p:pic>
      <p:cxnSp>
        <p:nvCxnSpPr>
          <p:cNvPr id="47" name="직선 연결선 46"/>
          <p:cNvCxnSpPr/>
          <p:nvPr/>
        </p:nvCxnSpPr>
        <p:spPr>
          <a:xfrm>
            <a:off x="821357" y="3958777"/>
            <a:ext cx="10539957" cy="0"/>
          </a:xfrm>
          <a:prstGeom prst="line">
            <a:avLst/>
          </a:prstGeom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37142" y="4088797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전해콘덴서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25783" y="4488907"/>
            <a:ext cx="8733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콘덴서는 전기를 모아두는 장치</a:t>
            </a:r>
            <a:r>
              <a:rPr lang="ko-KR" altLang="en-US" sz="1600" dirty="0" smtClean="0">
                <a:latin typeface="+mj-ea"/>
                <a:ea typeface="+mj-ea"/>
              </a:rPr>
              <a:t>입니다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콘덴서 기호를 보면 얇은 막대기 두 개가 가까이 있는 모양입니다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실제로 콘덴서 내부에는 얇은 판 두 개가 가까이 있어 전기가 흐를 때 한 쪽 판에 전자가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모여 잠시 저장해 둘 수 있습니다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83" y="4364458"/>
            <a:ext cx="2219635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587829" y="1903647"/>
            <a:ext cx="10963469" cy="334015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9" y="1222212"/>
            <a:ext cx="11336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러브 미터에 </a:t>
            </a:r>
            <a:r>
              <a:rPr lang="ko-KR" altLang="en-US" dirty="0" smtClean="0">
                <a:latin typeface="+mj-ea"/>
                <a:ea typeface="+mj-ea"/>
              </a:rPr>
              <a:t>사용된 부품들입니다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 역할을 하나씩 살펴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7142" y="2219293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트랜지스터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7141" y="2628439"/>
            <a:ext cx="8211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j-ea"/>
              </a:rPr>
              <a:t>트랜지스터는 스위치와 비슷한 역할을 합니다</a:t>
            </a:r>
            <a:r>
              <a:rPr lang="en-US" altLang="ko-KR" sz="1600" dirty="0">
                <a:latin typeface="+mj-ea"/>
              </a:rPr>
              <a:t>. </a:t>
            </a:r>
            <a:r>
              <a:rPr lang="ko-KR" altLang="en-US" sz="1600" dirty="0" smtClean="0">
                <a:latin typeface="+mj-ea"/>
              </a:rPr>
              <a:t>외부의 전기 자극에 의해 스위치를 누른 효과가 나오며 작은 전류를 크게 증폭시켜 줍니다</a:t>
            </a:r>
            <a:r>
              <a:rPr lang="en-US" altLang="ko-KR" sz="1600" dirty="0" smtClean="0">
                <a:latin typeface="+mj-ea"/>
              </a:rPr>
              <a:t>.</a:t>
            </a:r>
            <a:endParaRPr lang="en-US" altLang="ko-KR" sz="1600" dirty="0">
              <a:latin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0788" y="3751455"/>
            <a:ext cx="892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(B) :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트랜지스터를 작동시키기 위해 약한 전기신호를 가하는 단자</a:t>
            </a:r>
            <a:endParaRPr lang="en-US" altLang="ko-KR" sz="16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  <a:ea typeface="+mj-ea"/>
              </a:rPr>
              <a:t>이미터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(E) :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와 </a:t>
            </a:r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에서 흐르는 전류가 합쳐지는 단자</a:t>
            </a:r>
            <a:endParaRPr lang="en-US" altLang="ko-KR" sz="16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(C) :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에서 약한 전기신호가 들어오면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막혀있던 </a:t>
            </a:r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에 큰 전류가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흐름</a:t>
            </a:r>
            <a:endParaRPr lang="en-US" altLang="ko-KR" sz="1600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94" y="2235949"/>
            <a:ext cx="850665" cy="15887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024" y="2219005"/>
            <a:ext cx="1123579" cy="12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819052" y="2052735"/>
            <a:ext cx="3303037" cy="755779"/>
          </a:xfrm>
          <a:prstGeom prst="rect">
            <a:avLst/>
          </a:prstGeom>
          <a:solidFill>
            <a:srgbClr val="B2B2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3657" y="1977517"/>
            <a:ext cx="3265715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anose="02030600000101010101" pitchFamily="18" charset="-127"/>
                <a:ea typeface="HY크리스탈M" panose="02030600000101010101" pitchFamily="18" charset="-127"/>
              </a:rPr>
              <a:t>I X R = V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일정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829" y="1222212"/>
            <a:ext cx="11336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전압이 일정할 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전류가 흐르는 데 방해가 되는 저항이 크면 전류가 잘 흐르지 않게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즉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저항</a:t>
            </a:r>
            <a:r>
              <a:rPr lang="en-US" altLang="ko-KR" dirty="0" smtClean="0">
                <a:latin typeface="+mj-ea"/>
                <a:ea typeface="+mj-ea"/>
              </a:rPr>
              <a:t>(R) </a:t>
            </a:r>
            <a:r>
              <a:rPr lang="ko-KR" altLang="en-US" dirty="0" smtClean="0">
                <a:latin typeface="+mj-ea"/>
                <a:ea typeface="+mj-ea"/>
              </a:rPr>
              <a:t>과 전류</a:t>
            </a:r>
            <a:r>
              <a:rPr lang="en-US" altLang="ko-KR" dirty="0" smtClean="0">
                <a:latin typeface="+mj-ea"/>
                <a:ea typeface="+mj-ea"/>
              </a:rPr>
              <a:t>(I)</a:t>
            </a:r>
            <a:r>
              <a:rPr lang="ko-KR" altLang="en-US" dirty="0" smtClean="0">
                <a:latin typeface="+mj-ea"/>
                <a:ea typeface="+mj-ea"/>
              </a:rPr>
              <a:t>는 반비례 관계입니다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과학자 옴</a:t>
            </a:r>
            <a:r>
              <a:rPr lang="en-US" altLang="ko-KR" dirty="0" smtClean="0">
                <a:latin typeface="+mj-ea"/>
                <a:ea typeface="+mj-ea"/>
              </a:rPr>
              <a:t>(Ohm)</a:t>
            </a:r>
            <a:r>
              <a:rPr lang="ko-KR" altLang="en-US" dirty="0" smtClean="0">
                <a:latin typeface="+mj-ea"/>
                <a:ea typeface="+mj-ea"/>
              </a:rPr>
              <a:t>이 전압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전류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저항의 이러한 관계를 설명하였고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저항의 단위로 자신의 이름인 </a:t>
            </a:r>
            <a:r>
              <a:rPr lang="en-US" altLang="ko-KR" dirty="0" smtClean="0">
                <a:latin typeface="+mj-ea"/>
                <a:ea typeface="+mj-ea"/>
              </a:rPr>
              <a:t>Ω (</a:t>
            </a:r>
            <a:r>
              <a:rPr lang="ko-KR" altLang="en-US" dirty="0" smtClean="0">
                <a:latin typeface="+mj-ea"/>
                <a:ea typeface="+mj-ea"/>
              </a:rPr>
              <a:t>옴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을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사용하였습니다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29" y="3079004"/>
            <a:ext cx="113366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우리 신체에게 </a:t>
            </a:r>
            <a:r>
              <a:rPr lang="en-US" altLang="ko-KR" dirty="0" smtClean="0">
                <a:latin typeface="+mj-ea"/>
                <a:ea typeface="+mj-ea"/>
              </a:rPr>
              <a:t>1A</a:t>
            </a:r>
            <a:r>
              <a:rPr lang="ko-KR" altLang="en-US" dirty="0" smtClean="0">
                <a:latin typeface="+mj-ea"/>
                <a:ea typeface="+mj-ea"/>
              </a:rPr>
              <a:t>는 너무 큰 전류이므로  </a:t>
            </a:r>
            <a:r>
              <a:rPr lang="en-US" altLang="ko-KR" dirty="0" smtClean="0">
                <a:latin typeface="+mj-ea"/>
                <a:ea typeface="+mj-ea"/>
              </a:rPr>
              <a:t>mA(1mA = 1A </a:t>
            </a:r>
            <a:r>
              <a:rPr lang="ko-KR" altLang="en-US" dirty="0" smtClean="0">
                <a:latin typeface="+mj-ea"/>
                <a:ea typeface="+mj-ea"/>
              </a:rPr>
              <a:t>의</a:t>
            </a:r>
            <a:r>
              <a:rPr lang="en-US" altLang="ko-KR" dirty="0" smtClean="0">
                <a:latin typeface="+mj-ea"/>
                <a:ea typeface="+mj-ea"/>
              </a:rPr>
              <a:t> 1000  ) </a:t>
            </a:r>
            <a:r>
              <a:rPr lang="ko-KR" altLang="en-US" dirty="0" smtClean="0">
                <a:latin typeface="+mj-ea"/>
                <a:ea typeface="+mj-ea"/>
              </a:rPr>
              <a:t>단위를 사용합니다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1mA</a:t>
            </a:r>
            <a:r>
              <a:rPr lang="ko-KR" altLang="en-US" dirty="0" smtClean="0">
                <a:latin typeface="+mj-ea"/>
                <a:ea typeface="+mj-ea"/>
              </a:rPr>
              <a:t>가 흐르면 전류가 흐르는 것을 약간 느끼는 정도이고</a:t>
            </a:r>
            <a:r>
              <a:rPr lang="en-US" altLang="ko-KR" dirty="0" smtClean="0">
                <a:latin typeface="+mj-ea"/>
                <a:ea typeface="+mj-ea"/>
              </a:rPr>
              <a:t>, 10mA</a:t>
            </a:r>
            <a:r>
              <a:rPr lang="ko-KR" altLang="en-US" dirty="0" smtClean="0">
                <a:latin typeface="+mj-ea"/>
                <a:ea typeface="+mj-ea"/>
              </a:rPr>
              <a:t>이면 고통을 느끼는 정도가 되고 </a:t>
            </a:r>
            <a:r>
              <a:rPr lang="en-US" altLang="ko-KR" dirty="0" smtClean="0">
                <a:latin typeface="+mj-ea"/>
                <a:ea typeface="+mj-ea"/>
              </a:rPr>
              <a:t>100mA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즉 </a:t>
            </a:r>
            <a:r>
              <a:rPr lang="en-US" altLang="ko-KR" dirty="0" smtClean="0">
                <a:latin typeface="+mj-ea"/>
                <a:ea typeface="+mj-ea"/>
              </a:rPr>
              <a:t>0.1A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정도가 되면 사람이 죽게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이때 전기 충격 정도는 흐른 전류의 크기와 흐른 시간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신체 관통부분에 따라 결정됩니다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전류의 일부가 심장을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초 이상 지나면 심장 근육이 불규칙적으로 수축되기 시작하고 신속히 끝나지 않으면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사망하게 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물론 피부가 축축하고 습기가 많은 날이면 전류가 훨씬 많이 흐르게 되어 더 위험합니다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02017" y="3209730"/>
            <a:ext cx="59715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55973" y="2773856"/>
            <a:ext cx="3545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77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브레드보드</a:t>
            </a:r>
            <a:r>
              <a:rPr lang="ko-KR" altLang="en-US" sz="26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ko-KR" sz="26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ko-KR" altLang="en-US" sz="2600" b="1" dirty="0" err="1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빵판</a:t>
            </a:r>
            <a:r>
              <a:rPr lang="en-US" altLang="ko-KR" sz="26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</a:t>
            </a:r>
            <a:endParaRPr lang="ko-KR" altLang="en-US" sz="2600" b="1" dirty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1798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7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58" y="2014534"/>
            <a:ext cx="11229903" cy="29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645" y="4954954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LED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0596" y="5462785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(+)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(-)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61" y="2183177"/>
            <a:ext cx="4199745" cy="26236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21" y="2183177"/>
            <a:ext cx="5480989" cy="32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8306" y="3965498"/>
            <a:ext cx="4899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572" y="4473329"/>
            <a:ext cx="4256293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전지홀더의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각진 쪽이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2212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저항을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저항은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극성이 없습니다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62057" y="979714"/>
            <a:ext cx="4678053" cy="2985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5" y="1213094"/>
            <a:ext cx="4305168" cy="264138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976" y="1163930"/>
            <a:ext cx="4133461" cy="26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62057" y="979714"/>
            <a:ext cx="4678053" cy="2985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4" y="1213094"/>
            <a:ext cx="4100197" cy="26392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81" y="951721"/>
            <a:ext cx="4414256" cy="28617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8306" y="3965498"/>
            <a:ext cx="53094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4) </a:t>
            </a:r>
            <a:r>
              <a:rPr lang="ko-KR" altLang="en-US" dirty="0" smtClean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전선을 서로 어느 구멍에 연결해야 각 부품들이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연결되어 회로를 완성할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</a:t>
            </a:r>
            <a:r>
              <a:rPr lang="ko-KR" altLang="en-US" dirty="0" err="1" smtClean="0">
                <a:latin typeface="+mj-ea"/>
                <a:ea typeface="+mj-ea"/>
              </a:rPr>
              <a:t>그림위에</a:t>
            </a:r>
            <a:r>
              <a:rPr lang="ko-KR" altLang="en-US" dirty="0" smtClean="0">
                <a:latin typeface="+mj-ea"/>
                <a:ea typeface="+mj-ea"/>
              </a:rPr>
              <a:t> 연필로 전선을 그려봅시다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8306" y="5924927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5) </a:t>
            </a: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4207" y="4767079"/>
            <a:ext cx="395813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▷ 계획한 대로 전선을 </a:t>
            </a:r>
            <a:r>
              <a:rPr lang="ko-KR" altLang="en-US" dirty="0" smtClean="0">
                <a:latin typeface="+mj-ea"/>
                <a:ea typeface="+mj-ea"/>
              </a:rPr>
              <a:t>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회로가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잘 작동하는지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확인합니다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94207" y="3905359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9097347" y="4180113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0620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1015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72" y="1934738"/>
            <a:ext cx="3401762" cy="42607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795" y="1250025"/>
            <a:ext cx="1738358" cy="7252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28" y="3233907"/>
            <a:ext cx="1832017" cy="20839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8380" y="1884532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글씨가 쓰여진 납작한 면이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오른쪽을 향하도록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사용자 지정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D1EEF9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주황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8429</TotalTime>
  <Words>1201</Words>
  <Application>Microsoft Office PowerPoint</Application>
  <PresentationFormat>와이드스크린</PresentationFormat>
  <Paragraphs>161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25</vt:i4>
      </vt:variant>
    </vt:vector>
  </HeadingPairs>
  <TitlesOfParts>
    <vt:vector size="39" baseType="lpstr">
      <vt:lpstr>123RF</vt:lpstr>
      <vt:lpstr>777별나라달님</vt:lpstr>
      <vt:lpstr>HY크리스탈M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3_HDOfficeLightV0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198</cp:revision>
  <dcterms:created xsi:type="dcterms:W3CDTF">2020-01-07T08:23:28Z</dcterms:created>
  <dcterms:modified xsi:type="dcterms:W3CDTF">2020-01-17T06:36:27Z</dcterms:modified>
</cp:coreProperties>
</file>