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486" r:id="rId4"/>
  </p:sldMasterIdLst>
  <p:sldIdLst>
    <p:sldId id="256" r:id="rId5"/>
    <p:sldId id="258" r:id="rId6"/>
    <p:sldId id="259" r:id="rId7"/>
    <p:sldId id="296" r:id="rId8"/>
    <p:sldId id="297" r:id="rId9"/>
    <p:sldId id="317" r:id="rId10"/>
    <p:sldId id="300" r:id="rId11"/>
    <p:sldId id="318" r:id="rId12"/>
    <p:sldId id="298" r:id="rId13"/>
    <p:sldId id="330" r:id="rId14"/>
    <p:sldId id="329" r:id="rId15"/>
    <p:sldId id="342" r:id="rId16"/>
    <p:sldId id="328" r:id="rId17"/>
    <p:sldId id="343" r:id="rId18"/>
    <p:sldId id="344" r:id="rId19"/>
    <p:sldId id="345" r:id="rId20"/>
    <p:sldId id="309" r:id="rId21"/>
    <p:sldId id="310" r:id="rId22"/>
    <p:sldId id="311" r:id="rId23"/>
    <p:sldId id="292" r:id="rId24"/>
    <p:sldId id="334" r:id="rId25"/>
    <p:sldId id="325" r:id="rId26"/>
    <p:sldId id="335" r:id="rId27"/>
    <p:sldId id="339" r:id="rId28"/>
    <p:sldId id="340" r:id="rId29"/>
    <p:sldId id="283" r:id="rId3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9933"/>
    <a:srgbClr val="8A5500"/>
    <a:srgbClr val="8FE2FF"/>
    <a:srgbClr val="FFCC66"/>
    <a:srgbClr val="E2EBA3"/>
    <a:srgbClr val="FC8E8E"/>
    <a:srgbClr val="FB5757"/>
    <a:srgbClr val="FF0066"/>
    <a:srgbClr val="CBD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19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9092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1778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5270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6840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757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1540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713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06784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11561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227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10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가로로 말린 두루마리 모양 6"/>
          <p:cNvSpPr/>
          <p:nvPr/>
        </p:nvSpPr>
        <p:spPr>
          <a:xfrm>
            <a:off x="1268964" y="699795"/>
            <a:ext cx="9498563" cy="491723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3256020" y="2116034"/>
            <a:ext cx="5925302" cy="1599566"/>
          </a:xfrm>
        </p:spPr>
        <p:txBody>
          <a:bodyPr>
            <a:noAutofit/>
          </a:bodyPr>
          <a:lstStyle/>
          <a:p>
            <a:pPr algn="dist"/>
            <a:r>
              <a:rPr lang="ko-KR" altLang="en-US" sz="1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77별나라달님" panose="02020603020101020101" pitchFamily="18" charset="-127"/>
                <a:ea typeface="777별나라달님" panose="02020603020101020101" pitchFamily="18" charset="-127"/>
              </a:rPr>
              <a:t>브레드보드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777별나라달님" panose="02020603020101020101" pitchFamily="18" charset="-127"/>
              <a:ea typeface="777별나라달님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0828" y="3489649"/>
            <a:ext cx="8434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 smtClean="0">
                <a:solidFill>
                  <a:schemeClr val="accent1">
                    <a:lumMod val="50000"/>
                  </a:schemeClr>
                </a:solidFill>
              </a:rPr>
              <a:t>[ </a:t>
            </a:r>
            <a:r>
              <a:rPr lang="ko-KR" altLang="en-US" sz="5400" b="1" dirty="0" smtClean="0">
                <a:solidFill>
                  <a:schemeClr val="accent1">
                    <a:lumMod val="50000"/>
                  </a:schemeClr>
                </a:solidFill>
              </a:rPr>
              <a:t>논리회로</a:t>
            </a:r>
            <a:r>
              <a:rPr lang="en-US" altLang="ko-KR" sz="54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altLang="ko-KR" sz="54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OR </a:t>
            </a:r>
            <a:r>
              <a:rPr lang="en-US" altLang="ko-KR" sz="60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gate </a:t>
            </a:r>
            <a:r>
              <a:rPr lang="en-US" altLang="ko-KR" sz="6000" b="1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411436" y="1098349"/>
            <a:ext cx="6822622" cy="531178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accent1">
                    <a:lumMod val="50000"/>
                  </a:schemeClr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accent1">
                    <a:lumMod val="50000"/>
                  </a:schemeClr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accent1">
                    <a:lumMod val="50000"/>
                  </a:schemeClr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ko-KR" altLang="en-US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20489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2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 LED 1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개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8380" y="1884532"/>
            <a:ext cx="3121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의 긴 다리는 </a:t>
            </a:r>
            <a:r>
              <a:rPr lang="en-US" altLang="ko-KR" dirty="0" smtClean="0">
                <a:latin typeface="+mj-ea"/>
                <a:ea typeface="+mj-ea"/>
              </a:rPr>
              <a:t>(+)</a:t>
            </a:r>
            <a:r>
              <a:rPr lang="ko-KR" altLang="en-US" dirty="0" smtClean="0">
                <a:latin typeface="+mj-ea"/>
                <a:ea typeface="+mj-ea"/>
              </a:rPr>
              <a:t>극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짧은 다리는 </a:t>
            </a:r>
            <a:r>
              <a:rPr lang="en-US" altLang="ko-KR" dirty="0" smtClean="0">
                <a:latin typeface="+mj-ea"/>
                <a:ea typeface="+mj-ea"/>
              </a:rPr>
              <a:t>(-) </a:t>
            </a:r>
            <a:r>
              <a:rPr lang="ko-KR" altLang="en-US" dirty="0" smtClean="0">
                <a:latin typeface="+mj-ea"/>
                <a:ea typeface="+mj-ea"/>
              </a:rPr>
              <a:t>극 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8380" y="2920230"/>
            <a:ext cx="3400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 err="1" smtClean="0">
                <a:latin typeface="+mj-ea"/>
                <a:ea typeface="+mj-ea"/>
              </a:rPr>
              <a:t>유성펜으로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(-)</a:t>
            </a:r>
            <a:r>
              <a:rPr lang="ko-KR" altLang="en-US" dirty="0" smtClean="0">
                <a:latin typeface="+mj-ea"/>
                <a:ea typeface="+mj-ea"/>
              </a:rPr>
              <a:t>극 표시한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부분이 </a:t>
            </a:r>
            <a:r>
              <a:rPr lang="ko-KR" altLang="en-US" dirty="0" smtClean="0"/>
              <a:t>위로 향하도록 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021" y="1549967"/>
            <a:ext cx="6436913" cy="443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522516" y="3145218"/>
            <a:ext cx="3825550" cy="70315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721290" y="1098349"/>
            <a:ext cx="6512768" cy="531178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accent1">
                    <a:lumMod val="50000"/>
                  </a:schemeClr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accent1">
                    <a:lumMod val="50000"/>
                  </a:schemeClr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accent1">
                    <a:lumMod val="50000"/>
                  </a:schemeClr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ko-KR" altLang="en-US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21018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3.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저항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2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개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945" y="1884532"/>
            <a:ext cx="3392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다리의 방향은 상관없습니다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그림을 잘 보고 꽂으세요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28" y="3232472"/>
            <a:ext cx="3467464" cy="53503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217" y="1568552"/>
            <a:ext cx="3248236" cy="4377056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361" y="2389443"/>
            <a:ext cx="1813090" cy="8430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22410" y="1482342"/>
            <a:ext cx="2685351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Both"/>
            </a:pPr>
            <a:r>
              <a:rPr lang="ko-KR" altLang="en-US" sz="1400" b="1" dirty="0" smtClean="0">
                <a:latin typeface="+mj-ea"/>
                <a:ea typeface="+mj-ea"/>
              </a:rPr>
              <a:t>저항의 다리는 바짝 </a:t>
            </a:r>
            <a:r>
              <a:rPr lang="en-US" altLang="ko-KR" sz="1400" b="1" dirty="0" smtClean="0">
                <a:latin typeface="+mj-ea"/>
                <a:ea typeface="+mj-ea"/>
              </a:rPr>
              <a:t>(</a:t>
            </a:r>
            <a:r>
              <a:rPr lang="ko-KR" altLang="en-US" sz="1400" b="1" dirty="0" smtClean="0">
                <a:latin typeface="+mj-ea"/>
                <a:ea typeface="+mj-ea"/>
              </a:rPr>
              <a:t>좁게</a:t>
            </a:r>
            <a:r>
              <a:rPr lang="en-US" altLang="ko-KR" sz="1400" b="1" dirty="0" smtClean="0">
                <a:latin typeface="+mj-ea"/>
                <a:ea typeface="+mj-ea"/>
              </a:rPr>
              <a:t>) </a:t>
            </a:r>
          </a:p>
          <a:p>
            <a:r>
              <a:rPr lang="en-US" altLang="ko-KR" sz="1600" b="1" dirty="0" smtClean="0">
                <a:latin typeface="+mj-ea"/>
                <a:ea typeface="+mj-ea"/>
              </a:rPr>
              <a:t>    </a:t>
            </a:r>
            <a:r>
              <a:rPr lang="ko-KR" altLang="en-US" sz="1400" b="1" dirty="0" smtClean="0">
                <a:latin typeface="+mj-ea"/>
                <a:ea typeface="+mj-ea"/>
              </a:rPr>
              <a:t>구부립니다</a:t>
            </a:r>
            <a:r>
              <a:rPr lang="en-US" altLang="ko-KR" b="1" dirty="0" smtClean="0">
                <a:latin typeface="+mj-ea"/>
                <a:ea typeface="+mj-ea"/>
              </a:rPr>
              <a:t>.</a:t>
            </a:r>
            <a:endParaRPr lang="ko-KR" altLang="en-US" b="1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8112" y="4844371"/>
            <a:ext cx="2378958" cy="135115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62094" y="3645308"/>
            <a:ext cx="277672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+mj-ea"/>
                <a:ea typeface="+mj-ea"/>
              </a:rPr>
              <a:t>(2) </a:t>
            </a:r>
            <a:r>
              <a:rPr lang="ko-KR" altLang="en-US" sz="1400" b="1" dirty="0" smtClean="0">
                <a:latin typeface="+mj-ea"/>
                <a:ea typeface="+mj-ea"/>
              </a:rPr>
              <a:t>또 다른 저항 하나는 다리를</a:t>
            </a:r>
            <a:endParaRPr lang="en-US" altLang="ko-KR" sz="14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+mj-ea"/>
                <a:ea typeface="+mj-ea"/>
              </a:rPr>
              <a:t>    </a:t>
            </a:r>
            <a:r>
              <a:rPr lang="ko-KR" altLang="en-US" sz="1400" b="1" dirty="0" smtClean="0">
                <a:latin typeface="+mj-ea"/>
                <a:ea typeface="+mj-ea"/>
              </a:rPr>
              <a:t>그림처럼 몸체와 간격을 두고</a:t>
            </a:r>
            <a:endParaRPr lang="en-US" altLang="ko-KR" sz="1400" b="1" dirty="0" smtClean="0">
              <a:latin typeface="+mj-ea"/>
              <a:ea typeface="+mj-ea"/>
            </a:endParaRPr>
          </a:p>
          <a:p>
            <a:r>
              <a:rPr lang="en-US" altLang="ko-KR" sz="1400" b="1" dirty="0">
                <a:latin typeface="+mj-ea"/>
                <a:ea typeface="+mj-ea"/>
              </a:rPr>
              <a:t> </a:t>
            </a:r>
            <a:r>
              <a:rPr lang="en-US" altLang="ko-KR" sz="1400" b="1" dirty="0" smtClean="0">
                <a:latin typeface="+mj-ea"/>
                <a:ea typeface="+mj-ea"/>
              </a:rPr>
              <a:t>   </a:t>
            </a:r>
            <a:r>
              <a:rPr lang="ko-KR" altLang="en-US" sz="1400" b="1" dirty="0" smtClean="0">
                <a:latin typeface="+mj-ea"/>
                <a:ea typeface="+mj-ea"/>
              </a:rPr>
              <a:t>넓게 구부립니다</a:t>
            </a:r>
            <a:r>
              <a:rPr lang="en-US" altLang="ko-KR" b="1" dirty="0" smtClean="0">
                <a:latin typeface="+mj-ea"/>
                <a:ea typeface="+mj-ea"/>
              </a:rPr>
              <a:t>.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2530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522516" y="3145218"/>
            <a:ext cx="3825550" cy="70315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721290" y="1098349"/>
            <a:ext cx="6512768" cy="531178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accent1">
                    <a:lumMod val="50000"/>
                  </a:schemeClr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accent1">
                    <a:lumMod val="50000"/>
                  </a:schemeClr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accent1">
                    <a:lumMod val="50000"/>
                  </a:schemeClr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ko-KR" altLang="en-US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21018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4.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저항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1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개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945" y="1884532"/>
            <a:ext cx="3392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다리의 방향은 상관없습니다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그림을 잘 보고 꽂으세요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71958" y="2762011"/>
            <a:ext cx="235833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j-ea"/>
                <a:ea typeface="+mj-ea"/>
              </a:rPr>
              <a:t>저항의 다리는 바짝 </a:t>
            </a:r>
            <a:r>
              <a:rPr lang="en-US" altLang="ko-KR" sz="1400" b="1" dirty="0" smtClean="0">
                <a:latin typeface="+mj-ea"/>
                <a:ea typeface="+mj-ea"/>
              </a:rPr>
              <a:t>(</a:t>
            </a:r>
            <a:r>
              <a:rPr lang="ko-KR" altLang="en-US" sz="1400" b="1" dirty="0" smtClean="0">
                <a:latin typeface="+mj-ea"/>
                <a:ea typeface="+mj-ea"/>
              </a:rPr>
              <a:t>좁게</a:t>
            </a:r>
            <a:r>
              <a:rPr lang="en-US" altLang="ko-KR" sz="1400" b="1" dirty="0" smtClean="0">
                <a:latin typeface="+mj-ea"/>
                <a:ea typeface="+mj-ea"/>
              </a:rPr>
              <a:t>) </a:t>
            </a:r>
          </a:p>
          <a:p>
            <a:r>
              <a:rPr lang="ko-KR" altLang="en-US" sz="1400" b="1" dirty="0" smtClean="0">
                <a:latin typeface="+mj-ea"/>
                <a:ea typeface="+mj-ea"/>
              </a:rPr>
              <a:t>구부립니다</a:t>
            </a:r>
            <a:r>
              <a:rPr lang="en-US" altLang="ko-KR" b="1" dirty="0" smtClean="0">
                <a:latin typeface="+mj-ea"/>
                <a:ea typeface="+mj-ea"/>
              </a:rPr>
              <a:t>.</a:t>
            </a:r>
            <a:endParaRPr lang="ko-KR" altLang="en-US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61" y="3278581"/>
            <a:ext cx="3606259" cy="466327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294" y="1565854"/>
            <a:ext cx="3222708" cy="438707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351" y="3744908"/>
            <a:ext cx="1825132" cy="79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721290" y="1098349"/>
            <a:ext cx="6512768" cy="531178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accent1">
                    <a:lumMod val="50000"/>
                  </a:schemeClr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accent1">
                    <a:lumMod val="50000"/>
                  </a:schemeClr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accent1">
                    <a:lumMod val="50000"/>
                  </a:schemeClr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ko-KR" altLang="en-US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24481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5.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흰 전선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2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개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8380" y="1884532"/>
            <a:ext cx="3482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흰 전선 </a:t>
            </a:r>
            <a:r>
              <a:rPr lang="en-US" altLang="ko-KR" dirty="0">
                <a:latin typeface="+mj-ea"/>
                <a:ea typeface="+mj-ea"/>
              </a:rPr>
              <a:t>2</a:t>
            </a:r>
            <a:r>
              <a:rPr lang="ko-KR" altLang="en-US" dirty="0" smtClean="0">
                <a:latin typeface="+mj-ea"/>
                <a:ea typeface="+mj-ea"/>
              </a:rPr>
              <a:t>개를 그림의 위치에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잘 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822" y="1556523"/>
            <a:ext cx="3225687" cy="437774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232" y="2916602"/>
            <a:ext cx="2094980" cy="186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721290" y="1098349"/>
            <a:ext cx="6512768" cy="531178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accent1">
                    <a:lumMod val="50000"/>
                  </a:schemeClr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accent1">
                    <a:lumMod val="50000"/>
                  </a:schemeClr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accent1">
                    <a:lumMod val="50000"/>
                  </a:schemeClr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ko-KR" altLang="en-US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28712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6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트랜지스터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2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개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492" y="1577265"/>
            <a:ext cx="3261307" cy="45062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70867" y="5988669"/>
            <a:ext cx="2042547" cy="421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accent6"/>
                </a:solidFill>
                <a:latin typeface="+mj-ea"/>
                <a:ea typeface="+mj-ea"/>
              </a:rPr>
              <a:t>납작한 면 방향 주의</a:t>
            </a:r>
            <a:endParaRPr lang="ko-KR" altLang="en-US" sz="1600" b="1" dirty="0">
              <a:solidFill>
                <a:schemeClr val="accent6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134" y="2487720"/>
            <a:ext cx="2286491" cy="256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3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721290" y="1098349"/>
            <a:ext cx="6512768" cy="531178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accent1">
                    <a:lumMod val="50000"/>
                  </a:schemeClr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accent1">
                    <a:lumMod val="50000"/>
                  </a:schemeClr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accent1">
                    <a:lumMod val="50000"/>
                  </a:schemeClr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ko-KR" altLang="en-US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27045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7.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빨간 전선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2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개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507" y="1568283"/>
            <a:ext cx="3257292" cy="437191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276" y="2819576"/>
            <a:ext cx="2101168" cy="187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4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721290" y="1098349"/>
            <a:ext cx="6512768" cy="531178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accent1">
                    <a:lumMod val="50000"/>
                  </a:schemeClr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accent1">
                    <a:lumMod val="50000"/>
                  </a:schemeClr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accent1">
                    <a:lumMod val="50000"/>
                  </a:schemeClr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ko-KR" altLang="en-US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23583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8.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스위치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2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개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838" y="1582617"/>
            <a:ext cx="3262607" cy="437189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983" y="2772923"/>
            <a:ext cx="2772162" cy="16480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93138" y="3223360"/>
            <a:ext cx="415498" cy="462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①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8380" y="1884532"/>
            <a:ext cx="319189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스위치의 다리 길이를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1cm </a:t>
            </a:r>
            <a:r>
              <a:rPr lang="ko-KR" altLang="en-US" dirty="0" smtClean="0">
                <a:latin typeface="+mj-ea"/>
                <a:ea typeface="+mj-ea"/>
              </a:rPr>
              <a:t>이내로 자르면 완전히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꽂혀 작동하기 좋습니다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193138" y="4846886"/>
            <a:ext cx="415498" cy="462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②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705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4721290" y="1098349"/>
            <a:ext cx="6512768" cy="531178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accent1">
                    <a:lumMod val="50000"/>
                  </a:schemeClr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accent1">
                    <a:lumMod val="50000"/>
                  </a:schemeClr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accent1">
                    <a:lumMod val="50000"/>
                  </a:schemeClr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ko-KR" altLang="en-US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34916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9.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전지홀더와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동전전지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973" y="2280002"/>
            <a:ext cx="2334322" cy="361486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922" y="1186292"/>
            <a:ext cx="3369060" cy="513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728568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accent1">
                    <a:lumMod val="50000"/>
                  </a:schemeClr>
                </a:solidFill>
              </a:rPr>
              <a:t>[ </a:t>
            </a:r>
            <a:r>
              <a:rPr lang="ko-KR" altLang="en-US" sz="2600" b="1" dirty="0" smtClean="0">
                <a:solidFill>
                  <a:schemeClr val="accent1">
                    <a:lumMod val="50000"/>
                  </a:schemeClr>
                </a:solidFill>
              </a:rPr>
              <a:t>논리회로</a:t>
            </a:r>
            <a:r>
              <a:rPr lang="en-US" altLang="ko-KR" sz="2600" b="1" dirty="0" smtClean="0">
                <a:solidFill>
                  <a:schemeClr val="accent1">
                    <a:lumMod val="50000"/>
                  </a:schemeClr>
                </a:solidFill>
              </a:rPr>
              <a:t>-OR </a:t>
            </a:r>
            <a:r>
              <a:rPr lang="en-US" altLang="ko-KR" sz="2600" b="1" cap="none" dirty="0" smtClean="0">
                <a:solidFill>
                  <a:schemeClr val="accent1">
                    <a:lumMod val="50000"/>
                  </a:schemeClr>
                </a:solidFill>
              </a:rPr>
              <a:t>gate</a:t>
            </a:r>
            <a:r>
              <a:rPr lang="en-US" altLang="ko-KR" sz="2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o-KR" altLang="en-US" sz="2600" b="1" dirty="0" smtClean="0">
                <a:solidFill>
                  <a:schemeClr val="accent1">
                    <a:lumMod val="50000"/>
                  </a:schemeClr>
                </a:solidFill>
              </a:rPr>
              <a:t>도안에 </a:t>
            </a:r>
            <a:r>
              <a:rPr lang="ko-KR" altLang="en-US" sz="2600" b="1" dirty="0" err="1" smtClean="0">
                <a:solidFill>
                  <a:schemeClr val="accent1">
                    <a:lumMod val="50000"/>
                  </a:schemeClr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accent1">
                    <a:lumMod val="50000"/>
                  </a:schemeClr>
                </a:solidFill>
              </a:rPr>
              <a:t> 붙이기 </a:t>
            </a:r>
            <a:r>
              <a:rPr lang="en-US" altLang="ko-KR" sz="2600" b="1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ko-KR" altLang="en-US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47275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10.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브레드보드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밑면의 양면테이프 </a:t>
            </a:r>
            <a:endParaRPr lang="en-US" altLang="ko-KR" sz="20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 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보호지를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떼어내고 도안을 붙입니다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8380" y="2408775"/>
            <a:ext cx="401744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한 번 붙으면 떼어내기 어렵습니다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위치를 잘 확인하고 붙입니다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637" y="1385508"/>
            <a:ext cx="3456598" cy="47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2746" y="1380740"/>
            <a:ext cx="104134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11.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스위치 두 개를 하나씩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,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또는 동시에 눌러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[ON]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하여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LED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가 언제 켜지는지 확인합니다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746" y="2684735"/>
            <a:ext cx="103509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12.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회로가 잘 작동한다면 각 부품들의 단자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(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다리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)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를 짧게 하여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브레드보드에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밀착되도록</a:t>
            </a:r>
            <a:endParaRPr lang="en-US" altLang="ko-KR" sz="20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   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연결해도 좋습니다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9276" y="1950613"/>
            <a:ext cx="9214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FF0000"/>
                </a:solidFill>
                <a:latin typeface="+mj-ea"/>
                <a:ea typeface="+mj-ea"/>
              </a:rPr>
              <a:t>* 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스위치를 누를 때 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  <a:ea typeface="+mj-ea"/>
              </a:rPr>
              <a:t>LED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가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작동되지 않는다면 </a:t>
            </a:r>
            <a:r>
              <a:rPr lang="ko-KR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부품이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 제 위치에 꽂혀있는지를 하나하나 확인합니다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  <a:ea typeface="+mj-ea"/>
              </a:rPr>
              <a:t>.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9276" y="3821696"/>
            <a:ext cx="61221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latin typeface="+mj-ea"/>
                <a:ea typeface="+mj-ea"/>
              </a:rPr>
              <a:t>브레드보드</a:t>
            </a:r>
            <a:r>
              <a:rPr lang="ko-KR" altLang="en-US" dirty="0" smtClean="0">
                <a:latin typeface="+mj-ea"/>
                <a:ea typeface="+mj-ea"/>
              </a:rPr>
              <a:t> 구멍의 깊이는 약 </a:t>
            </a:r>
            <a:r>
              <a:rPr lang="en-US" altLang="ko-KR" dirty="0" smtClean="0">
                <a:latin typeface="+mj-ea"/>
                <a:ea typeface="+mj-ea"/>
              </a:rPr>
              <a:t>7mm </a:t>
            </a:r>
            <a:r>
              <a:rPr lang="ko-KR" altLang="en-US" dirty="0" smtClean="0">
                <a:latin typeface="+mj-ea"/>
                <a:ea typeface="+mj-ea"/>
              </a:rPr>
              <a:t>정도입니다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+mj-ea"/>
              </a:rPr>
              <a:t>트랜지스터</a:t>
            </a:r>
            <a:r>
              <a:rPr lang="en-US" altLang="ko-KR" dirty="0">
                <a:latin typeface="+mj-ea"/>
              </a:rPr>
              <a:t>, </a:t>
            </a:r>
            <a:r>
              <a:rPr lang="ko-KR" altLang="en-US" dirty="0">
                <a:latin typeface="+mj-ea"/>
              </a:rPr>
              <a:t>저항은 약 </a:t>
            </a:r>
            <a:r>
              <a:rPr lang="en-US" altLang="ko-KR" dirty="0">
                <a:latin typeface="+mj-ea"/>
              </a:rPr>
              <a:t>1cm </a:t>
            </a:r>
            <a:r>
              <a:rPr lang="ko-KR" altLang="en-US" dirty="0">
                <a:latin typeface="+mj-ea"/>
              </a:rPr>
              <a:t>길이로 자르면 적당합니다</a:t>
            </a:r>
            <a:r>
              <a:rPr lang="en-US" altLang="ko-KR" dirty="0">
                <a:latin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+mj-ea"/>
                <a:ea typeface="+mj-ea"/>
              </a:rPr>
              <a:t>단자가 너무 짧아지면 연결이 어려우니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  꽂을 구멍의 위치를 살피며 다리 길이를 조절합니다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587829" y="1242507"/>
            <a:ext cx="10963469" cy="480373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accent1">
                    <a:lumMod val="50000"/>
                  </a:schemeClr>
                </a:solidFill>
              </a:rPr>
              <a:t>[ </a:t>
            </a:r>
            <a:r>
              <a:rPr lang="ko-KR" altLang="en-US" sz="2600" b="1" dirty="0" smtClean="0">
                <a:solidFill>
                  <a:schemeClr val="accent1">
                    <a:lumMod val="50000"/>
                  </a:schemeClr>
                </a:solidFill>
              </a:rPr>
              <a:t>작동하기 </a:t>
            </a:r>
            <a:r>
              <a:rPr lang="en-US" altLang="ko-KR" sz="2600" b="1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ko-KR" altLang="en-US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accent1">
                    <a:lumMod val="50000"/>
                  </a:schemeClr>
                </a:solidFill>
              </a:rPr>
              <a:t>실험목표</a:t>
            </a:r>
            <a:endParaRPr lang="ko-KR" altLang="en-US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06490" y="1045029"/>
            <a:ext cx="10608905" cy="212737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     </a:t>
            </a:r>
            <a:r>
              <a:rPr lang="ko-KR" altLang="en-US" sz="2400" dirty="0" err="1" smtClean="0"/>
              <a:t>브레드보드를</a:t>
            </a:r>
            <a:r>
              <a:rPr lang="ko-KR" altLang="en-US" sz="2400" dirty="0" smtClean="0"/>
              <a:t> 이용한 간단한 전기회로에 대하여 </a:t>
            </a:r>
            <a:r>
              <a:rPr lang="en-US" altLang="ko-KR" sz="2400" dirty="0"/>
              <a:t> </a:t>
            </a:r>
            <a:r>
              <a:rPr lang="ko-KR" altLang="en-US" sz="2400" dirty="0" smtClean="0"/>
              <a:t>알아 보고 </a:t>
            </a:r>
            <a:r>
              <a:rPr lang="en-US" altLang="ko-KR" sz="2400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</a:t>
            </a:r>
            <a:r>
              <a:rPr lang="ko-KR" altLang="en-US" sz="2400" dirty="0" smtClean="0"/>
              <a:t>논리회로 </a:t>
            </a:r>
            <a:r>
              <a:rPr lang="en-US" altLang="ko-KR" sz="2400" dirty="0" smtClean="0"/>
              <a:t>OR-gate </a:t>
            </a:r>
            <a:r>
              <a:rPr lang="ko-KR" altLang="en-US" sz="2400" dirty="0" smtClean="0"/>
              <a:t>를 직접 만들어 봅시다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5" y="3623388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accent1">
                    <a:lumMod val="50000"/>
                  </a:schemeClr>
                </a:solidFill>
              </a:rPr>
              <a:t>실험 준비물</a:t>
            </a:r>
            <a:endParaRPr lang="ko-KR" altLang="en-US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06490" y="4282752"/>
            <a:ext cx="10608905" cy="212737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    </a:t>
            </a:r>
            <a:r>
              <a:rPr lang="ko-KR" altLang="en-US" sz="2400" dirty="0" err="1" smtClean="0"/>
              <a:t>브레드보드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 /   </a:t>
            </a:r>
            <a:r>
              <a:rPr lang="ko-KR" altLang="en-US" sz="2400" dirty="0" smtClean="0"/>
              <a:t>트랜지스터  </a:t>
            </a:r>
            <a:r>
              <a:rPr lang="en-US" altLang="ko-KR" sz="2400" dirty="0" smtClean="0"/>
              <a:t>/  </a:t>
            </a:r>
            <a:r>
              <a:rPr lang="ko-KR" altLang="en-US" sz="2400" dirty="0" smtClean="0"/>
              <a:t>스위치  </a:t>
            </a:r>
            <a:r>
              <a:rPr lang="en-US" altLang="ko-KR" sz="2400" dirty="0" smtClean="0"/>
              <a:t>/  </a:t>
            </a:r>
            <a:r>
              <a:rPr lang="ko-KR" altLang="en-US" sz="2400" dirty="0" err="1" smtClean="0"/>
              <a:t>브레드보드용</a:t>
            </a:r>
            <a:r>
              <a:rPr lang="ko-KR" altLang="en-US" sz="2400" dirty="0" smtClean="0"/>
              <a:t> 전선 </a:t>
            </a:r>
            <a:r>
              <a:rPr lang="en-US" altLang="ko-KR" sz="2400" dirty="0" smtClean="0"/>
              <a:t>/  </a:t>
            </a:r>
            <a:r>
              <a:rPr lang="ko-KR" altLang="en-US" sz="2400" dirty="0" smtClean="0"/>
              <a:t>저항  </a:t>
            </a:r>
            <a:r>
              <a:rPr lang="en-US" altLang="ko-KR" sz="2400" dirty="0" smtClean="0"/>
              <a:t>/  LED 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</a:t>
            </a:r>
            <a:r>
              <a:rPr lang="ko-KR" altLang="en-US" sz="2400" dirty="0" smtClean="0"/>
              <a:t>동전전지 </a:t>
            </a:r>
            <a:r>
              <a:rPr lang="en-US" altLang="ko-KR" sz="2400" dirty="0" smtClean="0"/>
              <a:t>+ </a:t>
            </a:r>
            <a:r>
              <a:rPr lang="ko-KR" altLang="en-US" sz="2400" dirty="0" err="1" smtClean="0"/>
              <a:t>전지홀더</a:t>
            </a:r>
            <a:r>
              <a:rPr lang="ko-KR" altLang="en-US" sz="2400" dirty="0" smtClean="0"/>
              <a:t>  </a:t>
            </a:r>
            <a:r>
              <a:rPr lang="en-US" altLang="ko-KR" sz="2400" dirty="0" smtClean="0"/>
              <a:t>/  </a:t>
            </a:r>
            <a:r>
              <a:rPr lang="ko-KR" altLang="en-US" sz="2400" dirty="0" smtClean="0"/>
              <a:t>도안</a:t>
            </a:r>
            <a:r>
              <a:rPr lang="en-US" altLang="ko-KR" sz="2400" dirty="0" smtClean="0"/>
              <a:t>     </a:t>
            </a:r>
            <a:r>
              <a:rPr lang="en-US" altLang="ko-KR" dirty="0" smtClean="0">
                <a:solidFill>
                  <a:srgbClr val="C00000"/>
                </a:solidFill>
              </a:rPr>
              <a:t>** </a:t>
            </a:r>
            <a:r>
              <a:rPr lang="ko-KR" altLang="en-US" dirty="0" err="1" smtClean="0">
                <a:solidFill>
                  <a:srgbClr val="C00000"/>
                </a:solidFill>
              </a:rPr>
              <a:t>유성펜</a:t>
            </a:r>
            <a:r>
              <a:rPr lang="en-US" altLang="ko-KR" dirty="0" smtClean="0">
                <a:solidFill>
                  <a:srgbClr val="C00000"/>
                </a:solidFill>
              </a:rPr>
              <a:t>, </a:t>
            </a:r>
            <a:r>
              <a:rPr lang="ko-KR" altLang="en-US" dirty="0" smtClean="0">
                <a:solidFill>
                  <a:srgbClr val="C00000"/>
                </a:solidFill>
              </a:rPr>
              <a:t>가위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endParaRPr lang="ko-KR" alt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587829" y="1242507"/>
            <a:ext cx="10963469" cy="150069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chemeClr val="accent1">
                    <a:lumMod val="50000"/>
                  </a:schemeClr>
                </a:solidFill>
              </a:rPr>
              <a:t>실험시</a:t>
            </a:r>
            <a:r>
              <a:rPr lang="ko-KR" altLang="en-US" sz="2600" b="1" dirty="0" smtClean="0">
                <a:solidFill>
                  <a:schemeClr val="accent1">
                    <a:lumMod val="50000"/>
                  </a:schemeClr>
                </a:solidFill>
              </a:rPr>
              <a:t> 주의사항</a:t>
            </a:r>
            <a:endParaRPr lang="ko-KR" altLang="en-US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9" y="1427486"/>
            <a:ext cx="1133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err="1" smtClean="0">
                <a:latin typeface="+mj-ea"/>
                <a:ea typeface="+mj-ea"/>
              </a:rPr>
              <a:t>브레드보드에</a:t>
            </a:r>
            <a:r>
              <a:rPr lang="ko-KR" altLang="en-US" dirty="0" smtClean="0">
                <a:latin typeface="+mj-ea"/>
                <a:ea typeface="+mj-ea"/>
              </a:rPr>
              <a:t> 부품을 꽂을 때에는 그 자리가 맞는지 잘 확인하고 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7829" y="2008123"/>
            <a:ext cx="10403632" cy="462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</a:rPr>
              <a:t>2.  </a:t>
            </a:r>
            <a:r>
              <a:rPr lang="ko-KR" altLang="en-US" dirty="0" err="1" smtClean="0">
                <a:latin typeface="+mj-ea"/>
              </a:rPr>
              <a:t>전지홀더의</a:t>
            </a:r>
            <a:r>
              <a:rPr lang="ko-KR" altLang="en-US" dirty="0" smtClean="0">
                <a:latin typeface="+mj-ea"/>
              </a:rPr>
              <a:t> </a:t>
            </a:r>
            <a:r>
              <a:rPr lang="ko-KR" altLang="en-US" dirty="0">
                <a:latin typeface="+mj-ea"/>
              </a:rPr>
              <a:t>다리는 매우 뾰족합니다</a:t>
            </a:r>
            <a:r>
              <a:rPr lang="en-US" altLang="ko-KR" dirty="0">
                <a:latin typeface="+mj-ea"/>
              </a:rPr>
              <a:t>. </a:t>
            </a:r>
            <a:r>
              <a:rPr lang="ko-KR" altLang="en-US" dirty="0">
                <a:latin typeface="+mj-ea"/>
              </a:rPr>
              <a:t>다치지 않도록 주의합니다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59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accent1">
                    <a:lumMod val="50000"/>
                  </a:schemeClr>
                </a:solidFill>
              </a:rPr>
              <a:t>확인학습</a:t>
            </a:r>
            <a:endParaRPr lang="ko-KR" altLang="en-US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829" y="1371086"/>
            <a:ext cx="1133669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>
                <a:latin typeface="+mj-ea"/>
                <a:ea typeface="+mj-ea"/>
              </a:rPr>
              <a:t>도안의 </a:t>
            </a:r>
            <a:r>
              <a:rPr lang="en-US" altLang="ko-KR" dirty="0" smtClean="0">
                <a:latin typeface="+mj-ea"/>
                <a:ea typeface="+mj-ea"/>
              </a:rPr>
              <a:t>3</a:t>
            </a:r>
            <a:r>
              <a:rPr lang="ko-KR" altLang="en-US" dirty="0" smtClean="0">
                <a:latin typeface="+mj-ea"/>
                <a:ea typeface="+mj-ea"/>
              </a:rPr>
              <a:t>번 과정대로 스위치를 눌러보고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    </a:t>
            </a:r>
            <a:r>
              <a:rPr lang="ko-KR" altLang="en-US" dirty="0" smtClean="0">
                <a:latin typeface="+mj-ea"/>
                <a:ea typeface="+mj-ea"/>
              </a:rPr>
              <a:t>그 </a:t>
            </a:r>
            <a:r>
              <a:rPr lang="ko-KR" altLang="en-US" dirty="0">
                <a:latin typeface="+mj-ea"/>
                <a:ea typeface="+mj-ea"/>
              </a:rPr>
              <a:t>때</a:t>
            </a:r>
            <a:r>
              <a:rPr lang="ko-KR" altLang="en-US" dirty="0" smtClean="0">
                <a:latin typeface="+mj-ea"/>
                <a:ea typeface="+mj-ea"/>
              </a:rPr>
              <a:t>의 </a:t>
            </a:r>
            <a:r>
              <a:rPr lang="en-US" altLang="ko-KR" dirty="0" smtClean="0">
                <a:latin typeface="+mj-ea"/>
                <a:ea typeface="+mj-ea"/>
              </a:rPr>
              <a:t>LED </a:t>
            </a:r>
            <a:r>
              <a:rPr lang="ko-KR" altLang="en-US" dirty="0" smtClean="0">
                <a:latin typeface="+mj-ea"/>
                <a:ea typeface="+mj-ea"/>
              </a:rPr>
              <a:t>작동 여부를 </a:t>
            </a:r>
            <a:r>
              <a:rPr lang="ko-KR" altLang="en-US" dirty="0" err="1" smtClean="0">
                <a:latin typeface="+mj-ea"/>
                <a:ea typeface="+mj-ea"/>
              </a:rPr>
              <a:t>브레드보드가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부착된 도안의 표에 표시합니다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7156152" y="705827"/>
            <a:ext cx="3695351" cy="311488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87829" y="4006149"/>
            <a:ext cx="11336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2. </a:t>
            </a:r>
            <a:r>
              <a:rPr lang="ko-KR" altLang="en-US" dirty="0" smtClean="0">
                <a:latin typeface="+mj-ea"/>
                <a:ea typeface="+mj-ea"/>
              </a:rPr>
              <a:t>논리회로 </a:t>
            </a:r>
            <a:r>
              <a:rPr lang="en-US" altLang="ko-KR" dirty="0" smtClean="0">
                <a:latin typeface="+mj-ea"/>
                <a:ea typeface="+mj-ea"/>
              </a:rPr>
              <a:t>OR </a:t>
            </a:r>
            <a:r>
              <a:rPr lang="ko-KR" altLang="en-US" dirty="0" err="1" smtClean="0">
                <a:latin typeface="+mj-ea"/>
                <a:ea typeface="+mj-ea"/>
              </a:rPr>
              <a:t>게이트를</a:t>
            </a:r>
            <a:r>
              <a:rPr lang="ko-KR" altLang="en-US" dirty="0" smtClean="0">
                <a:latin typeface="+mj-ea"/>
                <a:ea typeface="+mj-ea"/>
              </a:rPr>
              <a:t> 적용하여 만들고 싶은 제품이 있나요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어떻게 응용할지 생각해 봅시다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en-US" altLang="ko-KR" dirty="0" smtClean="0">
              <a:latin typeface="+mj-ea"/>
              <a:ea typeface="+mj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87829" y="5019981"/>
            <a:ext cx="10963469" cy="116434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743" y="891347"/>
            <a:ext cx="2905932" cy="274384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822" y="2808051"/>
            <a:ext cx="2152950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707502" y="4581330"/>
            <a:ext cx="1175657" cy="4292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5738325" y="4581330"/>
            <a:ext cx="541175" cy="4292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030824" y="3013788"/>
            <a:ext cx="718457" cy="2985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540759" y="1810139"/>
            <a:ext cx="1772816" cy="3359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accent1">
                    <a:lumMod val="50000"/>
                  </a:schemeClr>
                </a:solidFill>
              </a:rPr>
              <a:t>원리학습</a:t>
            </a:r>
            <a:endParaRPr lang="ko-KR" altLang="en-US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766318" y="3415004"/>
            <a:ext cx="2752531" cy="3265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587829" y="1222212"/>
            <a:ext cx="11336693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+mj-ea"/>
                <a:ea typeface="+mj-ea"/>
              </a:rPr>
              <a:t>논리회로 </a:t>
            </a:r>
            <a:r>
              <a:rPr lang="en-US" altLang="ko-KR" sz="2000" b="1" dirty="0" smtClean="0">
                <a:latin typeface="+mj-ea"/>
                <a:ea typeface="+mj-ea"/>
              </a:rPr>
              <a:t>– AND</a:t>
            </a:r>
            <a:r>
              <a:rPr lang="ko-KR" altLang="en-US" sz="2000" b="1" dirty="0" smtClean="0">
                <a:latin typeface="+mj-ea"/>
                <a:ea typeface="+mj-ea"/>
              </a:rPr>
              <a:t>와 </a:t>
            </a:r>
            <a:r>
              <a:rPr lang="en-US" altLang="ko-KR" sz="2000" b="1" dirty="0" smtClean="0">
                <a:latin typeface="+mj-ea"/>
                <a:ea typeface="+mj-ea"/>
              </a:rPr>
              <a:t>OR !</a:t>
            </a: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모든 전자회로의 논리 기능을 구성하기 위한 기본이 되는 논리회로 </a:t>
            </a:r>
            <a:r>
              <a:rPr lang="ko-KR" altLang="en-US" dirty="0" err="1" smtClean="0">
                <a:latin typeface="+mj-ea"/>
                <a:ea typeface="+mj-ea"/>
              </a:rPr>
              <a:t>게이트</a:t>
            </a:r>
            <a:r>
              <a:rPr lang="ko-KR" altLang="en-US" dirty="0" smtClean="0">
                <a:latin typeface="+mj-ea"/>
                <a:ea typeface="+mj-ea"/>
              </a:rPr>
              <a:t> 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복잡한 기계를 작동시킬 때 이런 회로들이 많이 들어 있어서 복잡한 프로그램을 작동시키고 제어할 수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있습니다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대표적인 기계가 바로 컴퓨터 입니다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컴퓨터 안에는 수많은 논리회로로 이루어져 있습니다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그 논리회로 중에서 가장 기본이 되는 논리회로가 </a:t>
            </a:r>
            <a:r>
              <a:rPr lang="en-US" altLang="ko-KR" dirty="0" smtClean="0">
                <a:latin typeface="+mj-ea"/>
                <a:ea typeface="+mj-ea"/>
              </a:rPr>
              <a:t>AND </a:t>
            </a:r>
            <a:r>
              <a:rPr lang="ko-KR" altLang="en-US" dirty="0" err="1" smtClean="0">
                <a:latin typeface="+mj-ea"/>
                <a:ea typeface="+mj-ea"/>
              </a:rPr>
              <a:t>게이트와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OR </a:t>
            </a:r>
            <a:r>
              <a:rPr lang="ko-KR" altLang="en-US" dirty="0" err="1" smtClean="0">
                <a:latin typeface="+mj-ea"/>
                <a:ea typeface="+mj-ea"/>
              </a:rPr>
              <a:t>게이트</a:t>
            </a:r>
            <a:r>
              <a:rPr lang="ko-KR" altLang="en-US" dirty="0" smtClean="0">
                <a:latin typeface="+mj-ea"/>
                <a:ea typeface="+mj-ea"/>
              </a:rPr>
              <a:t> 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AND</a:t>
            </a:r>
            <a:r>
              <a:rPr lang="ko-KR" altLang="en-US" dirty="0" smtClean="0">
                <a:latin typeface="+mj-ea"/>
                <a:ea typeface="+mj-ea"/>
              </a:rPr>
              <a:t>는 </a:t>
            </a:r>
            <a:r>
              <a:rPr lang="en-US" altLang="ko-KR" dirty="0" smtClean="0">
                <a:latin typeface="+mj-ea"/>
                <a:ea typeface="+mj-ea"/>
              </a:rPr>
              <a:t>‘</a:t>
            </a:r>
            <a:r>
              <a:rPr lang="ko-KR" altLang="en-US" dirty="0" smtClean="0">
                <a:latin typeface="+mj-ea"/>
                <a:ea typeface="+mj-ea"/>
              </a:rPr>
              <a:t>그리고</a:t>
            </a:r>
            <a:r>
              <a:rPr lang="en-US" altLang="ko-KR" dirty="0" smtClean="0">
                <a:latin typeface="+mj-ea"/>
                <a:ea typeface="+mj-ea"/>
              </a:rPr>
              <a:t>‘  OR </a:t>
            </a:r>
            <a:r>
              <a:rPr lang="ko-KR" altLang="en-US" dirty="0" smtClean="0">
                <a:latin typeface="+mj-ea"/>
                <a:ea typeface="+mj-ea"/>
              </a:rPr>
              <a:t>은 </a:t>
            </a:r>
            <a:r>
              <a:rPr lang="en-US" altLang="ko-KR" dirty="0" smtClean="0">
                <a:latin typeface="+mj-ea"/>
                <a:ea typeface="+mj-ea"/>
              </a:rPr>
              <a:t>‘</a:t>
            </a:r>
            <a:r>
              <a:rPr lang="ko-KR" altLang="en-US" dirty="0" smtClean="0">
                <a:latin typeface="+mj-ea"/>
                <a:ea typeface="+mj-ea"/>
              </a:rPr>
              <a:t>또는</a:t>
            </a:r>
            <a:r>
              <a:rPr lang="en-US" altLang="ko-KR" dirty="0" smtClean="0">
                <a:latin typeface="+mj-ea"/>
                <a:ea typeface="+mj-ea"/>
              </a:rPr>
              <a:t>‘ </a:t>
            </a:r>
            <a:r>
              <a:rPr lang="ko-KR" altLang="en-US" dirty="0" smtClean="0">
                <a:latin typeface="+mj-ea"/>
                <a:ea typeface="+mj-ea"/>
              </a:rPr>
              <a:t>이라는 뜻을 가진 영어 단어입니다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오늘 만든 </a:t>
            </a:r>
            <a:r>
              <a:rPr lang="en-US" altLang="ko-KR" dirty="0" smtClean="0">
                <a:latin typeface="+mj-ea"/>
                <a:ea typeface="+mj-ea"/>
              </a:rPr>
              <a:t>OR </a:t>
            </a:r>
            <a:r>
              <a:rPr lang="ko-KR" altLang="en-US" dirty="0" err="1" smtClean="0">
                <a:latin typeface="+mj-ea"/>
                <a:ea typeface="+mj-ea"/>
              </a:rPr>
              <a:t>게이트는</a:t>
            </a:r>
            <a:r>
              <a:rPr lang="ko-KR" altLang="en-US" dirty="0" smtClean="0">
                <a:latin typeface="+mj-ea"/>
                <a:ea typeface="+mj-ea"/>
              </a:rPr>
              <a:t> 단어 뜻 그대로 스위치 </a:t>
            </a:r>
            <a:r>
              <a:rPr lang="en-US" altLang="ko-KR" dirty="0" smtClean="0">
                <a:latin typeface="+mj-ea"/>
                <a:ea typeface="+mj-ea"/>
              </a:rPr>
              <a:t>A </a:t>
            </a:r>
            <a:r>
              <a:rPr lang="ko-KR" altLang="en-US" dirty="0" smtClean="0">
                <a:latin typeface="+mj-ea"/>
                <a:ea typeface="+mj-ea"/>
              </a:rPr>
              <a:t>또는 스위치 </a:t>
            </a:r>
            <a:r>
              <a:rPr lang="en-US" altLang="ko-KR" dirty="0" smtClean="0">
                <a:latin typeface="+mj-ea"/>
                <a:ea typeface="+mj-ea"/>
              </a:rPr>
              <a:t>B</a:t>
            </a:r>
            <a:r>
              <a:rPr lang="ko-KR" altLang="en-US" dirty="0" smtClean="0">
                <a:latin typeface="+mj-ea"/>
                <a:ea typeface="+mj-ea"/>
              </a:rPr>
              <a:t>를 누르면 </a:t>
            </a:r>
            <a:r>
              <a:rPr lang="en-US" altLang="ko-KR" dirty="0" smtClean="0">
                <a:latin typeface="+mj-ea"/>
                <a:ea typeface="+mj-ea"/>
              </a:rPr>
              <a:t>C</a:t>
            </a:r>
            <a:r>
              <a:rPr lang="ko-KR" altLang="en-US" dirty="0" smtClean="0">
                <a:latin typeface="+mj-ea"/>
                <a:ea typeface="+mj-ea"/>
              </a:rPr>
              <a:t>가 작동되므로 </a:t>
            </a:r>
            <a:r>
              <a:rPr lang="en-US" altLang="ko-KR" dirty="0" smtClean="0">
                <a:latin typeface="+mj-ea"/>
                <a:ea typeface="+mj-ea"/>
              </a:rPr>
              <a:t>A</a:t>
            </a:r>
            <a:r>
              <a:rPr lang="ko-KR" altLang="en-US" dirty="0" smtClean="0">
                <a:latin typeface="+mj-ea"/>
                <a:ea typeface="+mj-ea"/>
              </a:rPr>
              <a:t>를 눌러도</a:t>
            </a:r>
            <a:r>
              <a:rPr lang="en-US" altLang="ko-KR" dirty="0" smtClean="0">
                <a:latin typeface="+mj-ea"/>
                <a:ea typeface="+mj-ea"/>
              </a:rPr>
              <a:t>,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또는 </a:t>
            </a:r>
            <a:r>
              <a:rPr lang="en-US" altLang="ko-KR" dirty="0" smtClean="0">
                <a:latin typeface="+mj-ea"/>
                <a:ea typeface="+mj-ea"/>
              </a:rPr>
              <a:t>B</a:t>
            </a:r>
            <a:r>
              <a:rPr lang="ko-KR" altLang="en-US" dirty="0" smtClean="0">
                <a:latin typeface="+mj-ea"/>
                <a:ea typeface="+mj-ea"/>
              </a:rPr>
              <a:t>를 눌러도</a:t>
            </a:r>
            <a:r>
              <a:rPr lang="en-US" altLang="ko-KR" dirty="0" smtClean="0">
                <a:latin typeface="+mj-ea"/>
                <a:ea typeface="+mj-ea"/>
              </a:rPr>
              <a:t>,</a:t>
            </a:r>
            <a:r>
              <a:rPr lang="ko-KR" altLang="en-US" dirty="0" smtClean="0">
                <a:latin typeface="+mj-ea"/>
                <a:ea typeface="+mj-ea"/>
              </a:rPr>
              <a:t> 또는 </a:t>
            </a:r>
            <a:r>
              <a:rPr lang="en-US" altLang="ko-KR" dirty="0" smtClean="0">
                <a:latin typeface="+mj-ea"/>
                <a:ea typeface="+mj-ea"/>
              </a:rPr>
              <a:t>A</a:t>
            </a:r>
            <a:r>
              <a:rPr lang="ko-KR" altLang="en-US" dirty="0" smtClean="0">
                <a:latin typeface="+mj-ea"/>
                <a:ea typeface="+mj-ea"/>
              </a:rPr>
              <a:t>와 </a:t>
            </a:r>
            <a:r>
              <a:rPr lang="en-US" altLang="ko-KR" dirty="0" smtClean="0">
                <a:latin typeface="+mj-ea"/>
                <a:ea typeface="+mj-ea"/>
              </a:rPr>
              <a:t>B</a:t>
            </a:r>
            <a:r>
              <a:rPr lang="ko-KR" altLang="en-US" dirty="0" smtClean="0">
                <a:latin typeface="+mj-ea"/>
                <a:ea typeface="+mj-ea"/>
              </a:rPr>
              <a:t>를 같이 눌러도 모두 </a:t>
            </a:r>
            <a:r>
              <a:rPr lang="en-US" altLang="ko-KR" dirty="0" smtClean="0">
                <a:latin typeface="+mj-ea"/>
                <a:ea typeface="+mj-ea"/>
              </a:rPr>
              <a:t>C</a:t>
            </a:r>
            <a:r>
              <a:rPr lang="ko-KR" altLang="en-US" dirty="0" smtClean="0">
                <a:latin typeface="+mj-ea"/>
                <a:ea typeface="+mj-ea"/>
              </a:rPr>
              <a:t>가 작동됩니다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확인해 보았나요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53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816" y="3646457"/>
            <a:ext cx="2854733" cy="2676312"/>
          </a:xfrm>
          <a:prstGeom prst="rect">
            <a:avLst/>
          </a:prstGeom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accent1">
                    <a:lumMod val="50000"/>
                  </a:schemeClr>
                </a:solidFill>
              </a:rPr>
              <a:t>원리학습</a:t>
            </a:r>
            <a:endParaRPr lang="ko-KR" altLang="en-US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9" y="1222212"/>
            <a:ext cx="71379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OR </a:t>
            </a:r>
            <a:r>
              <a:rPr lang="ko-KR" altLang="en-US" dirty="0" err="1" smtClean="0">
                <a:latin typeface="+mj-ea"/>
                <a:ea typeface="+mj-ea"/>
              </a:rPr>
              <a:t>게이트는</a:t>
            </a:r>
            <a:r>
              <a:rPr lang="ko-KR" altLang="en-US" dirty="0" smtClean="0">
                <a:latin typeface="+mj-ea"/>
                <a:ea typeface="+mj-ea"/>
              </a:rPr>
              <a:t> 연결된 두 회로 중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어느 하나라도 전원이 들어오면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작동되는 회로로</a:t>
            </a:r>
            <a:r>
              <a:rPr lang="en-US" altLang="ko-KR" dirty="0" smtClean="0">
                <a:latin typeface="+mj-ea"/>
                <a:ea typeface="+mj-ea"/>
              </a:rPr>
              <a:t>,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단순하게는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= </a:t>
            </a:r>
            <a:r>
              <a:rPr lang="ko-KR" altLang="en-US" dirty="0" smtClean="0">
                <a:latin typeface="+mj-ea"/>
                <a:ea typeface="+mj-ea"/>
              </a:rPr>
              <a:t>집의 여러 개 창문 중 어느 하나라도 열리면 경보작동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= </a:t>
            </a:r>
            <a:r>
              <a:rPr lang="ko-KR" altLang="en-US" dirty="0" smtClean="0">
                <a:latin typeface="+mj-ea"/>
                <a:ea typeface="+mj-ea"/>
              </a:rPr>
              <a:t>건물에 설치된 온도센서 중 하나만 작동하면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에어컨 작동과 같은 회로에 응용할 수 있습니다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591" y="926290"/>
            <a:ext cx="4112014" cy="54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4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587829" y="1634513"/>
            <a:ext cx="10963469" cy="480360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58" y="3563324"/>
            <a:ext cx="2200582" cy="1962424"/>
          </a:xfrm>
          <a:prstGeom prst="rect">
            <a:avLst/>
          </a:prstGeom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accent1">
                    <a:lumMod val="50000"/>
                  </a:schemeClr>
                </a:solidFill>
              </a:rPr>
              <a:t>원리학습</a:t>
            </a:r>
            <a:endParaRPr lang="ko-KR" altLang="en-US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9" y="1222212"/>
            <a:ext cx="1133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이 회로에 사용된 부품들의 특성을 하나씩 살펴봅시다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4646" y="1834190"/>
            <a:ext cx="7287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3"/>
                </a:solidFill>
                <a:latin typeface="+mj-ea"/>
                <a:ea typeface="+mj-ea"/>
              </a:rPr>
              <a:t>LED (Light Emitting Diode)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84646" y="2188028"/>
            <a:ext cx="7287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다이오드는 전류를 한 쪽 방향으로만 흐르게 해주는 극성이 있는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장치입니다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그 중에서 빛을 내는 다이오드를 </a:t>
            </a:r>
            <a:r>
              <a:rPr lang="en-US" altLang="ko-KR" dirty="0" smtClean="0">
                <a:latin typeface="+mj-ea"/>
                <a:ea typeface="+mj-ea"/>
              </a:rPr>
              <a:t>LED </a:t>
            </a:r>
            <a:r>
              <a:rPr lang="ko-KR" altLang="en-US" dirty="0" smtClean="0">
                <a:latin typeface="+mj-ea"/>
                <a:ea typeface="+mj-ea"/>
              </a:rPr>
              <a:t>라고 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4646" y="3361541"/>
            <a:ext cx="7287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accent3"/>
                </a:solidFill>
                <a:latin typeface="+mj-ea"/>
                <a:ea typeface="+mj-ea"/>
              </a:rPr>
              <a:t>트랜지스터</a:t>
            </a:r>
            <a:endParaRPr lang="en-US" altLang="ko-KR" sz="2000" b="1" dirty="0" smtClean="0">
              <a:solidFill>
                <a:schemeClr val="accent3"/>
              </a:solidFill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7243" y="3767879"/>
            <a:ext cx="7862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트랜지스터는 스위치와 비슷한 역할을 합니다</a:t>
            </a:r>
            <a:r>
              <a:rPr lang="en-US" altLang="ko-KR" sz="1600" dirty="0" smtClean="0"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atin typeface="+mj-ea"/>
                <a:ea typeface="+mj-ea"/>
              </a:rPr>
              <a:t>우리가 손으로 직접 누르는 스위치가 아니고 전기신호나 외부의 환경에 따라 스위치가 자동으로 열리거나 닫힙니다</a:t>
            </a:r>
            <a:r>
              <a:rPr lang="en-US" altLang="ko-KR" sz="1600" dirty="0" smtClean="0">
                <a:latin typeface="+mj-ea"/>
                <a:ea typeface="+mj-ea"/>
              </a:rPr>
              <a:t>.</a:t>
            </a:r>
            <a:r>
              <a:rPr lang="ko-KR" altLang="en-US" sz="1600" dirty="0" smtClean="0">
                <a:latin typeface="+mj-ea"/>
                <a:ea typeface="+mj-ea"/>
              </a:rPr>
              <a:t>보통 트랜지스터는 베이스에 약 </a:t>
            </a:r>
            <a:r>
              <a:rPr lang="en-US" altLang="ko-KR" sz="1600" dirty="0" smtClean="0">
                <a:latin typeface="+mj-ea"/>
                <a:ea typeface="+mj-ea"/>
              </a:rPr>
              <a:t>0.6V</a:t>
            </a:r>
            <a:r>
              <a:rPr lang="ko-KR" altLang="en-US" sz="1600" dirty="0" smtClean="0">
                <a:latin typeface="+mj-ea"/>
                <a:ea typeface="+mj-ea"/>
              </a:rPr>
              <a:t>이상의 전압을 가해주면 스위치가 닫힙니다</a:t>
            </a:r>
            <a:r>
              <a:rPr lang="en-US" altLang="ko-KR" sz="1600" dirty="0" smtClean="0">
                <a:latin typeface="+mj-ea"/>
                <a:ea typeface="+mj-ea"/>
              </a:rPr>
              <a:t>.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799584" y="3264056"/>
            <a:ext cx="10539957" cy="0"/>
          </a:xfrm>
          <a:prstGeom prst="line">
            <a:avLst/>
          </a:prstGeom>
          <a:ln w="158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51334" y="5127977"/>
            <a:ext cx="9134669" cy="11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베이스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(B) : </a:t>
            </a: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트랜지스터를 작동시키기 위해 약한 전기신호를 가하는 단자</a:t>
            </a:r>
            <a:endParaRPr lang="en-US" altLang="ko-KR" sz="1600" b="1" dirty="0" smtClean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컬렉터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(C) : </a:t>
            </a: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베이스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(B)</a:t>
            </a: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에서 약한 전기신호가 들어오면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막혀있던 </a:t>
            </a:r>
            <a:r>
              <a:rPr lang="ko-KR" alt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컬렉터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(C) </a:t>
            </a: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에 큰 전류가 흐름</a:t>
            </a:r>
            <a:endParaRPr lang="en-US" altLang="ko-KR" sz="1600" b="1" dirty="0" smtClean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이미터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(E) : </a:t>
            </a: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베이스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(B)</a:t>
            </a: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와 </a:t>
            </a:r>
            <a:r>
              <a:rPr lang="ko-KR" alt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컬렉터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(C) </a:t>
            </a: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에서 흐르는 전류가 합쳐지는 단자</a:t>
            </a:r>
            <a:endParaRPr lang="en-US" altLang="ko-KR" sz="1600" b="1" dirty="0" smtClean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075" y="1700178"/>
            <a:ext cx="1892301" cy="150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accent1">
                    <a:lumMod val="50000"/>
                  </a:schemeClr>
                </a:solidFill>
              </a:rPr>
              <a:t>원리학습</a:t>
            </a:r>
            <a:endParaRPr lang="ko-KR" altLang="en-US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9" y="1222212"/>
            <a:ext cx="1133669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회로를 완성해보면 트랜지스터가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병</a:t>
            </a:r>
            <a:r>
              <a:rPr lang="ko-KR" altLang="en-US" dirty="0" smtClean="0">
                <a:latin typeface="+mj-ea"/>
                <a:ea typeface="+mj-ea"/>
              </a:rPr>
              <a:t>렬로 연결되어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어느 쪽으로든 최소 하나의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트랜지스터를 지나가면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가 켜집니다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636" y="419267"/>
            <a:ext cx="5343047" cy="620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9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chemeClr val="accent1">
                    <a:lumMod val="50000"/>
                  </a:schemeClr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altLang="ko-KR" sz="2600" b="1" dirty="0" smtClean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ko-KR" altLang="en-US" sz="2600" b="1" dirty="0" err="1" smtClean="0">
                <a:solidFill>
                  <a:schemeClr val="accent1">
                    <a:lumMod val="50000"/>
                  </a:schemeClr>
                </a:solidFill>
              </a:rPr>
              <a:t>빵판</a:t>
            </a:r>
            <a:r>
              <a:rPr lang="en-US" altLang="ko-KR" sz="2600" b="1" dirty="0" smtClean="0">
                <a:solidFill>
                  <a:schemeClr val="accent1">
                    <a:lumMod val="50000"/>
                  </a:schemeClr>
                </a:solidFill>
              </a:rPr>
              <a:t>?!</a:t>
            </a:r>
            <a:endParaRPr lang="ko-KR" altLang="en-US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649389" y="2809735"/>
            <a:ext cx="5150499" cy="30915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58596" y="1101013"/>
            <a:ext cx="731161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브레드보드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(Bread Board)</a:t>
            </a:r>
            <a:r>
              <a:rPr lang="ko-KR" altLang="en-US" dirty="0" smtClean="0"/>
              <a:t>는 빵을 썰 때</a:t>
            </a:r>
            <a:r>
              <a:rPr lang="en-US" altLang="ko-KR" dirty="0"/>
              <a:t> </a:t>
            </a:r>
            <a:r>
              <a:rPr lang="ko-KR" altLang="en-US" dirty="0" smtClean="0"/>
              <a:t>사용하는 도마를 말합니다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전자회로를 다루는 시간에 왜 빵이</a:t>
            </a:r>
            <a:r>
              <a:rPr lang="ko-KR" altLang="en-US" sz="2400" dirty="0" smtClean="0"/>
              <a:t> </a:t>
            </a:r>
            <a:r>
              <a:rPr lang="ko-KR" altLang="en-US" dirty="0" smtClean="0"/>
              <a:t>나왔을까요</a:t>
            </a:r>
            <a:r>
              <a:rPr lang="en-US" altLang="ko-KR" dirty="0" smtClean="0"/>
              <a:t>?</a:t>
            </a:r>
            <a:endParaRPr lang="en-US" altLang="ko-KR" sz="2400" dirty="0" smtClean="0"/>
          </a:p>
          <a:p>
            <a:r>
              <a:rPr lang="ko-KR" altLang="en-US" dirty="0" smtClean="0"/>
              <a:t>전자부품을 서로 연결하여 회로를 만들려면 보통은 납땜을 하게 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그러나  완성된 회로가 아닌 테스트용 회로인 경우 </a:t>
            </a:r>
            <a:endParaRPr lang="en-US" altLang="ko-KR" dirty="0" smtClean="0"/>
          </a:p>
          <a:p>
            <a:r>
              <a:rPr lang="ko-KR" altLang="en-US" dirty="0" smtClean="0"/>
              <a:t>여러 가지 부품을 연결했다</a:t>
            </a:r>
            <a:r>
              <a:rPr lang="en-US" altLang="ko-KR" dirty="0"/>
              <a:t> </a:t>
            </a:r>
            <a:r>
              <a:rPr lang="ko-KR" altLang="en-US" dirty="0" smtClean="0"/>
              <a:t>제거했다 하면서 실험해보게 </a:t>
            </a:r>
            <a:endParaRPr lang="en-US" altLang="ko-KR" dirty="0" smtClean="0"/>
          </a:p>
          <a:p>
            <a:r>
              <a:rPr lang="ko-KR" altLang="en-US" dirty="0" smtClean="0"/>
              <a:t>되는데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이럴 때에는 납땜 연결이 매우 불편합니다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이점을 보완하기 위하여 빵을 썰 때 사용하던 나무 도마 위에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규칙적으로 쇠못을 박아놓고 다양한 전선 및 부품을 쉽게 </a:t>
            </a:r>
            <a:endParaRPr lang="en-US" altLang="ko-KR" dirty="0" smtClean="0"/>
          </a:p>
          <a:p>
            <a:r>
              <a:rPr lang="ko-KR" altLang="en-US" dirty="0" smtClean="0"/>
              <a:t>연결하도록  했던 것이 발전하여 지금의 </a:t>
            </a:r>
            <a:r>
              <a:rPr lang="en-US" altLang="ko-KR" dirty="0"/>
              <a:t> </a:t>
            </a:r>
            <a:r>
              <a:rPr lang="ko-KR" altLang="en-US" sz="2000" b="1" dirty="0" err="1" smtClean="0"/>
              <a:t>브레드보드</a:t>
            </a:r>
            <a:r>
              <a:rPr lang="ko-KR" altLang="en-US" dirty="0" err="1" smtClean="0"/>
              <a:t>가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되었습니다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일정한 간격의 구멍이 있는 플라스틱 판 내부에 핀을 넣어</a:t>
            </a:r>
            <a:endParaRPr lang="en-US" altLang="ko-KR" dirty="0" smtClean="0"/>
          </a:p>
          <a:p>
            <a:r>
              <a:rPr lang="ko-KR" altLang="en-US" dirty="0" smtClean="0"/>
              <a:t>전류가 흐를 수 있어 여러 전자부품을 끼우고 제거하도록</a:t>
            </a:r>
            <a:endParaRPr lang="en-US" altLang="ko-KR" dirty="0" smtClean="0"/>
          </a:p>
          <a:p>
            <a:r>
              <a:rPr lang="ko-KR" altLang="en-US" dirty="0" smtClean="0"/>
              <a:t>고안되었으며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테스트회로 및 교육용으로 많이 이용되고</a:t>
            </a:r>
            <a:endParaRPr lang="en-US" altLang="ko-KR" dirty="0" smtClean="0"/>
          </a:p>
          <a:p>
            <a:r>
              <a:rPr lang="ko-KR" altLang="en-US" dirty="0" smtClean="0"/>
              <a:t>있습니다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976" y="2883688"/>
            <a:ext cx="5001323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76" y="685144"/>
            <a:ext cx="5068007" cy="536332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42" y="362583"/>
            <a:ext cx="5439746" cy="60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chemeClr val="accent1">
                    <a:lumMod val="50000"/>
                  </a:schemeClr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accent1">
                    <a:lumMod val="50000"/>
                  </a:schemeClr>
                </a:solidFill>
              </a:rPr>
              <a:t> 기초회로</a:t>
            </a:r>
            <a:endParaRPr lang="ko-KR" altLang="en-US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23" y="2109061"/>
            <a:ext cx="10796377" cy="2951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596" y="1101013"/>
            <a:ext cx="762260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부품을 이용하여 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에 </a:t>
            </a:r>
            <a:r>
              <a:rPr lang="ko-KR" altLang="en-US" dirty="0"/>
              <a:t> </a:t>
            </a:r>
            <a:r>
              <a:rPr lang="ko-KR" altLang="en-US" dirty="0" smtClean="0"/>
              <a:t>불을 켜는 가장 단순한 전기회로를 만들어 봅시다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96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chemeClr val="accent1">
                    <a:lumMod val="50000"/>
                  </a:schemeClr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accent1">
                    <a:lumMod val="50000"/>
                  </a:schemeClr>
                </a:solidFill>
              </a:rPr>
              <a:t> 기초회로</a:t>
            </a:r>
            <a:endParaRPr lang="ko-KR" altLang="en-US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2645" y="4954954"/>
            <a:ext cx="36792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1) LED </a:t>
            </a:r>
            <a:r>
              <a:rPr lang="ko-KR" altLang="en-US" dirty="0" smtClean="0"/>
              <a:t>를 </a:t>
            </a:r>
            <a:r>
              <a:rPr lang="ko-KR" altLang="en-US" dirty="0" err="1" smtClean="0"/>
              <a:t>브레드보드</a:t>
            </a:r>
            <a:r>
              <a:rPr lang="ko-KR" altLang="en-US" dirty="0" smtClean="0"/>
              <a:t> 에 꽂습니다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00596" y="5462785"/>
            <a:ext cx="4358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LED </a:t>
            </a:r>
            <a:r>
              <a:rPr lang="ko-KR" altLang="en-US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의 두 다리를 서로 다른 라인에 꽂아야 합니다</a:t>
            </a:r>
            <a:r>
              <a:rPr lang="en-US" altLang="ko-KR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긴 다리가 </a:t>
            </a:r>
            <a:r>
              <a:rPr lang="en-US" altLang="ko-KR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(+)</a:t>
            </a:r>
            <a:r>
              <a:rPr lang="ko-KR" altLang="en-US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</a:t>
            </a:r>
            <a:r>
              <a:rPr lang="en-US" altLang="ko-KR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,  </a:t>
            </a:r>
            <a:r>
              <a:rPr lang="ko-KR" altLang="en-US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짧은 다리가 </a:t>
            </a:r>
            <a:r>
              <a:rPr lang="en-US" altLang="ko-KR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(-) </a:t>
            </a:r>
            <a:r>
              <a:rPr lang="ko-KR" altLang="en-US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극입니다</a:t>
            </a:r>
            <a:r>
              <a:rPr lang="en-US" altLang="ko-KR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r>
              <a:rPr lang="ko-KR" altLang="en-US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 </a:t>
            </a:r>
            <a:endParaRPr lang="ko-KR" altLang="en-US" sz="1600" dirty="0">
              <a:solidFill>
                <a:schemeClr val="accent3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13" y="2099991"/>
            <a:ext cx="5649113" cy="336279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261" y="2183177"/>
            <a:ext cx="4199745" cy="26236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8596" y="1101013"/>
            <a:ext cx="762260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부품을 이용하여 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에 </a:t>
            </a:r>
            <a:r>
              <a:rPr lang="ko-KR" altLang="en-US" dirty="0"/>
              <a:t> </a:t>
            </a:r>
            <a:r>
              <a:rPr lang="ko-KR" altLang="en-US" dirty="0" smtClean="0"/>
              <a:t>불을 켜는 가장 단순한 전기회로를 만들어 봅시다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6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chemeClr val="accent1">
                    <a:lumMod val="50000"/>
                  </a:schemeClr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accent1">
                    <a:lumMod val="50000"/>
                  </a:schemeClr>
                </a:solidFill>
              </a:rPr>
              <a:t> 기초회로</a:t>
            </a:r>
            <a:endParaRPr lang="ko-KR" altLang="en-US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8306" y="3965498"/>
            <a:ext cx="48990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2</a:t>
            </a:r>
            <a:r>
              <a:rPr lang="en-US" altLang="ko-KR" dirty="0" smtClean="0">
                <a:latin typeface="+mj-ea"/>
                <a:ea typeface="+mj-ea"/>
              </a:rPr>
              <a:t>) </a:t>
            </a:r>
            <a:r>
              <a:rPr lang="ko-KR" altLang="en-US" dirty="0" err="1" smtClean="0">
                <a:latin typeface="+mj-ea"/>
                <a:ea typeface="+mj-ea"/>
              </a:rPr>
              <a:t>전지홀더를</a:t>
            </a:r>
            <a:r>
              <a:rPr lang="ko-KR" altLang="en-US" dirty="0" smtClean="0">
                <a:latin typeface="+mj-ea"/>
                <a:ea typeface="+mj-ea"/>
              </a:rPr>
              <a:t> 꽂은 후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동전전지를 끼웁니다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51572" y="4473329"/>
            <a:ext cx="4256293" cy="418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err="1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전지홀더의</a:t>
            </a:r>
            <a:r>
              <a:rPr lang="ko-KR" altLang="en-US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 각진 쪽이 </a:t>
            </a:r>
            <a:r>
              <a:rPr lang="en-US" altLang="ko-KR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+</a:t>
            </a:r>
            <a:r>
              <a:rPr lang="ko-KR" altLang="en-US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</a:t>
            </a:r>
            <a:r>
              <a:rPr lang="en-US" altLang="ko-KR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둥근 쪽이  </a:t>
            </a:r>
            <a:r>
              <a:rPr lang="en-US" altLang="ko-KR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- </a:t>
            </a:r>
            <a:r>
              <a:rPr lang="ko-KR" altLang="en-US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 입니다</a:t>
            </a:r>
            <a:r>
              <a:rPr lang="en-US" altLang="ko-KR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chemeClr val="accent3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2868" y="3965498"/>
            <a:ext cx="24432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3) </a:t>
            </a:r>
            <a:r>
              <a:rPr lang="ko-KR" altLang="en-US" dirty="0" smtClean="0">
                <a:latin typeface="+mj-ea"/>
                <a:ea typeface="+mj-ea"/>
              </a:rPr>
              <a:t>스위치를 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46134" y="4473329"/>
            <a:ext cx="2300630" cy="418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스위치는 극성이 없습니다</a:t>
            </a:r>
            <a:r>
              <a:rPr lang="en-US" altLang="ko-KR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chemeClr val="accent3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06" y="1193204"/>
            <a:ext cx="10421804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chemeClr val="accent1">
                    <a:lumMod val="50000"/>
                  </a:schemeClr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accent1">
                    <a:lumMod val="50000"/>
                  </a:schemeClr>
                </a:solidFill>
              </a:rPr>
              <a:t> 기초회로</a:t>
            </a:r>
            <a:endParaRPr lang="ko-KR" altLang="en-US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8306" y="3965498"/>
            <a:ext cx="53094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4) </a:t>
            </a:r>
            <a:r>
              <a:rPr lang="ko-KR" altLang="en-US" dirty="0" smtClean="0">
                <a:latin typeface="+mj-ea"/>
                <a:ea typeface="+mj-ea"/>
              </a:rPr>
              <a:t>각 부품을 전선을 이용하여 연결할 차례입니다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전선을 서로 어느 구멍에 연결해야 각 부품들이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  연결되어 회로를 완성할 수 있을까요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  </a:t>
            </a:r>
            <a:r>
              <a:rPr lang="ko-KR" altLang="en-US" dirty="0" err="1" smtClean="0">
                <a:latin typeface="+mj-ea"/>
                <a:ea typeface="+mj-ea"/>
              </a:rPr>
              <a:t>그림위에</a:t>
            </a:r>
            <a:r>
              <a:rPr lang="ko-KR" altLang="en-US" dirty="0" smtClean="0">
                <a:latin typeface="+mj-ea"/>
                <a:ea typeface="+mj-ea"/>
              </a:rPr>
              <a:t> 연필로 전선을 그려봅시다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8306" y="5924927"/>
            <a:ext cx="57198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5) </a:t>
            </a:r>
            <a:r>
              <a:rPr lang="ko-KR" altLang="en-US" dirty="0" err="1" smtClean="0">
                <a:latin typeface="+mj-ea"/>
                <a:ea typeface="+mj-ea"/>
              </a:rPr>
              <a:t>브레드보드</a:t>
            </a:r>
            <a:r>
              <a:rPr lang="ko-KR" altLang="en-US" dirty="0" smtClean="0">
                <a:latin typeface="+mj-ea"/>
                <a:ea typeface="+mj-ea"/>
              </a:rPr>
              <a:t> 위에 다양한 전기회로를 표현해 봅시다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19671" y="406288"/>
            <a:ext cx="6240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FF00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※ </a:t>
            </a:r>
            <a:r>
              <a:rPr lang="ko-KR" altLang="en-US" sz="1600" dirty="0" smtClean="0">
                <a:solidFill>
                  <a:srgbClr val="FF00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모든 부품의 단자는 여러 번 꺾이면 부러질 수 있으니 조심해서 다룹니다</a:t>
            </a:r>
            <a:r>
              <a:rPr lang="en-US" altLang="ko-KR" sz="1600" dirty="0" smtClean="0">
                <a:solidFill>
                  <a:srgbClr val="FF00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rgbClr val="FF000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207" y="4767079"/>
            <a:ext cx="4732386" cy="878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▷ 계획한 대로 전선을 꽂고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회로가 잘 작동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하는지 </a:t>
            </a:r>
            <a:r>
              <a:rPr lang="ko-KR" altLang="en-US" dirty="0">
                <a:latin typeface="+mj-ea"/>
                <a:ea typeface="+mj-ea"/>
              </a:rPr>
              <a:t>확</a:t>
            </a:r>
            <a:r>
              <a:rPr lang="ko-KR" altLang="en-US" dirty="0" smtClean="0">
                <a:latin typeface="+mj-ea"/>
                <a:ea typeface="+mj-ea"/>
              </a:rPr>
              <a:t>인합니다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94207" y="3930852"/>
            <a:ext cx="4543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각 부품이 꽂혀있는 라인 </a:t>
            </a:r>
            <a:r>
              <a:rPr lang="en-US" altLang="ko-KR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           ) </a:t>
            </a:r>
            <a:r>
              <a:rPr lang="ko-KR" altLang="en-US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어느 곳에 꽂아도</a:t>
            </a:r>
            <a:endParaRPr lang="en-US" altLang="ko-KR" sz="1600" dirty="0" smtClean="0">
              <a:solidFill>
                <a:schemeClr val="accent3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부품은 서로 연결됩니다</a:t>
            </a:r>
            <a:r>
              <a:rPr lang="en-US" altLang="ko-KR" sz="1600" dirty="0" smtClean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 </a:t>
            </a:r>
            <a:endParaRPr lang="ko-KR" altLang="en-US" sz="1600" dirty="0">
              <a:solidFill>
                <a:schemeClr val="accent3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9097347" y="4180113"/>
            <a:ext cx="550506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57" y="836155"/>
            <a:ext cx="9937104" cy="29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62669" y="1098349"/>
            <a:ext cx="6671388" cy="531178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accent1">
                    <a:lumMod val="50000"/>
                  </a:schemeClr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accent1">
                    <a:lumMod val="50000"/>
                  </a:schemeClr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accent1">
                    <a:lumMod val="50000"/>
                  </a:schemeClr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ko-KR" altLang="en-US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27045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1.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검정 전선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1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개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639" y="1537616"/>
            <a:ext cx="6223434" cy="443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사용자 지정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D1EEF9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주황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6487</TotalTime>
  <Words>1030</Words>
  <Application>Microsoft Office PowerPoint</Application>
  <PresentationFormat>와이드스크린</PresentationFormat>
  <Paragraphs>147</Paragraphs>
  <Slides>26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26</vt:i4>
      </vt:variant>
    </vt:vector>
  </HeadingPairs>
  <TitlesOfParts>
    <vt:vector size="38" baseType="lpstr">
      <vt:lpstr>123RF</vt:lpstr>
      <vt:lpstr>777별나라달님</vt:lpstr>
      <vt:lpstr>맑은 고딕</vt:lpstr>
      <vt:lpstr>Arial</vt:lpstr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브레드보드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MK</cp:lastModifiedBy>
  <cp:revision>132</cp:revision>
  <dcterms:created xsi:type="dcterms:W3CDTF">2020-01-07T08:23:28Z</dcterms:created>
  <dcterms:modified xsi:type="dcterms:W3CDTF">2020-01-15T06:01:20Z</dcterms:modified>
</cp:coreProperties>
</file>