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  <p:sldMasterId id="2147484294" r:id="rId2"/>
    <p:sldMasterId id="2147484474" r:id="rId3"/>
    <p:sldMasterId id="2147484552" r:id="rId4"/>
  </p:sldMasterIdLst>
  <p:sldIdLst>
    <p:sldId id="256" r:id="rId5"/>
    <p:sldId id="258" r:id="rId6"/>
    <p:sldId id="259" r:id="rId7"/>
    <p:sldId id="296" r:id="rId8"/>
    <p:sldId id="297" r:id="rId9"/>
    <p:sldId id="317" r:id="rId10"/>
    <p:sldId id="300" r:id="rId11"/>
    <p:sldId id="318" r:id="rId12"/>
    <p:sldId id="298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09" r:id="rId21"/>
    <p:sldId id="310" r:id="rId22"/>
    <p:sldId id="311" r:id="rId23"/>
    <p:sldId id="292" r:id="rId24"/>
    <p:sldId id="334" r:id="rId25"/>
    <p:sldId id="325" r:id="rId26"/>
    <p:sldId id="335" r:id="rId27"/>
    <p:sldId id="339" r:id="rId28"/>
    <p:sldId id="340" r:id="rId29"/>
    <p:sldId id="283" r:id="rId3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E2FF"/>
    <a:srgbClr val="FFCC66"/>
    <a:srgbClr val="006600"/>
    <a:srgbClr val="E2EBA3"/>
    <a:srgbClr val="FF9933"/>
    <a:srgbClr val="FC8E8E"/>
    <a:srgbClr val="FB5757"/>
    <a:srgbClr val="FF0066"/>
    <a:srgbClr val="8A5500"/>
    <a:srgbClr val="CBDB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1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36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58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26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3600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5032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820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7601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62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50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4409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91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291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830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3181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696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733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6424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630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21072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5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9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047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4657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5439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1983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9158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50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602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1468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7202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05726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91282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3023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8988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85926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3852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21427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18537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9846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38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33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58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39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40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227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808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3" r:id="rId1"/>
    <p:sldLayoutId id="2147484554" r:id="rId2"/>
    <p:sldLayoutId id="2147484555" r:id="rId3"/>
    <p:sldLayoutId id="2147484556" r:id="rId4"/>
    <p:sldLayoutId id="2147484557" r:id="rId5"/>
    <p:sldLayoutId id="2147484558" r:id="rId6"/>
    <p:sldLayoutId id="2147484559" r:id="rId7"/>
    <p:sldLayoutId id="2147484560" r:id="rId8"/>
    <p:sldLayoutId id="2147484561" r:id="rId9"/>
    <p:sldLayoutId id="2147484562" r:id="rId10"/>
    <p:sldLayoutId id="214748456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1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가로로 말린 두루마리 모양 6"/>
          <p:cNvSpPr/>
          <p:nvPr/>
        </p:nvSpPr>
        <p:spPr>
          <a:xfrm>
            <a:off x="1268964" y="699795"/>
            <a:ext cx="9498563" cy="4917232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3256020" y="2116034"/>
            <a:ext cx="5925302" cy="1599566"/>
          </a:xfrm>
        </p:spPr>
        <p:txBody>
          <a:bodyPr>
            <a:noAutofit/>
          </a:bodyPr>
          <a:lstStyle/>
          <a:p>
            <a:pPr algn="dist"/>
            <a:r>
              <a:rPr lang="ko-KR" altLang="en-US" sz="124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777별나라달님" panose="02020603020101020101" pitchFamily="18" charset="-127"/>
                <a:ea typeface="777별나라달님" panose="02020603020101020101" pitchFamily="18" charset="-127"/>
              </a:rPr>
              <a:t>브레드보드</a:t>
            </a:r>
            <a:endParaRPr lang="ko-KR" altLang="en-US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777별나라달님" panose="02020603020101020101" pitchFamily="18" charset="-127"/>
              <a:ea typeface="777별나라달님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70828" y="3489649"/>
            <a:ext cx="84341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b="1" dirty="0" smtClean="0">
                <a:solidFill>
                  <a:srgbClr val="0070C0"/>
                </a:solidFill>
              </a:rPr>
              <a:t>[ </a:t>
            </a:r>
            <a:r>
              <a:rPr lang="ko-KR" altLang="en-US" sz="5400" b="1" dirty="0" smtClean="0">
                <a:solidFill>
                  <a:srgbClr val="0070C0"/>
                </a:solidFill>
              </a:rPr>
              <a:t>논리회로</a:t>
            </a:r>
            <a:r>
              <a:rPr lang="en-US" altLang="ko-KR" sz="5400" b="1" dirty="0" smtClean="0">
                <a:solidFill>
                  <a:srgbClr val="0070C0"/>
                </a:solidFill>
              </a:rPr>
              <a:t>-AND </a:t>
            </a:r>
            <a:r>
              <a:rPr lang="en-US" altLang="ko-KR" sz="6000" b="1" dirty="0" smtClean="0">
                <a:solidFill>
                  <a:srgbClr val="0070C0"/>
                </a:solidFill>
              </a:rPr>
              <a:t>gate ]</a:t>
            </a:r>
            <a:endParaRPr lang="ko-KR" alt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02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4124132" y="1098349"/>
            <a:ext cx="7109926" cy="531178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rgbClr val="0070C0"/>
                </a:solidFill>
              </a:rPr>
              <a:t>[ </a:t>
            </a:r>
            <a:r>
              <a:rPr lang="ko-KR" altLang="en-US" sz="2600" b="1" dirty="0" err="1" smtClean="0">
                <a:solidFill>
                  <a:srgbClr val="0070C0"/>
                </a:solidFill>
              </a:rPr>
              <a:t>브레드보드에</a:t>
            </a:r>
            <a:r>
              <a:rPr lang="ko-KR" altLang="en-US" sz="2600" b="1" dirty="0" smtClean="0">
                <a:solidFill>
                  <a:srgbClr val="0070C0"/>
                </a:solidFill>
              </a:rPr>
              <a:t> 부품 꽂아 연결하기 </a:t>
            </a:r>
            <a:r>
              <a:rPr lang="en-US" altLang="ko-KR" sz="2600" b="1" dirty="0" smtClean="0">
                <a:solidFill>
                  <a:srgbClr val="0070C0"/>
                </a:solidFill>
              </a:rPr>
              <a:t>]</a:t>
            </a:r>
            <a:endParaRPr lang="ko-KR" altLang="en-US" sz="26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23759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2.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트랜지스터 연결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250" y="1568944"/>
            <a:ext cx="6759734" cy="482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4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4721290" y="1098349"/>
            <a:ext cx="6512768" cy="531178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rgbClr val="0070C0"/>
                </a:solidFill>
              </a:rPr>
              <a:t>[ </a:t>
            </a:r>
            <a:r>
              <a:rPr lang="ko-KR" altLang="en-US" sz="2600" b="1" dirty="0" err="1" smtClean="0">
                <a:solidFill>
                  <a:srgbClr val="0070C0"/>
                </a:solidFill>
              </a:rPr>
              <a:t>브레드보드에</a:t>
            </a:r>
            <a:r>
              <a:rPr lang="ko-KR" altLang="en-US" sz="2600" b="1" dirty="0" smtClean="0">
                <a:solidFill>
                  <a:srgbClr val="0070C0"/>
                </a:solidFill>
              </a:rPr>
              <a:t> 부품 꽂아 연결하기 </a:t>
            </a:r>
            <a:r>
              <a:rPr lang="en-US" altLang="ko-KR" sz="2600" b="1" dirty="0" smtClean="0">
                <a:solidFill>
                  <a:srgbClr val="0070C0"/>
                </a:solidFill>
              </a:rPr>
              <a:t>]</a:t>
            </a:r>
            <a:endParaRPr lang="ko-KR" altLang="en-US" sz="26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19527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3.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흰 전선 연결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097" y="3205196"/>
            <a:ext cx="2319520" cy="13294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8380" y="1884532"/>
            <a:ext cx="3482043" cy="878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j-ea"/>
                <a:ea typeface="+mj-ea"/>
              </a:rPr>
              <a:t>●</a:t>
            </a:r>
            <a:r>
              <a:rPr lang="ko-KR" altLang="en-US" dirty="0" smtClean="0">
                <a:latin typeface="+mj-ea"/>
                <a:ea typeface="+mj-ea"/>
              </a:rPr>
              <a:t> 흰 전선 </a:t>
            </a:r>
            <a:r>
              <a:rPr lang="en-US" altLang="ko-KR" dirty="0" smtClean="0">
                <a:latin typeface="+mj-ea"/>
                <a:ea typeface="+mj-ea"/>
              </a:rPr>
              <a:t>1</a:t>
            </a:r>
            <a:r>
              <a:rPr lang="ko-KR" altLang="en-US" dirty="0" smtClean="0">
                <a:latin typeface="+mj-ea"/>
                <a:ea typeface="+mj-ea"/>
              </a:rPr>
              <a:t>개를 그림의 위치에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잘 꽂습니다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6424" y="1467824"/>
            <a:ext cx="3284374" cy="455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09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627085" y="4142649"/>
            <a:ext cx="3744694" cy="824767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721290" y="1098349"/>
            <a:ext cx="6512768" cy="531178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rgbClr val="0070C0"/>
                </a:solidFill>
              </a:rPr>
              <a:t>[ </a:t>
            </a:r>
            <a:r>
              <a:rPr lang="ko-KR" altLang="en-US" sz="2600" b="1" dirty="0" err="1" smtClean="0">
                <a:solidFill>
                  <a:srgbClr val="0070C0"/>
                </a:solidFill>
              </a:rPr>
              <a:t>브레드보드에</a:t>
            </a:r>
            <a:r>
              <a:rPr lang="ko-KR" altLang="en-US" sz="2600" b="1" dirty="0" smtClean="0">
                <a:solidFill>
                  <a:srgbClr val="0070C0"/>
                </a:solidFill>
              </a:rPr>
              <a:t> 부품 꽂아 연결하기 </a:t>
            </a:r>
            <a:r>
              <a:rPr lang="en-US" altLang="ko-KR" sz="2600" b="1" dirty="0" smtClean="0">
                <a:solidFill>
                  <a:srgbClr val="0070C0"/>
                </a:solidFill>
              </a:rPr>
              <a:t>]</a:t>
            </a:r>
            <a:endParaRPr lang="ko-KR" altLang="en-US" sz="26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21916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4 .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저항 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2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개 연결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8380" y="1884532"/>
            <a:ext cx="344517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j-ea"/>
                <a:ea typeface="+mj-ea"/>
              </a:rPr>
              <a:t>●</a:t>
            </a:r>
            <a:r>
              <a:rPr lang="ko-KR" altLang="en-US" dirty="0" smtClean="0">
                <a:latin typeface="+mj-ea"/>
                <a:ea typeface="+mj-ea"/>
              </a:rPr>
              <a:t> 다리의 방향은 상관없습니다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그림을 잘 보고 꽂으세요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저항의 다리는 몸체에서 바로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(</a:t>
            </a:r>
            <a:r>
              <a:rPr lang="ko-KR" altLang="en-US" dirty="0" smtClean="0">
                <a:latin typeface="+mj-ea"/>
                <a:ea typeface="+mj-ea"/>
              </a:rPr>
              <a:t>좁게</a:t>
            </a:r>
            <a:r>
              <a:rPr lang="en-US" altLang="ko-KR" dirty="0" smtClean="0">
                <a:latin typeface="+mj-ea"/>
                <a:ea typeface="+mj-ea"/>
              </a:rPr>
              <a:t>) </a:t>
            </a:r>
            <a:r>
              <a:rPr lang="ko-KR" altLang="en-US" dirty="0" smtClean="0">
                <a:latin typeface="+mj-ea"/>
                <a:ea typeface="+mj-ea"/>
              </a:rPr>
              <a:t>구부립니다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3079" y="1601667"/>
            <a:ext cx="3258814" cy="437367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161" y="2761695"/>
            <a:ext cx="2658048" cy="212643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945" y="4184263"/>
            <a:ext cx="3163406" cy="72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4411436" y="1098349"/>
            <a:ext cx="6822622" cy="531178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rgbClr val="0070C0"/>
                </a:solidFill>
              </a:rPr>
              <a:t>[ </a:t>
            </a:r>
            <a:r>
              <a:rPr lang="ko-KR" altLang="en-US" sz="2600" b="1" dirty="0" err="1" smtClean="0">
                <a:solidFill>
                  <a:srgbClr val="0070C0"/>
                </a:solidFill>
              </a:rPr>
              <a:t>브레드보드에</a:t>
            </a:r>
            <a:r>
              <a:rPr lang="ko-KR" altLang="en-US" sz="2600" b="1" dirty="0" smtClean="0">
                <a:solidFill>
                  <a:srgbClr val="0070C0"/>
                </a:solidFill>
              </a:rPr>
              <a:t> 부품 꽂아 연결하기 </a:t>
            </a:r>
            <a:r>
              <a:rPr lang="en-US" altLang="ko-KR" sz="2600" b="1" dirty="0" smtClean="0">
                <a:solidFill>
                  <a:srgbClr val="0070C0"/>
                </a:solidFill>
              </a:rPr>
              <a:t>]</a:t>
            </a:r>
            <a:endParaRPr lang="ko-KR" altLang="en-US" sz="26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20489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5. LED 1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개 연결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8380" y="1884532"/>
            <a:ext cx="31213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j-ea"/>
                <a:ea typeface="+mj-ea"/>
              </a:rPr>
              <a:t>●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LED</a:t>
            </a:r>
            <a:r>
              <a:rPr lang="ko-KR" altLang="en-US" dirty="0" smtClean="0">
                <a:latin typeface="+mj-ea"/>
                <a:ea typeface="+mj-ea"/>
              </a:rPr>
              <a:t>의 긴 다리는 </a:t>
            </a:r>
            <a:r>
              <a:rPr lang="en-US" altLang="ko-KR" dirty="0" smtClean="0">
                <a:latin typeface="+mj-ea"/>
                <a:ea typeface="+mj-ea"/>
              </a:rPr>
              <a:t>(+)</a:t>
            </a:r>
            <a:r>
              <a:rPr lang="ko-KR" altLang="en-US" dirty="0" smtClean="0">
                <a:latin typeface="+mj-ea"/>
                <a:ea typeface="+mj-ea"/>
              </a:rPr>
              <a:t>극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짧은 다리는 </a:t>
            </a:r>
            <a:r>
              <a:rPr lang="en-US" altLang="ko-KR" dirty="0" smtClean="0">
                <a:latin typeface="+mj-ea"/>
                <a:ea typeface="+mj-ea"/>
              </a:rPr>
              <a:t>(-) </a:t>
            </a:r>
            <a:r>
              <a:rPr lang="ko-KR" altLang="en-US" dirty="0" smtClean="0">
                <a:latin typeface="+mj-ea"/>
                <a:ea typeface="+mj-ea"/>
              </a:rPr>
              <a:t>극 입니다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18380" y="2920230"/>
            <a:ext cx="34002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j-ea"/>
                <a:ea typeface="+mj-ea"/>
              </a:rPr>
              <a:t>●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ko-KR" altLang="en-US" dirty="0" err="1" smtClean="0">
                <a:latin typeface="+mj-ea"/>
                <a:ea typeface="+mj-ea"/>
              </a:rPr>
              <a:t>유성펜으로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(-)</a:t>
            </a:r>
            <a:r>
              <a:rPr lang="ko-KR" altLang="en-US" dirty="0" smtClean="0">
                <a:latin typeface="+mj-ea"/>
                <a:ea typeface="+mj-ea"/>
              </a:rPr>
              <a:t>극 표시한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부분이 </a:t>
            </a:r>
            <a:r>
              <a:rPr lang="ko-KR" altLang="en-US" dirty="0" smtClean="0"/>
              <a:t>위로 향하도록 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719" y="1587291"/>
            <a:ext cx="6375505" cy="438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0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627085" y="4142649"/>
            <a:ext cx="3744694" cy="7176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rgbClr val="0070C0"/>
                </a:solidFill>
              </a:rPr>
              <a:t>[ </a:t>
            </a:r>
            <a:r>
              <a:rPr lang="ko-KR" altLang="en-US" sz="2600" b="1" dirty="0" err="1" smtClean="0">
                <a:solidFill>
                  <a:srgbClr val="0070C0"/>
                </a:solidFill>
              </a:rPr>
              <a:t>브레드보드에</a:t>
            </a:r>
            <a:r>
              <a:rPr lang="ko-KR" altLang="en-US" sz="2600" b="1" dirty="0" smtClean="0">
                <a:solidFill>
                  <a:srgbClr val="0070C0"/>
                </a:solidFill>
              </a:rPr>
              <a:t> 부품 꽂아 연결하기 </a:t>
            </a:r>
            <a:r>
              <a:rPr lang="en-US" altLang="ko-KR" sz="2600" b="1" dirty="0" smtClean="0">
                <a:solidFill>
                  <a:srgbClr val="0070C0"/>
                </a:solidFill>
              </a:rPr>
              <a:t>]</a:t>
            </a:r>
            <a:endParaRPr lang="ko-KR" altLang="en-US" sz="26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10935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6.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저항 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8380" y="1884532"/>
            <a:ext cx="344517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j-ea"/>
                <a:ea typeface="+mj-ea"/>
              </a:rPr>
              <a:t>●</a:t>
            </a:r>
            <a:r>
              <a:rPr lang="ko-KR" altLang="en-US" dirty="0" smtClean="0">
                <a:latin typeface="+mj-ea"/>
                <a:ea typeface="+mj-ea"/>
              </a:rPr>
              <a:t> 다리의 방향은 상관없습니다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그림을 잘 보고 꽂으세요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저항의 다리는 몸체에서 바로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(</a:t>
            </a:r>
            <a:r>
              <a:rPr lang="ko-KR" altLang="en-US" dirty="0" smtClean="0">
                <a:latin typeface="+mj-ea"/>
                <a:ea typeface="+mj-ea"/>
              </a:rPr>
              <a:t>좁게</a:t>
            </a:r>
            <a:r>
              <a:rPr lang="en-US" altLang="ko-KR" dirty="0" smtClean="0">
                <a:latin typeface="+mj-ea"/>
                <a:ea typeface="+mj-ea"/>
              </a:rPr>
              <a:t>) </a:t>
            </a:r>
            <a:r>
              <a:rPr lang="ko-KR" altLang="en-US" dirty="0" smtClean="0">
                <a:latin typeface="+mj-ea"/>
                <a:ea typeface="+mj-ea"/>
              </a:rPr>
              <a:t>구부립니다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648" y="4320526"/>
            <a:ext cx="3486637" cy="428685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4721290" y="1098349"/>
            <a:ext cx="6512768" cy="531178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1741" y="1585298"/>
            <a:ext cx="3258814" cy="438592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5072" y="3214528"/>
            <a:ext cx="2177158" cy="132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3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rgbClr val="0070C0"/>
                </a:solidFill>
              </a:rPr>
              <a:t>[ </a:t>
            </a:r>
            <a:r>
              <a:rPr lang="ko-KR" altLang="en-US" sz="2600" b="1" dirty="0" err="1" smtClean="0">
                <a:solidFill>
                  <a:srgbClr val="0070C0"/>
                </a:solidFill>
              </a:rPr>
              <a:t>브레드보드에</a:t>
            </a:r>
            <a:r>
              <a:rPr lang="ko-KR" altLang="en-US" sz="2600" b="1" dirty="0" smtClean="0">
                <a:solidFill>
                  <a:srgbClr val="0070C0"/>
                </a:solidFill>
              </a:rPr>
              <a:t> 부품 꽂아 연결하기 </a:t>
            </a:r>
            <a:r>
              <a:rPr lang="en-US" altLang="ko-KR" sz="2600" b="1" dirty="0" smtClean="0">
                <a:solidFill>
                  <a:srgbClr val="0070C0"/>
                </a:solidFill>
              </a:rPr>
              <a:t>]</a:t>
            </a:r>
            <a:endParaRPr lang="ko-KR" altLang="en-US" sz="26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27943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7.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빨간 전선 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3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개 연결 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8380" y="1884532"/>
            <a:ext cx="3631122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j-ea"/>
                <a:ea typeface="+mj-ea"/>
              </a:rPr>
              <a:t>●</a:t>
            </a:r>
            <a:r>
              <a:rPr lang="ko-KR" altLang="en-US" dirty="0" smtClean="0">
                <a:latin typeface="+mj-ea"/>
                <a:ea typeface="+mj-ea"/>
              </a:rPr>
              <a:t> 빨간 전선 </a:t>
            </a:r>
            <a:r>
              <a:rPr lang="en-US" altLang="ko-KR" dirty="0" smtClean="0">
                <a:latin typeface="+mj-ea"/>
                <a:ea typeface="+mj-ea"/>
              </a:rPr>
              <a:t>3</a:t>
            </a:r>
            <a:r>
              <a:rPr lang="ko-KR" altLang="en-US" dirty="0" smtClean="0">
                <a:latin typeface="+mj-ea"/>
                <a:ea typeface="+mj-ea"/>
              </a:rPr>
              <a:t>개를 그림의 위치에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/>
              <a:t>    </a:t>
            </a:r>
            <a:r>
              <a:rPr lang="ko-KR" altLang="en-US" dirty="0" smtClean="0"/>
              <a:t>잘 </a:t>
            </a:r>
            <a:r>
              <a:rPr lang="ko-KR" altLang="en-US" dirty="0"/>
              <a:t> </a:t>
            </a:r>
            <a:r>
              <a:rPr lang="ko-KR" altLang="en-US" dirty="0" smtClean="0"/>
              <a:t>꽂습니다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4721290" y="1098349"/>
            <a:ext cx="6512768" cy="531178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3282" y="1585298"/>
            <a:ext cx="3267942" cy="438592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611" y="3079917"/>
            <a:ext cx="2644837" cy="15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95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rgbClr val="0070C0"/>
                </a:solidFill>
              </a:rPr>
              <a:t>[ </a:t>
            </a:r>
            <a:r>
              <a:rPr lang="ko-KR" altLang="en-US" sz="2600" b="1" dirty="0" err="1" smtClean="0">
                <a:solidFill>
                  <a:srgbClr val="0070C0"/>
                </a:solidFill>
              </a:rPr>
              <a:t>브레드보드에</a:t>
            </a:r>
            <a:r>
              <a:rPr lang="ko-KR" altLang="en-US" sz="2600" b="1" dirty="0" smtClean="0">
                <a:solidFill>
                  <a:srgbClr val="0070C0"/>
                </a:solidFill>
              </a:rPr>
              <a:t> 부품 꽂아 연결하기 </a:t>
            </a:r>
            <a:r>
              <a:rPr lang="en-US" altLang="ko-KR" sz="2600" b="1" dirty="0" smtClean="0">
                <a:solidFill>
                  <a:srgbClr val="0070C0"/>
                </a:solidFill>
              </a:rPr>
              <a:t>]</a:t>
            </a:r>
            <a:endParaRPr lang="ko-KR" altLang="en-US" sz="26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23583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8.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스위치 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2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개 연결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8380" y="1884532"/>
            <a:ext cx="3191899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j-ea"/>
                <a:ea typeface="+mj-ea"/>
              </a:rPr>
              <a:t>●</a:t>
            </a:r>
            <a:r>
              <a:rPr lang="ko-KR" altLang="en-US" dirty="0" smtClean="0">
                <a:latin typeface="+mj-ea"/>
                <a:ea typeface="+mj-ea"/>
              </a:rPr>
              <a:t> 스위치의 다리 길이를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1cm </a:t>
            </a:r>
            <a:r>
              <a:rPr lang="ko-KR" altLang="en-US" dirty="0" smtClean="0">
                <a:latin typeface="+mj-ea"/>
                <a:ea typeface="+mj-ea"/>
              </a:rPr>
              <a:t>이내로 자르면 완전히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꽂혀 작동하기 좋습니다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4721290" y="1098349"/>
            <a:ext cx="6512768" cy="531178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734" y="1585298"/>
            <a:ext cx="3403082" cy="4385922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648" y="3128857"/>
            <a:ext cx="2476086" cy="17977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56170" y="4546202"/>
            <a:ext cx="926857" cy="380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latin typeface="+mj-ea"/>
                <a:ea typeface="+mj-ea"/>
              </a:rPr>
              <a:t>0.7~1cm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8635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4721290" y="1098349"/>
            <a:ext cx="6512768" cy="531178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rgbClr val="0070C0"/>
                </a:solidFill>
              </a:rPr>
              <a:t>[ </a:t>
            </a:r>
            <a:r>
              <a:rPr lang="ko-KR" altLang="en-US" sz="2600" b="1" dirty="0" err="1" smtClean="0">
                <a:solidFill>
                  <a:srgbClr val="0070C0"/>
                </a:solidFill>
              </a:rPr>
              <a:t>브레드보드에</a:t>
            </a:r>
            <a:r>
              <a:rPr lang="ko-KR" altLang="en-US" sz="2600" b="1" dirty="0" smtClean="0">
                <a:solidFill>
                  <a:srgbClr val="0070C0"/>
                </a:solidFill>
              </a:rPr>
              <a:t> 부품 꽂아 연결하기 </a:t>
            </a:r>
            <a:r>
              <a:rPr lang="en-US" altLang="ko-KR" sz="2600" b="1" dirty="0" smtClean="0">
                <a:solidFill>
                  <a:srgbClr val="0070C0"/>
                </a:solidFill>
              </a:rPr>
              <a:t>]</a:t>
            </a:r>
            <a:endParaRPr lang="ko-KR" altLang="en-US" sz="26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34916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9. </a:t>
            </a:r>
            <a:r>
              <a:rPr lang="ko-KR" altLang="en-US" sz="2000" b="1" dirty="0" err="1" smtClean="0">
                <a:solidFill>
                  <a:srgbClr val="002060"/>
                </a:solidFill>
                <a:latin typeface="+mj-ea"/>
                <a:ea typeface="+mj-ea"/>
              </a:rPr>
              <a:t>전지홀더와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 동전전지 연결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973" y="2280002"/>
            <a:ext cx="2334322" cy="361486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299" y="1210821"/>
            <a:ext cx="3432683" cy="508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3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7285688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rgbClr val="0070C0"/>
                </a:solidFill>
              </a:rPr>
              <a:t>[ </a:t>
            </a:r>
            <a:r>
              <a:rPr lang="ko-KR" altLang="en-US" sz="2600" b="1" dirty="0" smtClean="0">
                <a:solidFill>
                  <a:srgbClr val="0070C0"/>
                </a:solidFill>
              </a:rPr>
              <a:t>논리회로</a:t>
            </a:r>
            <a:r>
              <a:rPr lang="en-US" altLang="ko-KR" sz="2600" b="1" dirty="0" smtClean="0">
                <a:solidFill>
                  <a:srgbClr val="0070C0"/>
                </a:solidFill>
              </a:rPr>
              <a:t>-AND </a:t>
            </a:r>
            <a:r>
              <a:rPr lang="en-US" altLang="ko-KR" sz="2600" b="1" cap="none" dirty="0" smtClean="0">
                <a:solidFill>
                  <a:srgbClr val="0070C0"/>
                </a:solidFill>
              </a:rPr>
              <a:t>gate</a:t>
            </a:r>
            <a:r>
              <a:rPr lang="en-US" altLang="ko-KR" sz="2600" b="1" dirty="0" smtClean="0">
                <a:solidFill>
                  <a:srgbClr val="0070C0"/>
                </a:solidFill>
              </a:rPr>
              <a:t> </a:t>
            </a:r>
            <a:r>
              <a:rPr lang="ko-KR" altLang="en-US" sz="2600" b="1" dirty="0" smtClean="0">
                <a:solidFill>
                  <a:srgbClr val="0070C0"/>
                </a:solidFill>
              </a:rPr>
              <a:t>도안에 </a:t>
            </a:r>
            <a:r>
              <a:rPr lang="ko-KR" altLang="en-US" sz="2600" b="1" dirty="0" err="1" smtClean="0">
                <a:solidFill>
                  <a:srgbClr val="0070C0"/>
                </a:solidFill>
              </a:rPr>
              <a:t>브레드보드</a:t>
            </a:r>
            <a:r>
              <a:rPr lang="ko-KR" altLang="en-US" sz="2600" b="1" dirty="0" smtClean="0">
                <a:solidFill>
                  <a:srgbClr val="0070C0"/>
                </a:solidFill>
              </a:rPr>
              <a:t> 붙이기 </a:t>
            </a:r>
            <a:r>
              <a:rPr lang="en-US" altLang="ko-KR" sz="2600" b="1" dirty="0" smtClean="0">
                <a:solidFill>
                  <a:srgbClr val="0070C0"/>
                </a:solidFill>
              </a:rPr>
              <a:t>]</a:t>
            </a:r>
            <a:endParaRPr lang="ko-KR" altLang="en-US" sz="26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47275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10. </a:t>
            </a:r>
            <a:r>
              <a:rPr lang="ko-KR" altLang="en-US" sz="2000" b="1" dirty="0" err="1" smtClean="0">
                <a:solidFill>
                  <a:srgbClr val="002060"/>
                </a:solidFill>
                <a:latin typeface="+mj-ea"/>
                <a:ea typeface="+mj-ea"/>
              </a:rPr>
              <a:t>브레드보드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 밑면의 양면테이프 </a:t>
            </a:r>
            <a:endParaRPr lang="en-US" altLang="ko-KR" sz="2000" b="1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2060"/>
                </a:solidFill>
                <a:latin typeface="+mj-ea"/>
                <a:ea typeface="+mj-ea"/>
              </a:rPr>
              <a:t> 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  </a:t>
            </a:r>
            <a:r>
              <a:rPr lang="ko-KR" altLang="en-US" sz="2000" b="1" dirty="0" err="1" smtClean="0">
                <a:solidFill>
                  <a:srgbClr val="002060"/>
                </a:solidFill>
                <a:latin typeface="+mj-ea"/>
                <a:ea typeface="+mj-ea"/>
              </a:rPr>
              <a:t>보호지를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 떼어내고 도안을 붙입니다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.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8380" y="2408775"/>
            <a:ext cx="4017446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j-ea"/>
                <a:ea typeface="+mj-ea"/>
              </a:rPr>
              <a:t>●</a:t>
            </a:r>
            <a:r>
              <a:rPr lang="ko-KR" altLang="en-US" dirty="0" smtClean="0">
                <a:latin typeface="+mj-ea"/>
                <a:ea typeface="+mj-ea"/>
              </a:rPr>
              <a:t> 한 번 붙으면 떼어내기 어렵습니다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위치를 잘 확인하고 붙입니다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507" y="1380740"/>
            <a:ext cx="3421617" cy="473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5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587829" y="1242507"/>
            <a:ext cx="10963469" cy="482877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104134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11.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스위치 두 개를 하나씩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,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또는 동시에 눌러 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[ON]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하여 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LED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가 언제 켜지는지 확인합니다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.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2746" y="2684735"/>
            <a:ext cx="103509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12.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회로가 잘 작동한다면 각 부품들의 단자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(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다리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)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를 짧게 하여 </a:t>
            </a:r>
            <a:r>
              <a:rPr lang="ko-KR" altLang="en-US" sz="2000" b="1" dirty="0" err="1" smtClean="0">
                <a:solidFill>
                  <a:srgbClr val="002060"/>
                </a:solidFill>
                <a:latin typeface="+mj-ea"/>
                <a:ea typeface="+mj-ea"/>
              </a:rPr>
              <a:t>브레드보드에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 밀착되도록</a:t>
            </a:r>
            <a:endParaRPr lang="en-US" altLang="ko-KR" sz="2000" b="1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2060"/>
                </a:solidFill>
                <a:latin typeface="+mj-ea"/>
                <a:ea typeface="+mj-ea"/>
              </a:rPr>
              <a:t> 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   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연결해도 좋습니다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.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6784" y="1955593"/>
            <a:ext cx="10179390" cy="421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rgbClr val="FF0000"/>
                </a:solidFill>
                <a:latin typeface="+mj-ea"/>
                <a:ea typeface="+mj-ea"/>
              </a:rPr>
              <a:t>* </a:t>
            </a:r>
            <a:r>
              <a:rPr lang="ko-KR" altLang="en-US" sz="1600" b="1" dirty="0" smtClean="0">
                <a:solidFill>
                  <a:srgbClr val="FF0000"/>
                </a:solidFill>
                <a:latin typeface="+mj-ea"/>
                <a:ea typeface="+mj-ea"/>
              </a:rPr>
              <a:t>두 스위치를 동시에 눌러도 </a:t>
            </a:r>
            <a:r>
              <a:rPr lang="en-US" altLang="ko-KR" sz="1600" b="1" dirty="0" smtClean="0">
                <a:solidFill>
                  <a:srgbClr val="FF0000"/>
                </a:solidFill>
                <a:latin typeface="+mj-ea"/>
                <a:ea typeface="+mj-ea"/>
              </a:rPr>
              <a:t>LED</a:t>
            </a:r>
            <a:r>
              <a:rPr lang="ko-KR" altLang="en-US" sz="1600" b="1" dirty="0" smtClean="0">
                <a:solidFill>
                  <a:srgbClr val="FF0000"/>
                </a:solidFill>
                <a:latin typeface="+mj-ea"/>
                <a:ea typeface="+mj-ea"/>
              </a:rPr>
              <a:t>가</a:t>
            </a:r>
            <a:r>
              <a:rPr lang="en-US" altLang="ko-KR" sz="1600" b="1" dirty="0" smtClean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ko-KR" altLang="en-US" sz="1600" b="1" dirty="0" smtClean="0">
                <a:solidFill>
                  <a:srgbClr val="FF0000"/>
                </a:solidFill>
                <a:latin typeface="+mj-ea"/>
                <a:ea typeface="+mj-ea"/>
              </a:rPr>
              <a:t>작동되지 않는다면 </a:t>
            </a:r>
            <a:r>
              <a:rPr lang="ko-KR" altLang="en-US" sz="1400" b="1" dirty="0" smtClean="0">
                <a:solidFill>
                  <a:srgbClr val="FF0000"/>
                </a:solidFill>
                <a:latin typeface="+mj-ea"/>
                <a:ea typeface="+mj-ea"/>
              </a:rPr>
              <a:t>부품이</a:t>
            </a:r>
            <a:r>
              <a:rPr lang="ko-KR" altLang="en-US" sz="1600" b="1" dirty="0" smtClean="0">
                <a:solidFill>
                  <a:srgbClr val="FF0000"/>
                </a:solidFill>
                <a:latin typeface="+mj-ea"/>
                <a:ea typeface="+mj-ea"/>
              </a:rPr>
              <a:t> 제 위치에 꽂혀있는지를 하나하나 확인합니다</a:t>
            </a:r>
            <a:r>
              <a:rPr lang="en-US" altLang="ko-KR" sz="1600" b="1" dirty="0" smtClean="0">
                <a:solidFill>
                  <a:srgbClr val="FF0000"/>
                </a:solidFill>
                <a:latin typeface="+mj-ea"/>
                <a:ea typeface="+mj-ea"/>
              </a:rPr>
              <a:t>.</a:t>
            </a:r>
            <a:endParaRPr lang="ko-KR" altLang="en-US" sz="11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39276" y="3821696"/>
            <a:ext cx="612218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 err="1" smtClean="0">
                <a:latin typeface="+mj-ea"/>
                <a:ea typeface="+mj-ea"/>
              </a:rPr>
              <a:t>브레드보드</a:t>
            </a:r>
            <a:r>
              <a:rPr lang="ko-KR" altLang="en-US" dirty="0" smtClean="0">
                <a:latin typeface="+mj-ea"/>
                <a:ea typeface="+mj-ea"/>
              </a:rPr>
              <a:t> 구멍의 깊이는 약 </a:t>
            </a:r>
            <a:r>
              <a:rPr lang="en-US" altLang="ko-KR" dirty="0" smtClean="0">
                <a:latin typeface="+mj-ea"/>
                <a:ea typeface="+mj-ea"/>
              </a:rPr>
              <a:t>7mm </a:t>
            </a:r>
            <a:r>
              <a:rPr lang="ko-KR" altLang="en-US" dirty="0" smtClean="0">
                <a:latin typeface="+mj-ea"/>
                <a:ea typeface="+mj-ea"/>
              </a:rPr>
              <a:t>정도입니다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atin typeface="+mj-ea"/>
              </a:rPr>
              <a:t>트랜지스터</a:t>
            </a:r>
            <a:r>
              <a:rPr lang="en-US" altLang="ko-KR" dirty="0">
                <a:latin typeface="+mj-ea"/>
              </a:rPr>
              <a:t>, </a:t>
            </a:r>
            <a:r>
              <a:rPr lang="ko-KR" altLang="en-US" dirty="0">
                <a:latin typeface="+mj-ea"/>
              </a:rPr>
              <a:t>저항은 약 </a:t>
            </a:r>
            <a:r>
              <a:rPr lang="en-US" altLang="ko-KR" dirty="0">
                <a:latin typeface="+mj-ea"/>
              </a:rPr>
              <a:t>1cm </a:t>
            </a:r>
            <a:r>
              <a:rPr lang="ko-KR" altLang="en-US" dirty="0">
                <a:latin typeface="+mj-ea"/>
              </a:rPr>
              <a:t>길이로 자르면 적당합니다</a:t>
            </a:r>
            <a:r>
              <a:rPr lang="en-US" altLang="ko-KR" dirty="0">
                <a:latin typeface="+mj-ea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 smtClean="0">
                <a:latin typeface="+mj-ea"/>
                <a:ea typeface="+mj-ea"/>
              </a:rPr>
              <a:t>단자가 너무 짧아지면 연결이 어려우니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   꽂을 구멍의 위치를 살피며 다리 길이를 조절합니다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496043" y="613179"/>
            <a:ext cx="25643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rgbClr val="0070C0"/>
                </a:solidFill>
              </a:rPr>
              <a:t>[ </a:t>
            </a:r>
            <a:r>
              <a:rPr lang="ko-KR" altLang="en-US" sz="2600" b="1" dirty="0" smtClean="0">
                <a:solidFill>
                  <a:srgbClr val="0070C0"/>
                </a:solidFill>
              </a:rPr>
              <a:t>작동하기 </a:t>
            </a:r>
            <a:r>
              <a:rPr lang="en-US" altLang="ko-KR" sz="2600" b="1" dirty="0" smtClean="0">
                <a:solidFill>
                  <a:srgbClr val="0070C0"/>
                </a:solidFill>
              </a:rPr>
              <a:t>]</a:t>
            </a:r>
            <a:endParaRPr lang="ko-KR" altLang="en-US" sz="2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03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0070C0"/>
                </a:solidFill>
              </a:rPr>
              <a:t>실험목표</a:t>
            </a:r>
            <a:endParaRPr lang="ko-KR" altLang="en-US" sz="2600" b="1" dirty="0">
              <a:solidFill>
                <a:srgbClr val="0070C0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606490" y="1045029"/>
            <a:ext cx="10608905" cy="2127379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2400" dirty="0" smtClean="0"/>
              <a:t>     </a:t>
            </a:r>
            <a:r>
              <a:rPr lang="ko-KR" altLang="en-US" sz="2400" dirty="0" err="1" smtClean="0"/>
              <a:t>브레드보드를</a:t>
            </a:r>
            <a:r>
              <a:rPr lang="ko-KR" altLang="en-US" sz="2400" dirty="0" smtClean="0"/>
              <a:t> 이용한 간단한 전기회로에 대하여 </a:t>
            </a:r>
            <a:r>
              <a:rPr lang="en-US" altLang="ko-KR" sz="2400" dirty="0"/>
              <a:t> </a:t>
            </a:r>
            <a:r>
              <a:rPr lang="ko-KR" altLang="en-US" sz="2400" dirty="0" smtClean="0"/>
              <a:t>알아 보고 </a:t>
            </a:r>
            <a:r>
              <a:rPr lang="en-US" altLang="ko-KR" sz="2400" dirty="0" smtClean="0"/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 </a:t>
            </a:r>
            <a:r>
              <a:rPr lang="ko-KR" altLang="en-US" sz="2400" dirty="0" smtClean="0"/>
              <a:t>논리회로 </a:t>
            </a:r>
            <a:r>
              <a:rPr lang="en-US" altLang="ko-KR" sz="2400" dirty="0" smtClean="0"/>
              <a:t>AND-gate </a:t>
            </a:r>
            <a:r>
              <a:rPr lang="ko-KR" altLang="en-US" sz="2400" dirty="0" smtClean="0"/>
              <a:t>를 직접 만들어 봅시다</a:t>
            </a:r>
            <a:r>
              <a:rPr lang="en-US" altLang="ko-KR" sz="2400" dirty="0" smtClean="0"/>
              <a:t>.</a:t>
            </a:r>
            <a:endParaRPr lang="ko-KR" altLang="en-US" sz="2400" dirty="0"/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831945" y="3623388"/>
            <a:ext cx="21071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0070C0"/>
                </a:solidFill>
              </a:rPr>
              <a:t>실험 준비물</a:t>
            </a:r>
            <a:endParaRPr lang="ko-KR" altLang="en-US" sz="2600" b="1" dirty="0">
              <a:solidFill>
                <a:srgbClr val="0070C0"/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606490" y="4282752"/>
            <a:ext cx="10608905" cy="2127379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2400" dirty="0" smtClean="0"/>
              <a:t>    </a:t>
            </a:r>
            <a:r>
              <a:rPr lang="ko-KR" altLang="en-US" sz="2400" dirty="0" err="1" smtClean="0"/>
              <a:t>브레드보드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 /   </a:t>
            </a:r>
            <a:r>
              <a:rPr lang="ko-KR" altLang="en-US" sz="2400" dirty="0" smtClean="0"/>
              <a:t>트랜지스터  </a:t>
            </a:r>
            <a:r>
              <a:rPr lang="en-US" altLang="ko-KR" sz="2400" dirty="0" smtClean="0"/>
              <a:t>/  </a:t>
            </a:r>
            <a:r>
              <a:rPr lang="ko-KR" altLang="en-US" sz="2400" dirty="0" smtClean="0"/>
              <a:t>스위치  </a:t>
            </a:r>
            <a:r>
              <a:rPr lang="en-US" altLang="ko-KR" sz="2400" dirty="0" smtClean="0"/>
              <a:t>/  </a:t>
            </a:r>
            <a:r>
              <a:rPr lang="ko-KR" altLang="en-US" sz="2400" dirty="0" err="1" smtClean="0"/>
              <a:t>브레드보드용</a:t>
            </a:r>
            <a:r>
              <a:rPr lang="ko-KR" altLang="en-US" sz="2400" dirty="0" smtClean="0"/>
              <a:t> 전선 </a:t>
            </a:r>
            <a:r>
              <a:rPr lang="en-US" altLang="ko-KR" sz="2400" dirty="0" smtClean="0"/>
              <a:t>/  </a:t>
            </a:r>
            <a:r>
              <a:rPr lang="ko-KR" altLang="en-US" sz="2400" dirty="0" smtClean="0"/>
              <a:t>저항  </a:t>
            </a:r>
            <a:r>
              <a:rPr lang="en-US" altLang="ko-KR" sz="2400" dirty="0" smtClean="0"/>
              <a:t>/  LED </a:t>
            </a:r>
          </a:p>
          <a:p>
            <a:pPr>
              <a:lnSpc>
                <a:spcPct val="150000"/>
              </a:lnSpc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</a:t>
            </a:r>
            <a:r>
              <a:rPr lang="ko-KR" altLang="en-US" sz="2400" dirty="0" smtClean="0"/>
              <a:t>동전전지 </a:t>
            </a:r>
            <a:r>
              <a:rPr lang="en-US" altLang="ko-KR" sz="2400" dirty="0" smtClean="0"/>
              <a:t>+ </a:t>
            </a:r>
            <a:r>
              <a:rPr lang="ko-KR" altLang="en-US" sz="2400" dirty="0" err="1" smtClean="0"/>
              <a:t>전지홀더</a:t>
            </a:r>
            <a:r>
              <a:rPr lang="ko-KR" altLang="en-US" sz="2400" dirty="0" smtClean="0"/>
              <a:t>  </a:t>
            </a:r>
            <a:r>
              <a:rPr lang="en-US" altLang="ko-KR" sz="2400" dirty="0" smtClean="0"/>
              <a:t>/  </a:t>
            </a:r>
            <a:r>
              <a:rPr lang="ko-KR" altLang="en-US" sz="2400" dirty="0" smtClean="0"/>
              <a:t>도안</a:t>
            </a:r>
            <a:r>
              <a:rPr lang="en-US" altLang="ko-KR" sz="2400" dirty="0" smtClean="0"/>
              <a:t>     </a:t>
            </a:r>
            <a:r>
              <a:rPr lang="en-US" altLang="ko-KR" dirty="0" smtClean="0">
                <a:solidFill>
                  <a:srgbClr val="C00000"/>
                </a:solidFill>
              </a:rPr>
              <a:t>** </a:t>
            </a:r>
            <a:r>
              <a:rPr lang="ko-KR" altLang="en-US" dirty="0" err="1" smtClean="0">
                <a:solidFill>
                  <a:srgbClr val="C00000"/>
                </a:solidFill>
              </a:rPr>
              <a:t>유성펜</a:t>
            </a:r>
            <a:r>
              <a:rPr lang="en-US" altLang="ko-KR" dirty="0" smtClean="0">
                <a:solidFill>
                  <a:srgbClr val="C00000"/>
                </a:solidFill>
              </a:rPr>
              <a:t>, </a:t>
            </a:r>
            <a:r>
              <a:rPr lang="ko-KR" altLang="en-US" dirty="0" smtClean="0">
                <a:solidFill>
                  <a:srgbClr val="C00000"/>
                </a:solidFill>
              </a:rPr>
              <a:t>가위</a:t>
            </a:r>
            <a:r>
              <a:rPr lang="en-US" altLang="ko-KR" dirty="0" smtClean="0">
                <a:solidFill>
                  <a:srgbClr val="C00000"/>
                </a:solidFill>
              </a:rPr>
              <a:t> </a:t>
            </a:r>
            <a:endParaRPr lang="ko-KR" alt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58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587829" y="1242507"/>
            <a:ext cx="10963469" cy="1500693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496043" y="613179"/>
            <a:ext cx="25643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 smtClean="0">
                <a:solidFill>
                  <a:srgbClr val="0070C0"/>
                </a:solidFill>
              </a:rPr>
              <a:t>실험시</a:t>
            </a:r>
            <a:r>
              <a:rPr lang="ko-KR" altLang="en-US" sz="2600" b="1" dirty="0" smtClean="0">
                <a:solidFill>
                  <a:srgbClr val="0070C0"/>
                </a:solidFill>
              </a:rPr>
              <a:t> 주의사항</a:t>
            </a:r>
            <a:endParaRPr lang="ko-KR" altLang="en-US" sz="26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7829" y="1427486"/>
            <a:ext cx="11336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 err="1" smtClean="0">
                <a:latin typeface="+mj-ea"/>
                <a:ea typeface="+mj-ea"/>
              </a:rPr>
              <a:t>브레드보드에</a:t>
            </a:r>
            <a:r>
              <a:rPr lang="ko-KR" altLang="en-US" dirty="0" smtClean="0">
                <a:latin typeface="+mj-ea"/>
                <a:ea typeface="+mj-ea"/>
              </a:rPr>
              <a:t> 부품을 꽂을 때에는 그 자리가 맞는지 잘 확인하고 꽂습니다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7829" y="2008123"/>
            <a:ext cx="10403632" cy="462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</a:rPr>
              <a:t>2.  </a:t>
            </a:r>
            <a:r>
              <a:rPr lang="ko-KR" altLang="en-US" dirty="0" err="1" smtClean="0">
                <a:latin typeface="+mj-ea"/>
              </a:rPr>
              <a:t>전지홀더의</a:t>
            </a:r>
            <a:r>
              <a:rPr lang="ko-KR" altLang="en-US" dirty="0" smtClean="0">
                <a:latin typeface="+mj-ea"/>
              </a:rPr>
              <a:t> </a:t>
            </a:r>
            <a:r>
              <a:rPr lang="ko-KR" altLang="en-US" dirty="0">
                <a:latin typeface="+mj-ea"/>
              </a:rPr>
              <a:t>다리는 매우 뾰족합니다</a:t>
            </a:r>
            <a:r>
              <a:rPr lang="en-US" altLang="ko-KR" dirty="0">
                <a:latin typeface="+mj-ea"/>
              </a:rPr>
              <a:t>. </a:t>
            </a:r>
            <a:r>
              <a:rPr lang="ko-KR" altLang="en-US" dirty="0">
                <a:latin typeface="+mj-ea"/>
              </a:rPr>
              <a:t>다치지 않도록 주의합니다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591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496043" y="613179"/>
            <a:ext cx="25643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0070C0"/>
                </a:solidFill>
              </a:rPr>
              <a:t>확인학습</a:t>
            </a:r>
            <a:endParaRPr lang="ko-KR" altLang="en-US" sz="26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7829" y="1371086"/>
            <a:ext cx="11336693" cy="1285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 smtClean="0">
                <a:latin typeface="+mj-ea"/>
                <a:ea typeface="+mj-ea"/>
              </a:rPr>
              <a:t>도안의 </a:t>
            </a:r>
            <a:r>
              <a:rPr lang="en-US" altLang="ko-KR" dirty="0" smtClean="0">
                <a:latin typeface="+mj-ea"/>
                <a:ea typeface="+mj-ea"/>
              </a:rPr>
              <a:t>3</a:t>
            </a:r>
            <a:r>
              <a:rPr lang="ko-KR" altLang="en-US" dirty="0" smtClean="0">
                <a:latin typeface="+mj-ea"/>
                <a:ea typeface="+mj-ea"/>
              </a:rPr>
              <a:t>번 과정대로 스위치를 눌러보고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    </a:t>
            </a:r>
            <a:r>
              <a:rPr lang="ko-KR" altLang="en-US" dirty="0" smtClean="0">
                <a:latin typeface="+mj-ea"/>
                <a:ea typeface="+mj-ea"/>
              </a:rPr>
              <a:t>각 경우의 </a:t>
            </a:r>
            <a:r>
              <a:rPr lang="en-US" altLang="ko-KR" dirty="0" smtClean="0">
                <a:latin typeface="+mj-ea"/>
                <a:ea typeface="+mj-ea"/>
              </a:rPr>
              <a:t>LED</a:t>
            </a:r>
            <a:r>
              <a:rPr lang="ko-KR" altLang="en-US" dirty="0" smtClean="0">
                <a:latin typeface="+mj-ea"/>
                <a:ea typeface="+mj-ea"/>
              </a:rPr>
              <a:t>작동 여부를 </a:t>
            </a:r>
            <a:r>
              <a:rPr lang="ko-KR" altLang="en-US" dirty="0" err="1" smtClean="0">
                <a:latin typeface="+mj-ea"/>
                <a:ea typeface="+mj-ea"/>
              </a:rPr>
              <a:t>브레드보드가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 </a:t>
            </a:r>
            <a:r>
              <a:rPr lang="ko-KR" altLang="en-US" dirty="0" smtClean="0">
                <a:latin typeface="+mj-ea"/>
                <a:ea typeface="+mj-ea"/>
              </a:rPr>
              <a:t>부착된 도안의 표에 표시합니다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817" y="2734649"/>
            <a:ext cx="2229161" cy="762106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7156152" y="705827"/>
            <a:ext cx="3695351" cy="311488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4743" y="891260"/>
            <a:ext cx="3056842" cy="277894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7829" y="4006149"/>
            <a:ext cx="11336693" cy="869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2. </a:t>
            </a:r>
            <a:r>
              <a:rPr lang="ko-KR" altLang="en-US" dirty="0" smtClean="0">
                <a:latin typeface="+mj-ea"/>
                <a:ea typeface="+mj-ea"/>
              </a:rPr>
              <a:t>논리회로 </a:t>
            </a:r>
            <a:r>
              <a:rPr lang="en-US" altLang="ko-KR" dirty="0" smtClean="0">
                <a:latin typeface="+mj-ea"/>
                <a:ea typeface="+mj-ea"/>
              </a:rPr>
              <a:t>AND </a:t>
            </a:r>
            <a:r>
              <a:rPr lang="ko-KR" altLang="en-US" dirty="0" err="1" smtClean="0">
                <a:latin typeface="+mj-ea"/>
                <a:ea typeface="+mj-ea"/>
              </a:rPr>
              <a:t>게이트를</a:t>
            </a:r>
            <a:r>
              <a:rPr lang="ko-KR" altLang="en-US" dirty="0" smtClean="0">
                <a:latin typeface="+mj-ea"/>
                <a:ea typeface="+mj-ea"/>
              </a:rPr>
              <a:t> 적용하여 만들고 싶은 제품이 있나요</a:t>
            </a:r>
            <a:r>
              <a:rPr lang="en-US" altLang="ko-KR" dirty="0" smtClean="0">
                <a:latin typeface="+mj-ea"/>
                <a:ea typeface="+mj-ea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어떻게 응용할지 생각해 봅시다</a:t>
            </a:r>
            <a:r>
              <a:rPr lang="en-US" altLang="ko-KR" dirty="0">
                <a:latin typeface="+mj-ea"/>
                <a:ea typeface="+mj-ea"/>
              </a:rPr>
              <a:t>.</a:t>
            </a:r>
            <a:endParaRPr lang="en-US" altLang="ko-KR" dirty="0" smtClean="0">
              <a:latin typeface="+mj-ea"/>
              <a:ea typeface="+mj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87829" y="5019981"/>
            <a:ext cx="10963469" cy="116434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84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716833" y="4581330"/>
            <a:ext cx="1343607" cy="4292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5887617" y="4581330"/>
            <a:ext cx="783772" cy="4292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4040155" y="3013788"/>
            <a:ext cx="718457" cy="2985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6550090" y="1810139"/>
            <a:ext cx="1772816" cy="3359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496043" y="613179"/>
            <a:ext cx="25643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0070C0"/>
                </a:solidFill>
              </a:rPr>
              <a:t>원리학습</a:t>
            </a:r>
            <a:endParaRPr lang="ko-KR" altLang="en-US" sz="2600" b="1" dirty="0">
              <a:solidFill>
                <a:srgbClr val="0070C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775649" y="3415004"/>
            <a:ext cx="2752531" cy="3265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87829" y="1222212"/>
            <a:ext cx="1133669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latin typeface="+mj-ea"/>
                <a:ea typeface="+mj-ea"/>
              </a:rPr>
              <a:t>논리회로 </a:t>
            </a:r>
            <a:r>
              <a:rPr lang="en-US" altLang="ko-KR" sz="2000" b="1" dirty="0" smtClean="0">
                <a:latin typeface="+mj-ea"/>
                <a:ea typeface="+mj-ea"/>
              </a:rPr>
              <a:t>– AND</a:t>
            </a:r>
            <a:r>
              <a:rPr lang="ko-KR" altLang="en-US" sz="2000" b="1" dirty="0" smtClean="0">
                <a:latin typeface="+mj-ea"/>
                <a:ea typeface="+mj-ea"/>
              </a:rPr>
              <a:t>와 </a:t>
            </a:r>
            <a:r>
              <a:rPr lang="en-US" altLang="ko-KR" sz="2000" b="1" dirty="0" smtClean="0">
                <a:latin typeface="+mj-ea"/>
                <a:ea typeface="+mj-ea"/>
              </a:rPr>
              <a:t>OR !</a:t>
            </a:r>
          </a:p>
          <a:p>
            <a:endParaRPr lang="en-US" altLang="ko-KR" dirty="0">
              <a:latin typeface="+mj-ea"/>
              <a:ea typeface="+mj-ea"/>
            </a:endParaRPr>
          </a:p>
          <a:p>
            <a:r>
              <a:rPr lang="ko-KR" altLang="en-US" dirty="0" smtClean="0">
                <a:latin typeface="+mj-ea"/>
                <a:ea typeface="+mj-ea"/>
              </a:rPr>
              <a:t>모든 전자회로의 논리 기능을 구성하기 위한 기본이 되는 논리회로 </a:t>
            </a:r>
            <a:r>
              <a:rPr lang="ko-KR" altLang="en-US" dirty="0" err="1" smtClean="0">
                <a:latin typeface="+mj-ea"/>
                <a:ea typeface="+mj-ea"/>
              </a:rPr>
              <a:t>게이트</a:t>
            </a:r>
            <a:r>
              <a:rPr lang="ko-KR" altLang="en-US" dirty="0" smtClean="0">
                <a:latin typeface="+mj-ea"/>
                <a:ea typeface="+mj-ea"/>
              </a:rPr>
              <a:t> 입니다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복잡한 기계를 작동시킬 때 이런 회로들이 많이 들어 있어서 복잡한 프로그램을 작동시키고 제어할 수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있습니다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  <a:r>
              <a:rPr lang="ko-KR" altLang="en-US" dirty="0" smtClean="0">
                <a:latin typeface="+mj-ea"/>
                <a:ea typeface="+mj-ea"/>
              </a:rPr>
              <a:t>대표적인 기계가 바로 컴퓨터 입니다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  <a:r>
              <a:rPr lang="ko-KR" altLang="en-US" dirty="0" smtClean="0">
                <a:latin typeface="+mj-ea"/>
                <a:ea typeface="+mj-ea"/>
              </a:rPr>
              <a:t>컴퓨터 안에는 수많은 논리회로로 이루어져 있습니다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그 논리회로 중에서 가장 기본이 되는 논리회로가 </a:t>
            </a:r>
            <a:r>
              <a:rPr lang="en-US" altLang="ko-KR" dirty="0" smtClean="0">
                <a:latin typeface="+mj-ea"/>
                <a:ea typeface="+mj-ea"/>
              </a:rPr>
              <a:t>AND </a:t>
            </a:r>
            <a:r>
              <a:rPr lang="ko-KR" altLang="en-US" dirty="0" err="1" smtClean="0">
                <a:latin typeface="+mj-ea"/>
                <a:ea typeface="+mj-ea"/>
              </a:rPr>
              <a:t>게이트와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OR </a:t>
            </a:r>
            <a:r>
              <a:rPr lang="ko-KR" altLang="en-US" dirty="0" err="1" smtClean="0">
                <a:latin typeface="+mj-ea"/>
                <a:ea typeface="+mj-ea"/>
              </a:rPr>
              <a:t>게이트</a:t>
            </a:r>
            <a:r>
              <a:rPr lang="ko-KR" altLang="en-US" dirty="0" smtClean="0">
                <a:latin typeface="+mj-ea"/>
                <a:ea typeface="+mj-ea"/>
              </a:rPr>
              <a:t> 입니다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AND</a:t>
            </a:r>
            <a:r>
              <a:rPr lang="ko-KR" altLang="en-US" dirty="0" smtClean="0">
                <a:latin typeface="+mj-ea"/>
                <a:ea typeface="+mj-ea"/>
              </a:rPr>
              <a:t>는 </a:t>
            </a:r>
            <a:r>
              <a:rPr lang="en-US" altLang="ko-KR" dirty="0" smtClean="0">
                <a:latin typeface="+mj-ea"/>
                <a:ea typeface="+mj-ea"/>
              </a:rPr>
              <a:t>‘</a:t>
            </a:r>
            <a:r>
              <a:rPr lang="ko-KR" altLang="en-US" dirty="0" smtClean="0">
                <a:latin typeface="+mj-ea"/>
                <a:ea typeface="+mj-ea"/>
              </a:rPr>
              <a:t>그리고</a:t>
            </a:r>
            <a:r>
              <a:rPr lang="en-US" altLang="ko-KR" dirty="0" smtClean="0">
                <a:latin typeface="+mj-ea"/>
                <a:ea typeface="+mj-ea"/>
              </a:rPr>
              <a:t>‘  OR </a:t>
            </a:r>
            <a:r>
              <a:rPr lang="ko-KR" altLang="en-US" dirty="0" smtClean="0">
                <a:latin typeface="+mj-ea"/>
                <a:ea typeface="+mj-ea"/>
              </a:rPr>
              <a:t>은 </a:t>
            </a:r>
            <a:r>
              <a:rPr lang="en-US" altLang="ko-KR" dirty="0" smtClean="0">
                <a:latin typeface="+mj-ea"/>
                <a:ea typeface="+mj-ea"/>
              </a:rPr>
              <a:t>‘</a:t>
            </a:r>
            <a:r>
              <a:rPr lang="ko-KR" altLang="en-US" dirty="0" smtClean="0">
                <a:latin typeface="+mj-ea"/>
                <a:ea typeface="+mj-ea"/>
              </a:rPr>
              <a:t>또는</a:t>
            </a:r>
            <a:r>
              <a:rPr lang="en-US" altLang="ko-KR" dirty="0" smtClean="0">
                <a:latin typeface="+mj-ea"/>
                <a:ea typeface="+mj-ea"/>
              </a:rPr>
              <a:t>‘ </a:t>
            </a:r>
            <a:r>
              <a:rPr lang="ko-KR" altLang="en-US" dirty="0" smtClean="0">
                <a:latin typeface="+mj-ea"/>
                <a:ea typeface="+mj-ea"/>
              </a:rPr>
              <a:t>이라는 뜻을 가진 영어 단어입니다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오늘 만든 </a:t>
            </a:r>
            <a:r>
              <a:rPr lang="en-US" altLang="ko-KR" dirty="0" smtClean="0">
                <a:latin typeface="+mj-ea"/>
                <a:ea typeface="+mj-ea"/>
              </a:rPr>
              <a:t>AND </a:t>
            </a:r>
            <a:r>
              <a:rPr lang="ko-KR" altLang="en-US" dirty="0" err="1" smtClean="0">
                <a:latin typeface="+mj-ea"/>
                <a:ea typeface="+mj-ea"/>
              </a:rPr>
              <a:t>게이트는</a:t>
            </a:r>
            <a:r>
              <a:rPr lang="ko-KR" altLang="en-US" dirty="0" smtClean="0">
                <a:latin typeface="+mj-ea"/>
                <a:ea typeface="+mj-ea"/>
              </a:rPr>
              <a:t> 단어 뜻 그대로 스위치 </a:t>
            </a:r>
            <a:r>
              <a:rPr lang="en-US" altLang="ko-KR" dirty="0" smtClean="0">
                <a:latin typeface="+mj-ea"/>
                <a:ea typeface="+mj-ea"/>
              </a:rPr>
              <a:t>A </a:t>
            </a:r>
            <a:r>
              <a:rPr lang="ko-KR" altLang="en-US" dirty="0" smtClean="0">
                <a:latin typeface="+mj-ea"/>
                <a:ea typeface="+mj-ea"/>
              </a:rPr>
              <a:t>그리고 스위치 </a:t>
            </a:r>
            <a:r>
              <a:rPr lang="en-US" altLang="ko-KR" dirty="0" smtClean="0">
                <a:latin typeface="+mj-ea"/>
                <a:ea typeface="+mj-ea"/>
              </a:rPr>
              <a:t>B</a:t>
            </a:r>
            <a:r>
              <a:rPr lang="ko-KR" altLang="en-US" dirty="0" smtClean="0">
                <a:latin typeface="+mj-ea"/>
                <a:ea typeface="+mj-ea"/>
              </a:rPr>
              <a:t>를 동시에 누르면 </a:t>
            </a:r>
            <a:r>
              <a:rPr lang="en-US" altLang="ko-KR" dirty="0" smtClean="0">
                <a:latin typeface="+mj-ea"/>
                <a:ea typeface="+mj-ea"/>
              </a:rPr>
              <a:t>C</a:t>
            </a:r>
            <a:r>
              <a:rPr lang="ko-KR" altLang="en-US" dirty="0" smtClean="0">
                <a:latin typeface="+mj-ea"/>
                <a:ea typeface="+mj-ea"/>
              </a:rPr>
              <a:t>가 작동됩니다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확인해 보았나요</a:t>
            </a:r>
            <a:r>
              <a:rPr lang="en-US" altLang="ko-KR" dirty="0" smtClean="0">
                <a:latin typeface="+mj-ea"/>
                <a:ea typeface="+mj-e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7536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496043" y="613179"/>
            <a:ext cx="25643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0070C0"/>
                </a:solidFill>
              </a:rPr>
              <a:t>원리학습</a:t>
            </a:r>
            <a:endParaRPr lang="ko-KR" altLang="en-US" sz="26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7829" y="1222212"/>
            <a:ext cx="7137918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AND </a:t>
            </a:r>
            <a:r>
              <a:rPr lang="ko-KR" altLang="en-US" dirty="0" err="1" smtClean="0">
                <a:latin typeface="+mj-ea"/>
                <a:ea typeface="+mj-ea"/>
              </a:rPr>
              <a:t>게이트는</a:t>
            </a:r>
            <a:r>
              <a:rPr lang="ko-KR" altLang="en-US" dirty="0" smtClean="0">
                <a:latin typeface="+mj-ea"/>
                <a:ea typeface="+mj-ea"/>
              </a:rPr>
              <a:t> 연결된 두 회로에 동시에 전원이 들어올 때에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작동되는 회로로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단순하게는</a:t>
            </a:r>
            <a:endParaRPr lang="en-US" altLang="ko-KR" dirty="0" smtClean="0">
              <a:latin typeface="+mj-ea"/>
              <a:ea typeface="+mj-ea"/>
            </a:endParaRPr>
          </a:p>
          <a:p>
            <a:endParaRPr lang="en-US" altLang="ko-KR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= </a:t>
            </a:r>
            <a:r>
              <a:rPr lang="ko-KR" altLang="en-US" dirty="0" smtClean="0">
                <a:latin typeface="+mj-ea"/>
                <a:ea typeface="+mj-ea"/>
              </a:rPr>
              <a:t>두 명이 동시에 버튼을 눌러야 열리는 금고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= </a:t>
            </a:r>
            <a:r>
              <a:rPr lang="ko-KR" altLang="en-US" dirty="0" smtClean="0">
                <a:latin typeface="+mj-ea"/>
                <a:ea typeface="+mj-ea"/>
              </a:rPr>
              <a:t>안전장치 전원이 확인되어야 움직이는 놀이동산 열차와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같은 회로에 응용할 수 있습니다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816" y="3646457"/>
            <a:ext cx="2854733" cy="2676312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329" y="884028"/>
            <a:ext cx="4161276" cy="552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4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587829" y="1634513"/>
            <a:ext cx="10963469" cy="480360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858" y="3563324"/>
            <a:ext cx="2200582" cy="1962424"/>
          </a:xfrm>
          <a:prstGeom prst="rect">
            <a:avLst/>
          </a:prstGeom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496043" y="613179"/>
            <a:ext cx="25643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0070C0"/>
                </a:solidFill>
              </a:rPr>
              <a:t>원리학습</a:t>
            </a:r>
            <a:endParaRPr lang="ko-KR" altLang="en-US" sz="26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7829" y="1222212"/>
            <a:ext cx="11336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+mj-ea"/>
                <a:ea typeface="+mj-ea"/>
              </a:rPr>
              <a:t>이 회로에 사용된 부품들의 특성을 하나씩 살펴봅시다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84646" y="1834190"/>
            <a:ext cx="7287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FF0000"/>
                </a:solidFill>
                <a:latin typeface="+mj-ea"/>
                <a:ea typeface="+mj-ea"/>
              </a:rPr>
              <a:t>LED (Light Emitting Diode)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84646" y="2188028"/>
            <a:ext cx="7287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다이오드는 전류를 한 쪽 방향으로만 흐르게 해주는 극성이 있는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장치입니다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  <a:r>
              <a:rPr lang="ko-KR" altLang="en-US" dirty="0" smtClean="0">
                <a:latin typeface="+mj-ea"/>
                <a:ea typeface="+mj-ea"/>
              </a:rPr>
              <a:t>그 중에서 빛을 내는 다이오드를 </a:t>
            </a:r>
            <a:r>
              <a:rPr lang="en-US" altLang="ko-KR" dirty="0" smtClean="0">
                <a:latin typeface="+mj-ea"/>
                <a:ea typeface="+mj-ea"/>
              </a:rPr>
              <a:t>LED </a:t>
            </a:r>
            <a:r>
              <a:rPr lang="ko-KR" altLang="en-US" dirty="0" smtClean="0">
                <a:latin typeface="+mj-ea"/>
                <a:ea typeface="+mj-ea"/>
              </a:rPr>
              <a:t>라고 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84646" y="3361541"/>
            <a:ext cx="7287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트랜지스터</a:t>
            </a:r>
            <a:endParaRPr lang="en-US" altLang="ko-KR" sz="2000" b="1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17243" y="3767879"/>
            <a:ext cx="7862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+mj-ea"/>
                <a:ea typeface="+mj-ea"/>
              </a:rPr>
              <a:t>트랜지스터는 스위치와 비슷한 역할을 합니다</a:t>
            </a:r>
            <a:r>
              <a:rPr lang="en-US" altLang="ko-KR" sz="1600" dirty="0" smtClean="0"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atin typeface="+mj-ea"/>
                <a:ea typeface="+mj-ea"/>
              </a:rPr>
              <a:t>우리가 손으로 직접 누르는 스위치가 아니고 전기신호나 외부의 환경에 따라 스위치가 자동으로 열리거나 닫힙니다</a:t>
            </a:r>
            <a:r>
              <a:rPr lang="en-US" altLang="ko-KR" sz="1600" dirty="0" smtClean="0">
                <a:latin typeface="+mj-ea"/>
                <a:ea typeface="+mj-ea"/>
              </a:rPr>
              <a:t>.</a:t>
            </a:r>
            <a:r>
              <a:rPr lang="ko-KR" altLang="en-US" sz="1600" dirty="0" smtClean="0">
                <a:latin typeface="+mj-ea"/>
                <a:ea typeface="+mj-ea"/>
              </a:rPr>
              <a:t>보통 트랜지스터는 베이스에 약 </a:t>
            </a:r>
            <a:r>
              <a:rPr lang="en-US" altLang="ko-KR" sz="1600" dirty="0" smtClean="0">
                <a:latin typeface="+mj-ea"/>
                <a:ea typeface="+mj-ea"/>
              </a:rPr>
              <a:t>0.6V</a:t>
            </a:r>
            <a:r>
              <a:rPr lang="ko-KR" altLang="en-US" sz="1600" dirty="0" smtClean="0">
                <a:latin typeface="+mj-ea"/>
                <a:ea typeface="+mj-ea"/>
              </a:rPr>
              <a:t>이상의 전압을 가해주면 스위치가 닫힙니다</a:t>
            </a:r>
            <a:r>
              <a:rPr lang="en-US" altLang="ko-KR" sz="1600" dirty="0" smtClean="0">
                <a:latin typeface="+mj-ea"/>
                <a:ea typeface="+mj-ea"/>
              </a:rPr>
              <a:t>.</a:t>
            </a:r>
          </a:p>
        </p:txBody>
      </p:sp>
      <p:cxnSp>
        <p:nvCxnSpPr>
          <p:cNvPr id="16" name="직선 연결선 15"/>
          <p:cNvCxnSpPr/>
          <p:nvPr/>
        </p:nvCxnSpPr>
        <p:spPr>
          <a:xfrm>
            <a:off x="799584" y="3264056"/>
            <a:ext cx="10539957" cy="0"/>
          </a:xfrm>
          <a:prstGeom prst="line">
            <a:avLst/>
          </a:prstGeom>
          <a:ln w="158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88658" y="5127977"/>
            <a:ext cx="9134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 smtClean="0">
                <a:solidFill>
                  <a:srgbClr val="0070C0"/>
                </a:solidFill>
                <a:latin typeface="+mj-ea"/>
                <a:ea typeface="+mj-ea"/>
              </a:rPr>
              <a:t>베이스</a:t>
            </a:r>
            <a:r>
              <a:rPr lang="en-US" altLang="ko-KR" sz="1600" dirty="0" smtClean="0">
                <a:solidFill>
                  <a:srgbClr val="0070C0"/>
                </a:solidFill>
                <a:latin typeface="+mj-ea"/>
                <a:ea typeface="+mj-ea"/>
              </a:rPr>
              <a:t>(B) : </a:t>
            </a:r>
            <a:r>
              <a:rPr lang="ko-KR" altLang="en-US" sz="1600" dirty="0" smtClean="0">
                <a:solidFill>
                  <a:srgbClr val="0070C0"/>
                </a:solidFill>
                <a:latin typeface="+mj-ea"/>
                <a:ea typeface="+mj-ea"/>
              </a:rPr>
              <a:t>트랜지스터를 작동시키기 위해 약한 전기신호를 가하는 단자</a:t>
            </a:r>
            <a:endParaRPr lang="en-US" altLang="ko-KR" sz="1600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 err="1" smtClean="0">
                <a:solidFill>
                  <a:srgbClr val="0070C0"/>
                </a:solidFill>
                <a:latin typeface="+mj-ea"/>
                <a:ea typeface="+mj-ea"/>
              </a:rPr>
              <a:t>컬렉터</a:t>
            </a:r>
            <a:r>
              <a:rPr lang="en-US" altLang="ko-KR" sz="1600" dirty="0" smtClean="0">
                <a:solidFill>
                  <a:srgbClr val="0070C0"/>
                </a:solidFill>
                <a:latin typeface="+mj-ea"/>
                <a:ea typeface="+mj-ea"/>
              </a:rPr>
              <a:t>(C) : </a:t>
            </a:r>
            <a:r>
              <a:rPr lang="ko-KR" altLang="en-US" sz="1600" dirty="0" smtClean="0">
                <a:solidFill>
                  <a:srgbClr val="0070C0"/>
                </a:solidFill>
                <a:latin typeface="+mj-ea"/>
                <a:ea typeface="+mj-ea"/>
              </a:rPr>
              <a:t>베이스</a:t>
            </a:r>
            <a:r>
              <a:rPr lang="en-US" altLang="ko-KR" sz="1600" dirty="0" smtClean="0">
                <a:solidFill>
                  <a:srgbClr val="0070C0"/>
                </a:solidFill>
                <a:latin typeface="+mj-ea"/>
                <a:ea typeface="+mj-ea"/>
              </a:rPr>
              <a:t>(B)</a:t>
            </a:r>
            <a:r>
              <a:rPr lang="ko-KR" altLang="en-US" sz="1600" dirty="0" smtClean="0">
                <a:solidFill>
                  <a:srgbClr val="0070C0"/>
                </a:solidFill>
                <a:latin typeface="+mj-ea"/>
                <a:ea typeface="+mj-ea"/>
              </a:rPr>
              <a:t>에서 약한 전기신호가 들어오면</a:t>
            </a:r>
            <a:r>
              <a:rPr lang="en-US" altLang="ko-KR" sz="1600" dirty="0" smtClean="0">
                <a:solidFill>
                  <a:srgbClr val="0070C0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solidFill>
                  <a:srgbClr val="0070C0"/>
                </a:solidFill>
                <a:latin typeface="+mj-ea"/>
                <a:ea typeface="+mj-ea"/>
              </a:rPr>
              <a:t>막혀있던 </a:t>
            </a:r>
            <a:r>
              <a:rPr lang="ko-KR" altLang="en-US" sz="1600" dirty="0" err="1" smtClean="0">
                <a:solidFill>
                  <a:srgbClr val="0070C0"/>
                </a:solidFill>
                <a:latin typeface="+mj-ea"/>
                <a:ea typeface="+mj-ea"/>
              </a:rPr>
              <a:t>컬렉터</a:t>
            </a:r>
            <a:r>
              <a:rPr lang="en-US" altLang="ko-KR" sz="1600" dirty="0" smtClean="0">
                <a:solidFill>
                  <a:srgbClr val="0070C0"/>
                </a:solidFill>
                <a:latin typeface="+mj-ea"/>
                <a:ea typeface="+mj-ea"/>
              </a:rPr>
              <a:t>(C) </a:t>
            </a:r>
            <a:r>
              <a:rPr lang="ko-KR" altLang="en-US" sz="1600" dirty="0" smtClean="0">
                <a:solidFill>
                  <a:srgbClr val="0070C0"/>
                </a:solidFill>
                <a:latin typeface="+mj-ea"/>
                <a:ea typeface="+mj-ea"/>
              </a:rPr>
              <a:t>에 큰 전류가 흐름</a:t>
            </a:r>
            <a:endParaRPr lang="en-US" altLang="ko-KR" sz="1600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 err="1" smtClean="0">
                <a:solidFill>
                  <a:srgbClr val="0070C0"/>
                </a:solidFill>
                <a:latin typeface="+mj-ea"/>
                <a:ea typeface="+mj-ea"/>
              </a:rPr>
              <a:t>이미터</a:t>
            </a:r>
            <a:r>
              <a:rPr lang="en-US" altLang="ko-KR" sz="1600" dirty="0" smtClean="0">
                <a:solidFill>
                  <a:srgbClr val="0070C0"/>
                </a:solidFill>
                <a:latin typeface="+mj-ea"/>
                <a:ea typeface="+mj-ea"/>
              </a:rPr>
              <a:t>(E) : </a:t>
            </a:r>
            <a:r>
              <a:rPr lang="ko-KR" altLang="en-US" sz="1600" dirty="0" smtClean="0">
                <a:solidFill>
                  <a:srgbClr val="0070C0"/>
                </a:solidFill>
                <a:latin typeface="+mj-ea"/>
                <a:ea typeface="+mj-ea"/>
              </a:rPr>
              <a:t>베이스</a:t>
            </a:r>
            <a:r>
              <a:rPr lang="en-US" altLang="ko-KR" sz="1600" dirty="0" smtClean="0">
                <a:solidFill>
                  <a:srgbClr val="0070C0"/>
                </a:solidFill>
                <a:latin typeface="+mj-ea"/>
                <a:ea typeface="+mj-ea"/>
              </a:rPr>
              <a:t>(B)</a:t>
            </a:r>
            <a:r>
              <a:rPr lang="ko-KR" altLang="en-US" sz="1600" dirty="0" smtClean="0">
                <a:solidFill>
                  <a:srgbClr val="0070C0"/>
                </a:solidFill>
                <a:latin typeface="+mj-ea"/>
                <a:ea typeface="+mj-ea"/>
              </a:rPr>
              <a:t>와 </a:t>
            </a:r>
            <a:r>
              <a:rPr lang="ko-KR" altLang="en-US" sz="1600" dirty="0" err="1" smtClean="0">
                <a:solidFill>
                  <a:srgbClr val="0070C0"/>
                </a:solidFill>
                <a:latin typeface="+mj-ea"/>
                <a:ea typeface="+mj-ea"/>
              </a:rPr>
              <a:t>컬렉터</a:t>
            </a:r>
            <a:r>
              <a:rPr lang="en-US" altLang="ko-KR" sz="1600" dirty="0" smtClean="0">
                <a:solidFill>
                  <a:srgbClr val="0070C0"/>
                </a:solidFill>
                <a:latin typeface="+mj-ea"/>
                <a:ea typeface="+mj-ea"/>
              </a:rPr>
              <a:t>(C) </a:t>
            </a:r>
            <a:r>
              <a:rPr lang="ko-KR" altLang="en-US" sz="1600" dirty="0" smtClean="0">
                <a:solidFill>
                  <a:srgbClr val="0070C0"/>
                </a:solidFill>
                <a:latin typeface="+mj-ea"/>
                <a:ea typeface="+mj-ea"/>
              </a:rPr>
              <a:t>에서 흐르는 전류가 합쳐지는 단자</a:t>
            </a:r>
            <a:endParaRPr lang="en-US" altLang="ko-KR" sz="1600" dirty="0" smtClean="0">
              <a:solidFill>
                <a:srgbClr val="0070C0"/>
              </a:solidFill>
              <a:latin typeface="+mj-ea"/>
              <a:ea typeface="+mj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075" y="1700178"/>
            <a:ext cx="1892301" cy="150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35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496043" y="613179"/>
            <a:ext cx="25643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0070C0"/>
                </a:solidFill>
              </a:rPr>
              <a:t>원리학습</a:t>
            </a:r>
            <a:endParaRPr lang="ko-KR" altLang="en-US" sz="26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7829" y="1222212"/>
            <a:ext cx="11336693" cy="1285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회로를 완성해보면 트랜지스터가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직렬로 연결되어</a:t>
            </a: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두 개의 트랜지스터를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통과해야만 </a:t>
            </a:r>
            <a:r>
              <a:rPr lang="en-US" altLang="ko-KR" dirty="0" smtClean="0">
                <a:latin typeface="+mj-ea"/>
                <a:ea typeface="+mj-ea"/>
              </a:rPr>
              <a:t>LED</a:t>
            </a:r>
            <a:r>
              <a:rPr lang="ko-KR" altLang="en-US" dirty="0" smtClean="0">
                <a:latin typeface="+mj-ea"/>
                <a:ea typeface="+mj-ea"/>
              </a:rPr>
              <a:t>가 켜집니다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18924" y="540777"/>
            <a:ext cx="6500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전지</a:t>
            </a:r>
            <a:endParaRPr lang="en-US" altLang="ko-KR" dirty="0" smtClean="0">
              <a:latin typeface="+mj-ea"/>
              <a:ea typeface="+mj-ea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462" y="1048608"/>
            <a:ext cx="5048955" cy="516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9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5207670" y="3007171"/>
            <a:ext cx="1344654" cy="134465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74" y="3173598"/>
            <a:ext cx="3459039" cy="113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 smtClean="0">
                <a:solidFill>
                  <a:srgbClr val="0070C0"/>
                </a:solidFill>
              </a:rPr>
              <a:t>브레드보드</a:t>
            </a:r>
            <a:r>
              <a:rPr lang="ko-KR" altLang="en-US" sz="2600" b="1" dirty="0" smtClean="0">
                <a:solidFill>
                  <a:srgbClr val="0070C0"/>
                </a:solidFill>
              </a:rPr>
              <a:t>  </a:t>
            </a:r>
            <a:r>
              <a:rPr lang="en-US" altLang="ko-KR" sz="2600" b="1" dirty="0" smtClean="0">
                <a:solidFill>
                  <a:srgbClr val="0070C0"/>
                </a:solidFill>
              </a:rPr>
              <a:t>= </a:t>
            </a:r>
            <a:r>
              <a:rPr lang="ko-KR" altLang="en-US" sz="2600" b="1" dirty="0" err="1" smtClean="0">
                <a:solidFill>
                  <a:srgbClr val="0070C0"/>
                </a:solidFill>
              </a:rPr>
              <a:t>빵판</a:t>
            </a:r>
            <a:r>
              <a:rPr lang="en-US" altLang="ko-KR" sz="2600" b="1" dirty="0" smtClean="0">
                <a:solidFill>
                  <a:srgbClr val="0070C0"/>
                </a:solidFill>
              </a:rPr>
              <a:t>?!</a:t>
            </a:r>
            <a:endParaRPr lang="ko-KR" altLang="en-US" sz="2600" b="1" dirty="0">
              <a:solidFill>
                <a:srgbClr val="0070C0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6624675" y="2809735"/>
            <a:ext cx="5150499" cy="3091543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58596" y="1101013"/>
            <a:ext cx="7311617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브레드보드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(Bread Board)</a:t>
            </a:r>
            <a:r>
              <a:rPr lang="ko-KR" altLang="en-US" dirty="0" smtClean="0"/>
              <a:t>는 빵을 썰 때</a:t>
            </a:r>
            <a:r>
              <a:rPr lang="en-US" altLang="ko-KR" dirty="0"/>
              <a:t> </a:t>
            </a:r>
            <a:r>
              <a:rPr lang="ko-KR" altLang="en-US" dirty="0" smtClean="0"/>
              <a:t>사용하는 도마를 말합니다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전자회로를 다루는 시간에 왜 빵이</a:t>
            </a:r>
            <a:r>
              <a:rPr lang="ko-KR" altLang="en-US" sz="2400" dirty="0" smtClean="0"/>
              <a:t> </a:t>
            </a:r>
            <a:r>
              <a:rPr lang="ko-KR" altLang="en-US" dirty="0" smtClean="0"/>
              <a:t>나왔을까요</a:t>
            </a:r>
            <a:r>
              <a:rPr lang="en-US" altLang="ko-KR" dirty="0" smtClean="0"/>
              <a:t>?</a:t>
            </a:r>
            <a:endParaRPr lang="en-US" altLang="ko-KR" sz="2400" dirty="0" smtClean="0"/>
          </a:p>
          <a:p>
            <a:r>
              <a:rPr lang="ko-KR" altLang="en-US" dirty="0" smtClean="0"/>
              <a:t>전자부품을 서로 연결하여 회로를 만들려면 보통은 납땜을 하게 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그러나  완성된 회로가 아닌 테스트용 회로인 경우 </a:t>
            </a:r>
            <a:endParaRPr lang="en-US" altLang="ko-KR" dirty="0" smtClean="0"/>
          </a:p>
          <a:p>
            <a:r>
              <a:rPr lang="ko-KR" altLang="en-US" dirty="0" smtClean="0"/>
              <a:t>여러 가지 부품을 연결했다</a:t>
            </a:r>
            <a:r>
              <a:rPr lang="en-US" altLang="ko-KR" dirty="0"/>
              <a:t> </a:t>
            </a:r>
            <a:r>
              <a:rPr lang="ko-KR" altLang="en-US" dirty="0" smtClean="0"/>
              <a:t>제거했다 하면서 실험해보게 </a:t>
            </a:r>
            <a:endParaRPr lang="en-US" altLang="ko-KR" dirty="0" smtClean="0"/>
          </a:p>
          <a:p>
            <a:r>
              <a:rPr lang="ko-KR" altLang="en-US" dirty="0" smtClean="0"/>
              <a:t>되는데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이럴 때에는 납땜 연결이 매우 불편합니다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이점을 보완하기 위하여 빵을 썰 때 사용하던 나무 도마 위에</a:t>
            </a:r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규칙적으로 쇠못을 박아놓고 다양한 전선 및 부품을 쉽게 </a:t>
            </a:r>
            <a:endParaRPr lang="en-US" altLang="ko-KR" dirty="0" smtClean="0"/>
          </a:p>
          <a:p>
            <a:r>
              <a:rPr lang="ko-KR" altLang="en-US" dirty="0" smtClean="0"/>
              <a:t>연결하도록  했던 것이 발전하여 지금의 </a:t>
            </a:r>
            <a:r>
              <a:rPr lang="en-US" altLang="ko-KR" dirty="0"/>
              <a:t> </a:t>
            </a:r>
            <a:r>
              <a:rPr lang="ko-KR" altLang="en-US" sz="2000" b="1" dirty="0" err="1" smtClean="0"/>
              <a:t>브레드보드</a:t>
            </a:r>
            <a:r>
              <a:rPr lang="ko-KR" altLang="en-US" dirty="0" err="1" smtClean="0"/>
              <a:t>가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dirty="0" smtClean="0"/>
              <a:t>되었습니다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일정한 간격의 구멍이 있는 플라스틱 판 내부에 핀을 넣어</a:t>
            </a:r>
            <a:endParaRPr lang="en-US" altLang="ko-KR" dirty="0" smtClean="0"/>
          </a:p>
          <a:p>
            <a:r>
              <a:rPr lang="ko-KR" altLang="en-US" dirty="0" smtClean="0"/>
              <a:t>전류가 흐를 수 있어 여러 전자부품을 끼우고 제거하도록</a:t>
            </a:r>
            <a:endParaRPr lang="en-US" altLang="ko-KR" dirty="0" smtClean="0"/>
          </a:p>
          <a:p>
            <a:r>
              <a:rPr lang="ko-KR" altLang="en-US" dirty="0" smtClean="0"/>
              <a:t>고안되었으며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테스트회로 및 교육용으로 많이 이용되고</a:t>
            </a:r>
            <a:endParaRPr lang="en-US" altLang="ko-KR" dirty="0" smtClean="0"/>
          </a:p>
          <a:p>
            <a:r>
              <a:rPr lang="ko-KR" altLang="en-US" dirty="0" smtClean="0"/>
              <a:t>있습니다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262" y="2883688"/>
            <a:ext cx="5001323" cy="294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3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76" y="685144"/>
            <a:ext cx="5068007" cy="536332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442" y="362583"/>
            <a:ext cx="5439746" cy="600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6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 smtClean="0">
                <a:solidFill>
                  <a:srgbClr val="0070C0"/>
                </a:solidFill>
              </a:rPr>
              <a:t>브레드보드</a:t>
            </a:r>
            <a:r>
              <a:rPr lang="ko-KR" altLang="en-US" sz="2600" b="1" dirty="0" smtClean="0">
                <a:solidFill>
                  <a:srgbClr val="0070C0"/>
                </a:solidFill>
              </a:rPr>
              <a:t> 기초회로</a:t>
            </a:r>
            <a:endParaRPr lang="ko-KR" altLang="en-US" sz="2600" b="1" dirty="0">
              <a:solidFill>
                <a:srgbClr val="0070C0"/>
              </a:solidFill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23" y="2109061"/>
            <a:ext cx="10796377" cy="29517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596" y="1101013"/>
            <a:ext cx="762260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부품을 이용하여  </a:t>
            </a:r>
            <a:r>
              <a:rPr lang="en-US" altLang="ko-KR" dirty="0" smtClean="0"/>
              <a:t>LED</a:t>
            </a:r>
            <a:r>
              <a:rPr lang="ko-KR" altLang="en-US" dirty="0" smtClean="0"/>
              <a:t>에 </a:t>
            </a:r>
            <a:r>
              <a:rPr lang="ko-KR" altLang="en-US" dirty="0"/>
              <a:t> </a:t>
            </a:r>
            <a:r>
              <a:rPr lang="ko-KR" altLang="en-US" dirty="0" smtClean="0"/>
              <a:t>불을 켜는 가장 단순한 전기회로를 만들어 봅시다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962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 smtClean="0">
                <a:solidFill>
                  <a:srgbClr val="0070C0"/>
                </a:solidFill>
              </a:rPr>
              <a:t>브레드보드</a:t>
            </a:r>
            <a:r>
              <a:rPr lang="ko-KR" altLang="en-US" sz="2600" b="1" dirty="0" smtClean="0">
                <a:solidFill>
                  <a:srgbClr val="0070C0"/>
                </a:solidFill>
              </a:rPr>
              <a:t> 기초회로</a:t>
            </a:r>
            <a:endParaRPr lang="ko-KR" altLang="en-US" sz="26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2645" y="4954954"/>
            <a:ext cx="367921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1) LED </a:t>
            </a:r>
            <a:r>
              <a:rPr lang="ko-KR" altLang="en-US" dirty="0" smtClean="0"/>
              <a:t>를 </a:t>
            </a:r>
            <a:r>
              <a:rPr lang="ko-KR" altLang="en-US" dirty="0" err="1" smtClean="0"/>
              <a:t>브레드보드</a:t>
            </a:r>
            <a:r>
              <a:rPr lang="ko-KR" altLang="en-US" dirty="0" smtClean="0"/>
              <a:t> 에 꽂습니다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00596" y="5462785"/>
            <a:ext cx="4358886" cy="787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LED 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의 두 다리를 서로 다른 라인에 꽂아야 합니다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긴 다리가 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(+)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극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,  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짧은 다리가 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(-) 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극입니다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.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 </a:t>
            </a:r>
            <a:endParaRPr lang="ko-KR" altLang="en-US" sz="1600" dirty="0">
              <a:solidFill>
                <a:srgbClr val="0070C0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13" y="2099991"/>
            <a:ext cx="5649113" cy="336279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261" y="2183177"/>
            <a:ext cx="4199745" cy="26236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8596" y="1101013"/>
            <a:ext cx="762260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부품을 이용하여  </a:t>
            </a:r>
            <a:r>
              <a:rPr lang="en-US" altLang="ko-KR" dirty="0" smtClean="0"/>
              <a:t>LED</a:t>
            </a:r>
            <a:r>
              <a:rPr lang="ko-KR" altLang="en-US" dirty="0" smtClean="0"/>
              <a:t>에 </a:t>
            </a:r>
            <a:r>
              <a:rPr lang="ko-KR" altLang="en-US" dirty="0"/>
              <a:t> </a:t>
            </a:r>
            <a:r>
              <a:rPr lang="ko-KR" altLang="en-US" dirty="0" smtClean="0"/>
              <a:t>불을 켜는 가장 단순한 전기회로를 만들어 봅시다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69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 smtClean="0">
                <a:solidFill>
                  <a:srgbClr val="0070C0"/>
                </a:solidFill>
              </a:rPr>
              <a:t>브레드보드</a:t>
            </a:r>
            <a:r>
              <a:rPr lang="ko-KR" altLang="en-US" sz="2600" b="1" dirty="0" smtClean="0">
                <a:solidFill>
                  <a:srgbClr val="0070C0"/>
                </a:solidFill>
              </a:rPr>
              <a:t> 기초회로</a:t>
            </a:r>
            <a:endParaRPr lang="ko-KR" altLang="en-US" sz="26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8306" y="3965498"/>
            <a:ext cx="489909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2</a:t>
            </a:r>
            <a:r>
              <a:rPr lang="en-US" altLang="ko-KR" dirty="0" smtClean="0">
                <a:latin typeface="+mj-ea"/>
                <a:ea typeface="+mj-ea"/>
              </a:rPr>
              <a:t>) </a:t>
            </a:r>
            <a:r>
              <a:rPr lang="ko-KR" altLang="en-US" dirty="0" err="1" smtClean="0">
                <a:latin typeface="+mj-ea"/>
                <a:ea typeface="+mj-ea"/>
              </a:rPr>
              <a:t>전지홀더를</a:t>
            </a:r>
            <a:r>
              <a:rPr lang="ko-KR" altLang="en-US" dirty="0" smtClean="0">
                <a:latin typeface="+mj-ea"/>
                <a:ea typeface="+mj-ea"/>
              </a:rPr>
              <a:t> 꽂은 후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동전전지를 끼웁니다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51572" y="4473329"/>
            <a:ext cx="4320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err="1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전지홀더의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 각진 쪽이 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+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극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, 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둥근 쪽이  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- 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극 입니다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.</a:t>
            </a:r>
            <a:endParaRPr lang="ko-KR" altLang="en-US" sz="1600" dirty="0">
              <a:solidFill>
                <a:srgbClr val="0070C0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12868" y="3965498"/>
            <a:ext cx="244329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3) </a:t>
            </a:r>
            <a:r>
              <a:rPr lang="ko-KR" altLang="en-US" dirty="0" smtClean="0">
                <a:latin typeface="+mj-ea"/>
                <a:ea typeface="+mj-ea"/>
              </a:rPr>
              <a:t>스위치를 꽂습니다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46134" y="4473329"/>
            <a:ext cx="2300630" cy="4185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스위치는 극성이 없습니다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.</a:t>
            </a:r>
            <a:endParaRPr lang="ko-KR" altLang="en-US" sz="1600" dirty="0">
              <a:solidFill>
                <a:srgbClr val="0070C0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306" y="1193204"/>
            <a:ext cx="10421804" cy="269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36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 smtClean="0">
                <a:solidFill>
                  <a:srgbClr val="0070C0"/>
                </a:solidFill>
              </a:rPr>
              <a:t>브레드보드</a:t>
            </a:r>
            <a:r>
              <a:rPr lang="ko-KR" altLang="en-US" sz="2600" b="1" dirty="0" smtClean="0">
                <a:solidFill>
                  <a:srgbClr val="0070C0"/>
                </a:solidFill>
              </a:rPr>
              <a:t> 기초회로</a:t>
            </a:r>
            <a:endParaRPr lang="ko-KR" altLang="en-US" sz="26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8306" y="3965498"/>
            <a:ext cx="53094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4) </a:t>
            </a:r>
            <a:r>
              <a:rPr lang="ko-KR" altLang="en-US" dirty="0" smtClean="0">
                <a:latin typeface="+mj-ea"/>
                <a:ea typeface="+mj-ea"/>
              </a:rPr>
              <a:t>각 부품을 전선을 이용하여 연결할 차례입니다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전선을 서로 어느 구멍에 연결해야 각 부품들이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   연결되어 회로를 완성할 수 있을까요</a:t>
            </a:r>
            <a:r>
              <a:rPr lang="en-US" altLang="ko-KR" dirty="0" smtClean="0">
                <a:latin typeface="+mj-ea"/>
                <a:ea typeface="+mj-ea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   </a:t>
            </a:r>
            <a:r>
              <a:rPr lang="ko-KR" altLang="en-US" dirty="0" err="1" smtClean="0">
                <a:latin typeface="+mj-ea"/>
                <a:ea typeface="+mj-ea"/>
              </a:rPr>
              <a:t>그림위에</a:t>
            </a:r>
            <a:r>
              <a:rPr lang="ko-KR" altLang="en-US" dirty="0" smtClean="0">
                <a:latin typeface="+mj-ea"/>
                <a:ea typeface="+mj-ea"/>
              </a:rPr>
              <a:t> 연필로 전선을 그려봅시다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18306" y="5924927"/>
            <a:ext cx="571983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5) </a:t>
            </a:r>
            <a:r>
              <a:rPr lang="ko-KR" altLang="en-US" dirty="0" err="1" smtClean="0">
                <a:latin typeface="+mj-ea"/>
                <a:ea typeface="+mj-ea"/>
              </a:rPr>
              <a:t>브레드보드</a:t>
            </a:r>
            <a:r>
              <a:rPr lang="ko-KR" altLang="en-US" dirty="0" smtClean="0">
                <a:latin typeface="+mj-ea"/>
                <a:ea typeface="+mj-ea"/>
              </a:rPr>
              <a:t> 위에 다양한 전기회로를 표현해 봅시다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19671" y="406288"/>
            <a:ext cx="6240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srgbClr val="FF000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※ </a:t>
            </a:r>
            <a:r>
              <a:rPr lang="ko-KR" altLang="en-US" sz="1600" dirty="0" smtClean="0">
                <a:solidFill>
                  <a:srgbClr val="FF000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모든 부품의 단자는 여러 번 꺾이면 부러질 수 있으니 조심해서 다룹니다</a:t>
            </a:r>
            <a:r>
              <a:rPr lang="en-US" altLang="ko-KR" sz="1600" dirty="0" smtClean="0">
                <a:solidFill>
                  <a:srgbClr val="FF000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.</a:t>
            </a:r>
            <a:endParaRPr lang="ko-KR" altLang="en-US" sz="1600" dirty="0">
              <a:solidFill>
                <a:srgbClr val="FF0000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4207" y="4767079"/>
            <a:ext cx="4732386" cy="878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▷ 계획한 대로 전선을 꽂고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회로가 잘 작동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 </a:t>
            </a:r>
            <a:r>
              <a:rPr lang="ko-KR" altLang="en-US" dirty="0" smtClean="0">
                <a:latin typeface="+mj-ea"/>
                <a:ea typeface="+mj-ea"/>
              </a:rPr>
              <a:t>하는지 </a:t>
            </a:r>
            <a:r>
              <a:rPr lang="ko-KR" altLang="en-US" dirty="0">
                <a:latin typeface="+mj-ea"/>
                <a:ea typeface="+mj-ea"/>
              </a:rPr>
              <a:t>확</a:t>
            </a:r>
            <a:r>
              <a:rPr lang="ko-KR" altLang="en-US" dirty="0" smtClean="0">
                <a:latin typeface="+mj-ea"/>
                <a:ea typeface="+mj-ea"/>
              </a:rPr>
              <a:t>인합니다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94207" y="3930852"/>
            <a:ext cx="45432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각 부품이 꽂혀있는 라인 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(           ) 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어느 곳에 꽂아도</a:t>
            </a:r>
            <a:endParaRPr lang="en-US" altLang="ko-KR" sz="1600" dirty="0" smtClean="0">
              <a:solidFill>
                <a:srgbClr val="0070C0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부품은 서로 연결됩니다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. </a:t>
            </a:r>
            <a:endParaRPr lang="ko-KR" altLang="en-US" sz="1600" dirty="0">
              <a:solidFill>
                <a:srgbClr val="0070C0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  <p:cxnSp>
        <p:nvCxnSpPr>
          <p:cNvPr id="22" name="직선 연결선 21"/>
          <p:cNvCxnSpPr/>
          <p:nvPr/>
        </p:nvCxnSpPr>
        <p:spPr>
          <a:xfrm>
            <a:off x="9097347" y="4180113"/>
            <a:ext cx="550506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522" y="836155"/>
            <a:ext cx="9955014" cy="30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42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4562669" y="1098349"/>
            <a:ext cx="6671388" cy="531178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rgbClr val="0070C0"/>
                </a:solidFill>
              </a:rPr>
              <a:t>[ </a:t>
            </a:r>
            <a:r>
              <a:rPr lang="ko-KR" altLang="en-US" sz="2600" b="1" dirty="0" err="1" smtClean="0">
                <a:solidFill>
                  <a:srgbClr val="0070C0"/>
                </a:solidFill>
              </a:rPr>
              <a:t>브레드보드에</a:t>
            </a:r>
            <a:r>
              <a:rPr lang="ko-KR" altLang="en-US" sz="2600" b="1" dirty="0" smtClean="0">
                <a:solidFill>
                  <a:srgbClr val="0070C0"/>
                </a:solidFill>
              </a:rPr>
              <a:t> 부품 꽂아 연결하기 </a:t>
            </a:r>
            <a:r>
              <a:rPr lang="en-US" altLang="ko-KR" sz="2600" b="1" dirty="0" smtClean="0">
                <a:solidFill>
                  <a:srgbClr val="0070C0"/>
                </a:solidFill>
              </a:rPr>
              <a:t>]</a:t>
            </a:r>
            <a:endParaRPr lang="ko-KR" altLang="en-US" sz="26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27045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1.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검정 전선 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1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개 연결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564" y="1537616"/>
            <a:ext cx="6223597" cy="443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6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기본">
  <a:themeElements>
    <a:clrScheme name="기본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기본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기본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6244</TotalTime>
  <Words>991</Words>
  <Application>Microsoft Office PowerPoint</Application>
  <PresentationFormat>와이드스크린</PresentationFormat>
  <Paragraphs>144</Paragraphs>
  <Slides>26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26</vt:i4>
      </vt:variant>
    </vt:vector>
  </HeadingPairs>
  <TitlesOfParts>
    <vt:vector size="38" baseType="lpstr">
      <vt:lpstr>123RF</vt:lpstr>
      <vt:lpstr>777별나라달님</vt:lpstr>
      <vt:lpstr>맑은 고딕</vt:lpstr>
      <vt:lpstr>Arial</vt:lpstr>
      <vt:lpstr>Calibri</vt:lpstr>
      <vt:lpstr>Calibri Light</vt:lpstr>
      <vt:lpstr>Corbel</vt:lpstr>
      <vt:lpstr>Wingdings 2</vt:lpstr>
      <vt:lpstr>HDOfficeLightV0</vt:lpstr>
      <vt:lpstr>1_HDOfficeLightV0</vt:lpstr>
      <vt:lpstr>2_HDOfficeLightV0</vt:lpstr>
      <vt:lpstr>기본</vt:lpstr>
      <vt:lpstr>브레드보드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 과학수사대</dc:title>
  <dc:creator>MK</dc:creator>
  <cp:lastModifiedBy>MK</cp:lastModifiedBy>
  <cp:revision>119</cp:revision>
  <dcterms:created xsi:type="dcterms:W3CDTF">2020-01-07T08:23:28Z</dcterms:created>
  <dcterms:modified xsi:type="dcterms:W3CDTF">2020-01-15T06:01:36Z</dcterms:modified>
</cp:coreProperties>
</file>