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1" r:id="rId1"/>
    <p:sldMasterId id="2147484294" r:id="rId2"/>
    <p:sldMasterId id="2147484474" r:id="rId3"/>
    <p:sldMasterId id="2147484486" r:id="rId4"/>
    <p:sldMasterId id="2147484498" r:id="rId5"/>
  </p:sldMasterIdLst>
  <p:notesMasterIdLst>
    <p:notesMasterId r:id="rId27"/>
  </p:notesMasterIdLst>
  <p:sldIdLst>
    <p:sldId id="256" r:id="rId6"/>
    <p:sldId id="258" r:id="rId7"/>
    <p:sldId id="259" r:id="rId8"/>
    <p:sldId id="296" r:id="rId9"/>
    <p:sldId id="297" r:id="rId10"/>
    <p:sldId id="317" r:id="rId11"/>
    <p:sldId id="300" r:id="rId12"/>
    <p:sldId id="318" r:id="rId13"/>
    <p:sldId id="298" r:id="rId14"/>
    <p:sldId id="350" r:id="rId15"/>
    <p:sldId id="351" r:id="rId16"/>
    <p:sldId id="352" r:id="rId17"/>
    <p:sldId id="353" r:id="rId18"/>
    <p:sldId id="309" r:id="rId19"/>
    <p:sldId id="311" r:id="rId20"/>
    <p:sldId id="310" r:id="rId21"/>
    <p:sldId id="334" r:id="rId22"/>
    <p:sldId id="325" r:id="rId23"/>
    <p:sldId id="354" r:id="rId24"/>
    <p:sldId id="339" r:id="rId25"/>
    <p:sldId id="283" r:id="rId26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98B6D"/>
    <a:srgbClr val="F1B4A1"/>
    <a:srgbClr val="E3EFF5"/>
    <a:srgbClr val="FF9933"/>
    <a:srgbClr val="FFFF99"/>
    <a:srgbClr val="F7C5A3"/>
    <a:srgbClr val="C5F0A8"/>
    <a:srgbClr val="99FFCC"/>
    <a:srgbClr val="006600"/>
    <a:srgbClr val="8A55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715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50" y="4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88773D-858C-4442-A04A-BE44FC91E701}" type="datetimeFigureOut">
              <a:rPr lang="ko-KR" altLang="en-US" smtClean="0"/>
              <a:t>2020-01-16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80683E-D762-431A-9904-485B03FC79D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359634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80683E-D762-431A-9904-485B03FC79D3}" type="slidenum">
              <a:rPr lang="ko-KR" altLang="en-US" smtClean="0"/>
              <a:t>21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593665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2020-01-16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473605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2020-01-16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845839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2020-01-16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362670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2020-01-16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036004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2020-01-16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850321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2020-01-16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18205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2020-01-16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1760105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2020-01-16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096280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2020-01-16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6509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2020-01-16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1440952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2020-01-16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5469192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2020-01-16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9229193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2020-01-16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148308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2020-01-16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5318128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2020-01-16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5269677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2020-01-16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9573314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2020-01-16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6642460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2020-01-16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2463058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2020-01-16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8210725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2020-01-16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32578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2020-01-16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1936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2020-01-16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504753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2020-01-16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3546570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2020-01-16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0543943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2020-01-16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8198392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2020-01-16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8915899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2020-01-16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565093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2020-01-16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4691512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2020-01-16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8335268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2020-01-16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0415925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2020-01-16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4061710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2020-01-16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367919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2020-01-16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8788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2020-01-16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1689886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2020-01-16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0854321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2020-01-16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4183911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2020-01-16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0040467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2020-01-16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8411680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2020-01-16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9587234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66B40BF-20EC-4E2E-8B38-E086206B1DA6}" type="datetimeFigureOut">
              <a:rPr lang="ko-KR" altLang="en-US" smtClean="0"/>
              <a:t>2020-01-16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30204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2020-01-16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9106489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2020-01-16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686094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2020-01-16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6398875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2020-01-16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2621535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2020-01-16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32639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2020-01-16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297716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2020-01-16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0647312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2020-01-16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8366576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2020-01-16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6401470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2020-01-16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2283088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2020-01-16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230701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2020-01-16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7073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2020-01-16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443879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2020-01-16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23333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2020-01-16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555843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66B40BF-20EC-4E2E-8B38-E086206B1DA6}" type="datetimeFigureOut">
              <a:rPr lang="ko-KR" altLang="en-US" smtClean="0"/>
              <a:t>2020-01-16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933972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2" r:id="rId1"/>
    <p:sldLayoutId id="2147483903" r:id="rId2"/>
    <p:sldLayoutId id="2147483904" r:id="rId3"/>
    <p:sldLayoutId id="2147483905" r:id="rId4"/>
    <p:sldLayoutId id="2147483906" r:id="rId5"/>
    <p:sldLayoutId id="2147483907" r:id="rId6"/>
    <p:sldLayoutId id="2147483908" r:id="rId7"/>
    <p:sldLayoutId id="2147483909" r:id="rId8"/>
    <p:sldLayoutId id="2147483910" r:id="rId9"/>
    <p:sldLayoutId id="2147483911" r:id="rId10"/>
    <p:sldLayoutId id="2147483912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66B40BF-20EC-4E2E-8B38-E086206B1DA6}" type="datetimeFigureOut">
              <a:rPr lang="ko-KR" altLang="en-US" smtClean="0"/>
              <a:t>2020-01-16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12408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95" r:id="rId1"/>
    <p:sldLayoutId id="2147484296" r:id="rId2"/>
    <p:sldLayoutId id="2147484297" r:id="rId3"/>
    <p:sldLayoutId id="2147484298" r:id="rId4"/>
    <p:sldLayoutId id="2147484299" r:id="rId5"/>
    <p:sldLayoutId id="2147484300" r:id="rId6"/>
    <p:sldLayoutId id="2147484301" r:id="rId7"/>
    <p:sldLayoutId id="2147484302" r:id="rId8"/>
    <p:sldLayoutId id="2147484303" r:id="rId9"/>
    <p:sldLayoutId id="2147484304" r:id="rId10"/>
    <p:sldLayoutId id="2147484305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66B40BF-20EC-4E2E-8B38-E086206B1DA6}" type="datetimeFigureOut">
              <a:rPr lang="ko-KR" altLang="en-US" smtClean="0"/>
              <a:t>2020-01-16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22275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75" r:id="rId1"/>
    <p:sldLayoutId id="2147484476" r:id="rId2"/>
    <p:sldLayoutId id="2147484477" r:id="rId3"/>
    <p:sldLayoutId id="2147484478" r:id="rId4"/>
    <p:sldLayoutId id="2147484479" r:id="rId5"/>
    <p:sldLayoutId id="2147484480" r:id="rId6"/>
    <p:sldLayoutId id="2147484481" r:id="rId7"/>
    <p:sldLayoutId id="2147484482" r:id="rId8"/>
    <p:sldLayoutId id="2147484483" r:id="rId9"/>
    <p:sldLayoutId id="2147484484" r:id="rId10"/>
    <p:sldLayoutId id="2147484485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66B40BF-20EC-4E2E-8B38-E086206B1DA6}" type="datetimeFigureOut">
              <a:rPr lang="ko-KR" altLang="en-US" smtClean="0"/>
              <a:t>2020-01-16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623132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87" r:id="rId1"/>
    <p:sldLayoutId id="2147484488" r:id="rId2"/>
    <p:sldLayoutId id="2147484489" r:id="rId3"/>
    <p:sldLayoutId id="2147484490" r:id="rId4"/>
    <p:sldLayoutId id="2147484491" r:id="rId5"/>
    <p:sldLayoutId id="2147484492" r:id="rId6"/>
    <p:sldLayoutId id="2147484493" r:id="rId7"/>
    <p:sldLayoutId id="2147484494" r:id="rId8"/>
    <p:sldLayoutId id="2147484495" r:id="rId9"/>
    <p:sldLayoutId id="2147484496" r:id="rId10"/>
    <p:sldLayoutId id="2147484497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766B40BF-20EC-4E2E-8B38-E086206B1DA6}" type="datetimeFigureOut">
              <a:rPr lang="ko-KR" altLang="en-US" smtClean="0"/>
              <a:t>2020-01-16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712963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99" r:id="rId1"/>
    <p:sldLayoutId id="2147484500" r:id="rId2"/>
    <p:sldLayoutId id="2147484501" r:id="rId3"/>
    <p:sldLayoutId id="2147484502" r:id="rId4"/>
    <p:sldLayoutId id="2147484503" r:id="rId5"/>
    <p:sldLayoutId id="2147484504" r:id="rId6"/>
    <p:sldLayoutId id="2147484505" r:id="rId7"/>
    <p:sldLayoutId id="2147484506" r:id="rId8"/>
    <p:sldLayoutId id="2147484507" r:id="rId9"/>
    <p:sldLayoutId id="2147484508" r:id="rId10"/>
    <p:sldLayoutId id="214748450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1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1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1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1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1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E98B6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가로로 말린 두루마리 모양 6"/>
          <p:cNvSpPr/>
          <p:nvPr/>
        </p:nvSpPr>
        <p:spPr>
          <a:xfrm>
            <a:off x="1268964" y="699795"/>
            <a:ext cx="9498563" cy="4917232"/>
          </a:xfrm>
          <a:prstGeom prst="horizontalScroll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4" name="제목 3"/>
          <p:cNvSpPr>
            <a:spLocks noGrp="1"/>
          </p:cNvSpPr>
          <p:nvPr>
            <p:ph type="ctrTitle"/>
          </p:nvPr>
        </p:nvSpPr>
        <p:spPr>
          <a:xfrm>
            <a:off x="3256020" y="2116034"/>
            <a:ext cx="5925302" cy="1599566"/>
          </a:xfrm>
        </p:spPr>
        <p:txBody>
          <a:bodyPr>
            <a:noAutofit/>
          </a:bodyPr>
          <a:lstStyle/>
          <a:p>
            <a:pPr algn="dist"/>
            <a:r>
              <a:rPr lang="ko-KR" altLang="en-US" sz="12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777별나라달님" panose="02020603020101020101" pitchFamily="18" charset="-127"/>
                <a:ea typeface="777별나라달님" panose="02020603020101020101" pitchFamily="18" charset="-127"/>
              </a:rPr>
              <a:t>브레드보드</a:t>
            </a:r>
            <a:endParaRPr lang="ko-KR" altLang="en-US" sz="4000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777별나라달님" panose="02020603020101020101" pitchFamily="18" charset="-127"/>
              <a:ea typeface="777별나라달님" panose="02020603020101020101" pitchFamily="18" charset="-127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363112" y="3469894"/>
            <a:ext cx="605425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5400" b="1" dirty="0" smtClean="0">
                <a:solidFill>
                  <a:schemeClr val="accent4">
                    <a:lumMod val="50000"/>
                  </a:schemeClr>
                </a:solidFill>
              </a:rPr>
              <a:t>[ </a:t>
            </a:r>
            <a:r>
              <a:rPr lang="ko-KR" altLang="en-US" sz="5400" b="1" dirty="0" smtClean="0">
                <a:solidFill>
                  <a:schemeClr val="accent4">
                    <a:lumMod val="50000"/>
                  </a:schemeClr>
                </a:solidFill>
              </a:rPr>
              <a:t>기울기 센서 </a:t>
            </a:r>
            <a:r>
              <a:rPr lang="ko-KR" altLang="en-US" sz="5400" b="1" dirty="0" smtClean="0">
                <a:solidFill>
                  <a:schemeClr val="accent4">
                    <a:lumMod val="50000"/>
                  </a:schemeClr>
                </a:solidFill>
              </a:rPr>
              <a:t>회로</a:t>
            </a:r>
            <a:r>
              <a:rPr lang="en-US" altLang="ko-KR" sz="6000" b="1" dirty="0" smtClean="0">
                <a:solidFill>
                  <a:schemeClr val="accent4">
                    <a:lumMod val="50000"/>
                  </a:schemeClr>
                </a:solidFill>
              </a:rPr>
              <a:t>]</a:t>
            </a:r>
            <a:endParaRPr lang="ko-KR" altLang="en-US" sz="3200" b="1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1026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98B6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/>
        </p:nvSpPr>
        <p:spPr>
          <a:xfrm>
            <a:off x="4114799" y="1098349"/>
            <a:ext cx="7119257" cy="5311782"/>
          </a:xfrm>
          <a:prstGeom prst="rect">
            <a:avLst/>
          </a:prstGeom>
          <a:solidFill>
            <a:schemeClr val="bg1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제목 1"/>
          <p:cNvSpPr txBox="1">
            <a:spLocks/>
          </p:cNvSpPr>
          <p:nvPr/>
        </p:nvSpPr>
        <p:spPr>
          <a:xfrm>
            <a:off x="831945" y="357673"/>
            <a:ext cx="6100700" cy="435429"/>
          </a:xfrm>
          <a:prstGeom prst="rect">
            <a:avLst/>
          </a:prstGeom>
        </p:spPr>
        <p:txBody>
          <a:bodyPr tIns="90000" bIns="90000">
            <a:no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altLang="ko-KR" sz="2600" b="1" dirty="0" smtClean="0">
                <a:solidFill>
                  <a:schemeClr val="tx2"/>
                </a:solidFill>
              </a:rPr>
              <a:t>[ </a:t>
            </a:r>
            <a:r>
              <a:rPr lang="ko-KR" altLang="en-US" sz="2600" b="1" dirty="0" err="1" smtClean="0">
                <a:solidFill>
                  <a:schemeClr val="tx2"/>
                </a:solidFill>
              </a:rPr>
              <a:t>브레드보드에</a:t>
            </a:r>
            <a:r>
              <a:rPr lang="ko-KR" altLang="en-US" sz="2600" b="1" dirty="0" smtClean="0">
                <a:solidFill>
                  <a:schemeClr val="tx2"/>
                </a:solidFill>
              </a:rPr>
              <a:t> 부품 꽂아 연결하기 </a:t>
            </a:r>
            <a:r>
              <a:rPr lang="en-US" altLang="ko-KR" sz="2600" b="1" dirty="0" smtClean="0">
                <a:solidFill>
                  <a:schemeClr val="tx2"/>
                </a:solidFill>
              </a:rPr>
              <a:t>]</a:t>
            </a:r>
            <a:endParaRPr lang="ko-KR" altLang="en-US" sz="2600" b="1" dirty="0">
              <a:solidFill>
                <a:schemeClr val="tx2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72746" y="1380740"/>
            <a:ext cx="204895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000" b="1" dirty="0" smtClean="0">
                <a:solidFill>
                  <a:srgbClr val="002060"/>
                </a:solidFill>
                <a:latin typeface="+mj-ea"/>
                <a:ea typeface="+mj-ea"/>
              </a:rPr>
              <a:t>2. LED 2</a:t>
            </a:r>
            <a:r>
              <a:rPr lang="ko-KR" altLang="en-US" sz="2000" b="1" dirty="0" smtClean="0">
                <a:solidFill>
                  <a:srgbClr val="002060"/>
                </a:solidFill>
                <a:latin typeface="+mj-ea"/>
                <a:ea typeface="+mj-ea"/>
              </a:rPr>
              <a:t>개 연결</a:t>
            </a:r>
            <a:endParaRPr lang="ko-KR" altLang="en-US" sz="2000" b="1" dirty="0">
              <a:solidFill>
                <a:srgbClr val="002060"/>
              </a:solidFill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22560" y="1611084"/>
            <a:ext cx="3131579" cy="4208754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6305" y="1737985"/>
            <a:ext cx="3038899" cy="371526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18380" y="1884532"/>
            <a:ext cx="2685351" cy="13388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100" dirty="0" smtClean="0">
                <a:latin typeface="+mj-ea"/>
                <a:ea typeface="+mj-ea"/>
              </a:rPr>
              <a:t>●</a:t>
            </a:r>
            <a:r>
              <a:rPr lang="ko-KR" altLang="en-US" dirty="0" smtClean="0">
                <a:latin typeface="+mj-ea"/>
                <a:ea typeface="+mj-ea"/>
              </a:rPr>
              <a:t> </a:t>
            </a:r>
            <a:r>
              <a:rPr lang="ko-KR" altLang="en-US" dirty="0" smtClean="0">
                <a:latin typeface="+mj-ea"/>
                <a:ea typeface="+mj-ea"/>
              </a:rPr>
              <a:t>빨간 </a:t>
            </a:r>
            <a:r>
              <a:rPr lang="en-US" altLang="ko-KR" dirty="0" smtClean="0">
                <a:latin typeface="+mj-ea"/>
                <a:ea typeface="+mj-ea"/>
              </a:rPr>
              <a:t>LED</a:t>
            </a:r>
            <a:r>
              <a:rPr lang="ko-KR" altLang="en-US" dirty="0" smtClean="0">
                <a:latin typeface="+mj-ea"/>
                <a:ea typeface="+mj-ea"/>
              </a:rPr>
              <a:t>가 왼쪽</a:t>
            </a:r>
            <a:endParaRPr lang="en-US" altLang="ko-KR" dirty="0" smtClean="0"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en-US" altLang="ko-KR" dirty="0">
                <a:latin typeface="+mj-ea"/>
                <a:ea typeface="+mj-ea"/>
              </a:rPr>
              <a:t> </a:t>
            </a:r>
            <a:r>
              <a:rPr lang="en-US" altLang="ko-KR" dirty="0" smtClean="0">
                <a:latin typeface="+mj-ea"/>
                <a:ea typeface="+mj-ea"/>
              </a:rPr>
              <a:t>  </a:t>
            </a:r>
            <a:r>
              <a:rPr lang="ko-KR" altLang="en-US" dirty="0" smtClean="0">
                <a:latin typeface="+mj-ea"/>
                <a:ea typeface="+mj-ea"/>
              </a:rPr>
              <a:t>파란 </a:t>
            </a:r>
            <a:r>
              <a:rPr lang="en-US" altLang="ko-KR" dirty="0" smtClean="0">
                <a:latin typeface="+mj-ea"/>
                <a:ea typeface="+mj-ea"/>
              </a:rPr>
              <a:t>LED</a:t>
            </a:r>
            <a:r>
              <a:rPr lang="ko-KR" altLang="en-US" dirty="0" smtClean="0">
                <a:latin typeface="+mj-ea"/>
                <a:ea typeface="+mj-ea"/>
              </a:rPr>
              <a:t>가 오른쪽에</a:t>
            </a:r>
            <a:endParaRPr lang="en-US" altLang="ko-KR" dirty="0" smtClean="0"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en-US" altLang="ko-KR" dirty="0">
                <a:latin typeface="+mj-ea"/>
                <a:ea typeface="+mj-ea"/>
              </a:rPr>
              <a:t> </a:t>
            </a:r>
            <a:r>
              <a:rPr lang="en-US" altLang="ko-KR" dirty="0" smtClean="0">
                <a:latin typeface="+mj-ea"/>
                <a:ea typeface="+mj-ea"/>
              </a:rPr>
              <a:t>  </a:t>
            </a:r>
            <a:r>
              <a:rPr lang="ko-KR" altLang="en-US" dirty="0" smtClean="0">
                <a:latin typeface="+mj-ea"/>
                <a:ea typeface="+mj-ea"/>
              </a:rPr>
              <a:t>놓이도록 꽂습니다</a:t>
            </a:r>
            <a:r>
              <a:rPr lang="en-US" altLang="ko-KR" dirty="0" smtClean="0">
                <a:latin typeface="+mj-ea"/>
                <a:ea typeface="+mj-ea"/>
              </a:rPr>
              <a:t>.</a:t>
            </a:r>
            <a:endParaRPr lang="ko-KR" alt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818380" y="3314055"/>
            <a:ext cx="318388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100" dirty="0" smtClean="0">
                <a:latin typeface="+mj-ea"/>
                <a:ea typeface="+mj-ea"/>
              </a:rPr>
              <a:t>●</a:t>
            </a:r>
            <a:r>
              <a:rPr lang="ko-KR" altLang="en-US" dirty="0" smtClean="0">
                <a:latin typeface="+mj-ea"/>
                <a:ea typeface="+mj-ea"/>
              </a:rPr>
              <a:t> </a:t>
            </a:r>
            <a:r>
              <a:rPr lang="en-US" altLang="ko-KR" dirty="0" smtClean="0">
                <a:latin typeface="+mj-ea"/>
                <a:ea typeface="+mj-ea"/>
              </a:rPr>
              <a:t>LED</a:t>
            </a:r>
            <a:r>
              <a:rPr lang="ko-KR" altLang="en-US" dirty="0" smtClean="0">
                <a:latin typeface="+mj-ea"/>
                <a:ea typeface="+mj-ea"/>
              </a:rPr>
              <a:t>의 짧은 다리 </a:t>
            </a:r>
            <a:r>
              <a:rPr lang="en-US" altLang="ko-KR" dirty="0" smtClean="0">
                <a:latin typeface="+mj-ea"/>
                <a:ea typeface="+mj-ea"/>
              </a:rPr>
              <a:t>(-)</a:t>
            </a:r>
            <a:r>
              <a:rPr lang="ko-KR" altLang="en-US" dirty="0" smtClean="0">
                <a:latin typeface="+mj-ea"/>
                <a:ea typeface="+mj-ea"/>
              </a:rPr>
              <a:t>극이</a:t>
            </a:r>
            <a:endParaRPr lang="en-US" altLang="ko-KR" dirty="0" smtClean="0"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en-US" altLang="ko-KR" dirty="0">
                <a:latin typeface="+mj-ea"/>
                <a:ea typeface="+mj-ea"/>
              </a:rPr>
              <a:t> </a:t>
            </a:r>
            <a:r>
              <a:rPr lang="en-US" altLang="ko-KR" dirty="0" smtClean="0">
                <a:latin typeface="+mj-ea"/>
                <a:ea typeface="+mj-ea"/>
              </a:rPr>
              <a:t>  </a:t>
            </a:r>
            <a:r>
              <a:rPr lang="ko-KR" altLang="en-US" dirty="0" smtClean="0">
                <a:latin typeface="+mj-ea"/>
                <a:ea typeface="+mj-ea"/>
              </a:rPr>
              <a:t>위로 올라가도록 꽂습니다</a:t>
            </a:r>
            <a:r>
              <a:rPr lang="en-US" altLang="ko-KR" dirty="0" smtClean="0">
                <a:latin typeface="+mj-ea"/>
                <a:ea typeface="+mj-ea"/>
              </a:rPr>
              <a:t>.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811623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98B6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/>
        </p:nvSpPr>
        <p:spPr>
          <a:xfrm>
            <a:off x="5421085" y="1098349"/>
            <a:ext cx="5812971" cy="5311782"/>
          </a:xfrm>
          <a:prstGeom prst="rect">
            <a:avLst/>
          </a:prstGeom>
          <a:solidFill>
            <a:schemeClr val="bg1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제목 1"/>
          <p:cNvSpPr txBox="1">
            <a:spLocks/>
          </p:cNvSpPr>
          <p:nvPr/>
        </p:nvSpPr>
        <p:spPr>
          <a:xfrm>
            <a:off x="831945" y="357673"/>
            <a:ext cx="6100700" cy="435429"/>
          </a:xfrm>
          <a:prstGeom prst="rect">
            <a:avLst/>
          </a:prstGeom>
        </p:spPr>
        <p:txBody>
          <a:bodyPr tIns="90000" bIns="90000">
            <a:no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altLang="ko-KR" sz="2600" b="1" dirty="0" smtClean="0">
                <a:solidFill>
                  <a:schemeClr val="tx2"/>
                </a:solidFill>
              </a:rPr>
              <a:t>[ </a:t>
            </a:r>
            <a:r>
              <a:rPr lang="ko-KR" altLang="en-US" sz="2600" b="1" dirty="0" err="1" smtClean="0">
                <a:solidFill>
                  <a:schemeClr val="tx2"/>
                </a:solidFill>
              </a:rPr>
              <a:t>브레드보드에</a:t>
            </a:r>
            <a:r>
              <a:rPr lang="ko-KR" altLang="en-US" sz="2600" b="1" dirty="0" smtClean="0">
                <a:solidFill>
                  <a:schemeClr val="tx2"/>
                </a:solidFill>
              </a:rPr>
              <a:t> 부품 꽂아 연결하기 </a:t>
            </a:r>
            <a:r>
              <a:rPr lang="en-US" altLang="ko-KR" sz="2600" b="1" dirty="0" smtClean="0">
                <a:solidFill>
                  <a:schemeClr val="tx2"/>
                </a:solidFill>
              </a:rPr>
              <a:t>]</a:t>
            </a:r>
            <a:endParaRPr lang="ko-KR" altLang="en-US" sz="2600" b="1" dirty="0">
              <a:solidFill>
                <a:schemeClr val="tx2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72746" y="1380740"/>
            <a:ext cx="2961067" cy="5037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000" b="1" dirty="0">
                <a:solidFill>
                  <a:srgbClr val="002060"/>
                </a:solidFill>
                <a:latin typeface="+mj-ea"/>
                <a:ea typeface="+mj-ea"/>
              </a:rPr>
              <a:t>3</a:t>
            </a:r>
            <a:r>
              <a:rPr lang="en-US" altLang="ko-KR" sz="2000" b="1" dirty="0" smtClean="0">
                <a:solidFill>
                  <a:srgbClr val="002060"/>
                </a:solidFill>
                <a:latin typeface="+mj-ea"/>
                <a:ea typeface="+mj-ea"/>
              </a:rPr>
              <a:t>. </a:t>
            </a:r>
            <a:r>
              <a:rPr lang="ko-KR" altLang="en-US" sz="2000" b="1" dirty="0" smtClean="0">
                <a:solidFill>
                  <a:srgbClr val="002060"/>
                </a:solidFill>
                <a:latin typeface="+mj-ea"/>
                <a:ea typeface="+mj-ea"/>
              </a:rPr>
              <a:t>기울기 센서 </a:t>
            </a:r>
            <a:r>
              <a:rPr lang="en-US" altLang="ko-KR" sz="2000" b="1" dirty="0" smtClean="0">
                <a:solidFill>
                  <a:srgbClr val="002060"/>
                </a:solidFill>
                <a:latin typeface="+mj-ea"/>
                <a:ea typeface="+mj-ea"/>
              </a:rPr>
              <a:t>2</a:t>
            </a:r>
            <a:r>
              <a:rPr lang="ko-KR" altLang="en-US" sz="2000" b="1" dirty="0" smtClean="0">
                <a:solidFill>
                  <a:srgbClr val="002060"/>
                </a:solidFill>
                <a:latin typeface="+mj-ea"/>
                <a:ea typeface="+mj-ea"/>
              </a:rPr>
              <a:t>개 연결</a:t>
            </a:r>
            <a:endParaRPr lang="ko-KR" altLang="en-US" sz="2000" b="1" dirty="0">
              <a:solidFill>
                <a:srgbClr val="002060"/>
              </a:solidFill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1013" y="1561643"/>
            <a:ext cx="4004709" cy="4261279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49067" y="2420697"/>
            <a:ext cx="923734" cy="494858"/>
          </a:xfrm>
          <a:prstGeom prst="rect">
            <a:avLst/>
          </a:prstGeom>
        </p:spPr>
      </p:pic>
      <p:pic>
        <p:nvPicPr>
          <p:cNvPr id="9" name="그림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26962" y="2388324"/>
            <a:ext cx="1352612" cy="225074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831945" y="1884532"/>
            <a:ext cx="3278462" cy="8803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100" dirty="0" smtClean="0">
                <a:latin typeface="+mj-ea"/>
                <a:ea typeface="+mj-ea"/>
              </a:rPr>
              <a:t>●</a:t>
            </a:r>
            <a:r>
              <a:rPr lang="ko-KR" altLang="en-US" dirty="0" smtClean="0">
                <a:latin typeface="+mj-ea"/>
                <a:ea typeface="+mj-ea"/>
              </a:rPr>
              <a:t> </a:t>
            </a:r>
            <a:r>
              <a:rPr lang="ko-KR" altLang="en-US" dirty="0" smtClean="0">
                <a:latin typeface="+mj-ea"/>
                <a:ea typeface="+mj-ea"/>
              </a:rPr>
              <a:t>다리 하나는 </a:t>
            </a:r>
            <a:r>
              <a:rPr lang="en-US" altLang="ko-KR" dirty="0" smtClean="0">
                <a:latin typeface="+mj-ea"/>
                <a:ea typeface="+mj-ea"/>
              </a:rPr>
              <a:t>LED</a:t>
            </a:r>
            <a:r>
              <a:rPr lang="ko-KR" altLang="en-US" dirty="0" smtClean="0">
                <a:latin typeface="+mj-ea"/>
                <a:ea typeface="+mj-ea"/>
              </a:rPr>
              <a:t>의 </a:t>
            </a:r>
            <a:r>
              <a:rPr lang="en-US" altLang="ko-KR" dirty="0" smtClean="0">
                <a:latin typeface="+mj-ea"/>
                <a:ea typeface="+mj-ea"/>
              </a:rPr>
              <a:t>(+)</a:t>
            </a:r>
            <a:r>
              <a:rPr lang="ko-KR" altLang="en-US" dirty="0" smtClean="0">
                <a:latin typeface="+mj-ea"/>
                <a:ea typeface="+mj-ea"/>
              </a:rPr>
              <a:t>극과 </a:t>
            </a:r>
            <a:endParaRPr lang="en-US" altLang="ko-KR" dirty="0" smtClean="0"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en-US" altLang="ko-KR" dirty="0">
                <a:latin typeface="+mj-ea"/>
                <a:ea typeface="+mj-ea"/>
              </a:rPr>
              <a:t> </a:t>
            </a:r>
            <a:r>
              <a:rPr lang="en-US" altLang="ko-KR" dirty="0" smtClean="0">
                <a:latin typeface="+mj-ea"/>
                <a:ea typeface="+mj-ea"/>
              </a:rPr>
              <a:t>  </a:t>
            </a:r>
            <a:r>
              <a:rPr lang="ko-KR" altLang="en-US" dirty="0" smtClean="0">
                <a:latin typeface="+mj-ea"/>
                <a:ea typeface="+mj-ea"/>
              </a:rPr>
              <a:t>같은 줄에 꽂습니다</a:t>
            </a:r>
            <a:r>
              <a:rPr lang="en-US" altLang="ko-KR" dirty="0" smtClean="0">
                <a:latin typeface="+mj-ea"/>
                <a:ea typeface="+mj-ea"/>
              </a:rPr>
              <a:t>.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45551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98B6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/>
        </p:nvSpPr>
        <p:spPr>
          <a:xfrm>
            <a:off x="3918857" y="1098349"/>
            <a:ext cx="7315199" cy="5311782"/>
          </a:xfrm>
          <a:prstGeom prst="rect">
            <a:avLst/>
          </a:prstGeom>
          <a:solidFill>
            <a:schemeClr val="bg1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제목 1"/>
          <p:cNvSpPr txBox="1">
            <a:spLocks/>
          </p:cNvSpPr>
          <p:nvPr/>
        </p:nvSpPr>
        <p:spPr>
          <a:xfrm>
            <a:off x="831945" y="357673"/>
            <a:ext cx="6100700" cy="435429"/>
          </a:xfrm>
          <a:prstGeom prst="rect">
            <a:avLst/>
          </a:prstGeom>
        </p:spPr>
        <p:txBody>
          <a:bodyPr tIns="90000" bIns="90000">
            <a:no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altLang="ko-KR" sz="2600" b="1" dirty="0" smtClean="0">
                <a:solidFill>
                  <a:schemeClr val="tx2"/>
                </a:solidFill>
              </a:rPr>
              <a:t>[ </a:t>
            </a:r>
            <a:r>
              <a:rPr lang="ko-KR" altLang="en-US" sz="2600" b="1" dirty="0" err="1" smtClean="0">
                <a:solidFill>
                  <a:schemeClr val="tx2"/>
                </a:solidFill>
              </a:rPr>
              <a:t>브레드보드에</a:t>
            </a:r>
            <a:r>
              <a:rPr lang="ko-KR" altLang="en-US" sz="2600" b="1" dirty="0" smtClean="0">
                <a:solidFill>
                  <a:schemeClr val="tx2"/>
                </a:solidFill>
              </a:rPr>
              <a:t> 부품 꽂아 연결하기 </a:t>
            </a:r>
            <a:r>
              <a:rPr lang="en-US" altLang="ko-KR" sz="2600" b="1" dirty="0" smtClean="0">
                <a:solidFill>
                  <a:schemeClr val="tx2"/>
                </a:solidFill>
              </a:rPr>
              <a:t>]</a:t>
            </a:r>
            <a:endParaRPr lang="ko-KR" altLang="en-US" sz="2600" b="1" dirty="0">
              <a:solidFill>
                <a:schemeClr val="tx2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72746" y="1380740"/>
            <a:ext cx="160653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000" b="1" dirty="0" smtClean="0">
                <a:solidFill>
                  <a:srgbClr val="002060"/>
                </a:solidFill>
                <a:latin typeface="+mj-ea"/>
                <a:ea typeface="+mj-ea"/>
              </a:rPr>
              <a:t>4. </a:t>
            </a:r>
            <a:r>
              <a:rPr lang="ko-KR" altLang="en-US" sz="2000" b="1" dirty="0" smtClean="0">
                <a:solidFill>
                  <a:srgbClr val="002060"/>
                </a:solidFill>
                <a:latin typeface="+mj-ea"/>
                <a:ea typeface="+mj-ea"/>
              </a:rPr>
              <a:t>저항 연결</a:t>
            </a:r>
            <a:endParaRPr lang="ko-KR" altLang="en-US" sz="2000" b="1" dirty="0">
              <a:solidFill>
                <a:srgbClr val="002060"/>
              </a:solidFill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1013" y="1561643"/>
            <a:ext cx="4004709" cy="4261279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49067" y="2420697"/>
            <a:ext cx="923734" cy="494858"/>
          </a:xfrm>
          <a:prstGeom prst="rect">
            <a:avLst/>
          </a:prstGeom>
        </p:spPr>
      </p:pic>
      <p:pic>
        <p:nvPicPr>
          <p:cNvPr id="2" name="그림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45834" y="2760577"/>
            <a:ext cx="792892" cy="238953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45732" y="3893976"/>
            <a:ext cx="2105425" cy="1704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6244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98B6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/>
        </p:nvSpPr>
        <p:spPr>
          <a:xfrm>
            <a:off x="4283643" y="1098349"/>
            <a:ext cx="6950413" cy="5311782"/>
          </a:xfrm>
          <a:prstGeom prst="rect">
            <a:avLst/>
          </a:prstGeom>
          <a:solidFill>
            <a:schemeClr val="bg1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제목 1"/>
          <p:cNvSpPr txBox="1">
            <a:spLocks/>
          </p:cNvSpPr>
          <p:nvPr/>
        </p:nvSpPr>
        <p:spPr>
          <a:xfrm>
            <a:off x="831945" y="357673"/>
            <a:ext cx="6100700" cy="435429"/>
          </a:xfrm>
          <a:prstGeom prst="rect">
            <a:avLst/>
          </a:prstGeom>
        </p:spPr>
        <p:txBody>
          <a:bodyPr tIns="90000" bIns="90000">
            <a:no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altLang="ko-KR" sz="2600" b="1" dirty="0" smtClean="0">
                <a:solidFill>
                  <a:schemeClr val="tx2"/>
                </a:solidFill>
              </a:rPr>
              <a:t>[ </a:t>
            </a:r>
            <a:r>
              <a:rPr lang="ko-KR" altLang="en-US" sz="2600" b="1" dirty="0" err="1" smtClean="0">
                <a:solidFill>
                  <a:schemeClr val="tx2"/>
                </a:solidFill>
              </a:rPr>
              <a:t>브레드보드에</a:t>
            </a:r>
            <a:r>
              <a:rPr lang="ko-KR" altLang="en-US" sz="2600" b="1" dirty="0" smtClean="0">
                <a:solidFill>
                  <a:schemeClr val="tx2"/>
                </a:solidFill>
              </a:rPr>
              <a:t> 부품 꽂아 연결하기 </a:t>
            </a:r>
            <a:r>
              <a:rPr lang="en-US" altLang="ko-KR" sz="2600" b="1" dirty="0" smtClean="0">
                <a:solidFill>
                  <a:schemeClr val="tx2"/>
                </a:solidFill>
              </a:rPr>
              <a:t>]</a:t>
            </a:r>
            <a:endParaRPr lang="ko-KR" altLang="en-US" sz="2600" b="1" dirty="0">
              <a:solidFill>
                <a:schemeClr val="tx2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72746" y="1380740"/>
            <a:ext cx="344517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000" b="1" dirty="0" smtClean="0">
                <a:solidFill>
                  <a:srgbClr val="002060"/>
                </a:solidFill>
                <a:latin typeface="+mj-ea"/>
                <a:ea typeface="+mj-ea"/>
              </a:rPr>
              <a:t>4. </a:t>
            </a:r>
            <a:r>
              <a:rPr lang="ko-KR" altLang="en-US" sz="2000" b="1" dirty="0" smtClean="0">
                <a:solidFill>
                  <a:srgbClr val="002060"/>
                </a:solidFill>
                <a:latin typeface="+mj-ea"/>
                <a:ea typeface="+mj-ea"/>
              </a:rPr>
              <a:t>빨간 전선</a:t>
            </a:r>
            <a:r>
              <a:rPr lang="en-US" altLang="ko-KR" sz="2000" b="1" dirty="0" smtClean="0">
                <a:solidFill>
                  <a:srgbClr val="002060"/>
                </a:solidFill>
                <a:latin typeface="+mj-ea"/>
                <a:ea typeface="+mj-ea"/>
              </a:rPr>
              <a:t>, </a:t>
            </a:r>
            <a:r>
              <a:rPr lang="ko-KR" altLang="en-US" sz="2000" b="1" dirty="0" smtClean="0">
                <a:solidFill>
                  <a:srgbClr val="002060"/>
                </a:solidFill>
                <a:latin typeface="+mj-ea"/>
                <a:ea typeface="+mj-ea"/>
              </a:rPr>
              <a:t>검정 전선</a:t>
            </a:r>
            <a:r>
              <a:rPr lang="ko-KR" altLang="en-US" sz="2000" b="1" dirty="0">
                <a:solidFill>
                  <a:srgbClr val="002060"/>
                </a:solidFill>
              </a:rPr>
              <a:t> </a:t>
            </a:r>
            <a:r>
              <a:rPr lang="ko-KR" altLang="en-US" sz="2000" b="1" dirty="0" smtClean="0">
                <a:solidFill>
                  <a:srgbClr val="002060"/>
                </a:solidFill>
              </a:rPr>
              <a:t>연결</a:t>
            </a:r>
            <a:endParaRPr lang="en-US" altLang="ko-KR" sz="2000" b="1" dirty="0" smtClean="0">
              <a:solidFill>
                <a:srgbClr val="002060"/>
              </a:solidFill>
              <a:latin typeface="+mj-ea"/>
              <a:ea typeface="+mj-ea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45834" y="2760577"/>
            <a:ext cx="792892" cy="238953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49067" y="2420697"/>
            <a:ext cx="923734" cy="494858"/>
          </a:xfrm>
          <a:prstGeom prst="rect">
            <a:avLst/>
          </a:prstGeom>
        </p:spPr>
      </p:pic>
      <p:pic>
        <p:nvPicPr>
          <p:cNvPr id="9" name="그림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20571" y="1542981"/>
            <a:ext cx="3984378" cy="4363296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19545" y="3754240"/>
            <a:ext cx="2168166" cy="1806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9725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98B6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/>
        </p:nvSpPr>
        <p:spPr>
          <a:xfrm>
            <a:off x="5047861" y="1098349"/>
            <a:ext cx="6186196" cy="5311782"/>
          </a:xfrm>
          <a:prstGeom prst="rect">
            <a:avLst/>
          </a:prstGeom>
          <a:solidFill>
            <a:schemeClr val="bg1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/>
          <p:cNvSpPr txBox="1"/>
          <p:nvPr/>
        </p:nvSpPr>
        <p:spPr>
          <a:xfrm>
            <a:off x="772746" y="1380740"/>
            <a:ext cx="349166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000" b="1" dirty="0">
                <a:solidFill>
                  <a:srgbClr val="002060"/>
                </a:solidFill>
                <a:latin typeface="+mj-ea"/>
                <a:ea typeface="+mj-ea"/>
              </a:rPr>
              <a:t>5</a:t>
            </a:r>
            <a:r>
              <a:rPr lang="en-US" altLang="ko-KR" sz="2000" b="1" dirty="0" smtClean="0">
                <a:solidFill>
                  <a:srgbClr val="002060"/>
                </a:solidFill>
                <a:latin typeface="+mj-ea"/>
                <a:ea typeface="+mj-ea"/>
              </a:rPr>
              <a:t>. </a:t>
            </a:r>
            <a:r>
              <a:rPr lang="ko-KR" altLang="en-US" sz="2000" b="1" dirty="0" err="1" smtClean="0">
                <a:solidFill>
                  <a:srgbClr val="002060"/>
                </a:solidFill>
                <a:latin typeface="+mj-ea"/>
                <a:ea typeface="+mj-ea"/>
              </a:rPr>
              <a:t>전지홀더와</a:t>
            </a:r>
            <a:r>
              <a:rPr lang="ko-KR" altLang="en-US" sz="2000" b="1" dirty="0" smtClean="0">
                <a:solidFill>
                  <a:srgbClr val="002060"/>
                </a:solidFill>
                <a:latin typeface="+mj-ea"/>
                <a:ea typeface="+mj-ea"/>
              </a:rPr>
              <a:t> 동전전지 연결</a:t>
            </a:r>
            <a:endParaRPr lang="ko-KR" altLang="en-US" sz="2000" b="1" dirty="0">
              <a:solidFill>
                <a:srgbClr val="002060"/>
              </a:solidFill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1238" y="2280002"/>
            <a:ext cx="2334322" cy="3614863"/>
          </a:xfrm>
          <a:prstGeom prst="rect">
            <a:avLst/>
          </a:prstGeom>
        </p:spPr>
      </p:pic>
      <p:sp>
        <p:nvSpPr>
          <p:cNvPr id="22" name="제목 1"/>
          <p:cNvSpPr txBox="1">
            <a:spLocks/>
          </p:cNvSpPr>
          <p:nvPr/>
        </p:nvSpPr>
        <p:spPr>
          <a:xfrm>
            <a:off x="831945" y="357673"/>
            <a:ext cx="6100700" cy="435429"/>
          </a:xfrm>
          <a:prstGeom prst="rect">
            <a:avLst/>
          </a:prstGeom>
        </p:spPr>
        <p:txBody>
          <a:bodyPr tIns="90000" bIns="90000">
            <a:no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altLang="ko-KR" sz="2600" b="1" dirty="0" smtClean="0">
                <a:solidFill>
                  <a:schemeClr val="tx2"/>
                </a:solidFill>
              </a:rPr>
              <a:t>[ </a:t>
            </a:r>
            <a:r>
              <a:rPr lang="ko-KR" altLang="en-US" sz="2600" b="1" dirty="0" err="1" smtClean="0">
                <a:solidFill>
                  <a:schemeClr val="tx2"/>
                </a:solidFill>
              </a:rPr>
              <a:t>브레드보드에</a:t>
            </a:r>
            <a:r>
              <a:rPr lang="ko-KR" altLang="en-US" sz="2600" b="1" dirty="0" smtClean="0">
                <a:solidFill>
                  <a:schemeClr val="tx2"/>
                </a:solidFill>
              </a:rPr>
              <a:t> 부품 꽂아 연결하기 </a:t>
            </a:r>
            <a:r>
              <a:rPr lang="en-US" altLang="ko-KR" sz="2600" b="1" dirty="0" smtClean="0">
                <a:solidFill>
                  <a:schemeClr val="tx2"/>
                </a:solidFill>
              </a:rPr>
              <a:t>]</a:t>
            </a:r>
            <a:endParaRPr lang="ko-KR" altLang="en-US" sz="2600" b="1" dirty="0">
              <a:solidFill>
                <a:schemeClr val="tx2"/>
              </a:solidFill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2405" y="1501781"/>
            <a:ext cx="5197047" cy="4504917"/>
          </a:xfrm>
          <a:prstGeom prst="rect">
            <a:avLst/>
          </a:prstGeom>
        </p:spPr>
      </p:pic>
      <p:sp>
        <p:nvSpPr>
          <p:cNvPr id="4" name="직사각형 3"/>
          <p:cNvSpPr/>
          <p:nvPr/>
        </p:nvSpPr>
        <p:spPr>
          <a:xfrm>
            <a:off x="5607698" y="3107094"/>
            <a:ext cx="970384" cy="12876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97132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98B6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772746" y="1016659"/>
            <a:ext cx="599394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000" b="1" dirty="0" smtClean="0">
                <a:solidFill>
                  <a:srgbClr val="002060"/>
                </a:solidFill>
                <a:latin typeface="+mj-ea"/>
                <a:ea typeface="+mj-ea"/>
              </a:rPr>
              <a:t>7. </a:t>
            </a:r>
            <a:r>
              <a:rPr lang="ko-KR" altLang="en-US" sz="2000" b="1" dirty="0" err="1" smtClean="0">
                <a:solidFill>
                  <a:srgbClr val="002060"/>
                </a:solidFill>
                <a:latin typeface="+mj-ea"/>
                <a:ea typeface="+mj-ea"/>
              </a:rPr>
              <a:t>브레드보드의</a:t>
            </a:r>
            <a:r>
              <a:rPr lang="ko-KR" altLang="en-US" sz="2000" b="1" dirty="0" smtClean="0">
                <a:solidFill>
                  <a:srgbClr val="002060"/>
                </a:solidFill>
                <a:latin typeface="+mj-ea"/>
                <a:ea typeface="+mj-ea"/>
              </a:rPr>
              <a:t> </a:t>
            </a:r>
            <a:r>
              <a:rPr lang="en-US" altLang="ko-KR" sz="2000" b="1" dirty="0" smtClean="0">
                <a:solidFill>
                  <a:srgbClr val="002060"/>
                </a:solidFill>
                <a:latin typeface="+mj-ea"/>
                <a:ea typeface="+mj-ea"/>
              </a:rPr>
              <a:t>LED</a:t>
            </a:r>
            <a:r>
              <a:rPr lang="ko-KR" altLang="en-US" sz="2000" b="1" dirty="0" smtClean="0">
                <a:solidFill>
                  <a:srgbClr val="002060"/>
                </a:solidFill>
                <a:latin typeface="+mj-ea"/>
                <a:ea typeface="+mj-ea"/>
              </a:rPr>
              <a:t>가 켜지는 모습을 관찰합니다</a:t>
            </a:r>
            <a:r>
              <a:rPr lang="en-US" altLang="ko-KR" sz="2000" b="1" dirty="0" smtClean="0">
                <a:solidFill>
                  <a:srgbClr val="002060"/>
                </a:solidFill>
                <a:latin typeface="+mj-ea"/>
                <a:ea typeface="+mj-ea"/>
              </a:rPr>
              <a:t>.</a:t>
            </a:r>
            <a:endParaRPr lang="ko-KR" altLang="en-US" sz="14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72746" y="3235244"/>
            <a:ext cx="972253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000" b="1" dirty="0" smtClean="0">
                <a:solidFill>
                  <a:srgbClr val="002060"/>
                </a:solidFill>
                <a:latin typeface="+mj-ea"/>
                <a:ea typeface="+mj-ea"/>
              </a:rPr>
              <a:t>8. </a:t>
            </a:r>
            <a:r>
              <a:rPr lang="ko-KR" altLang="en-US" sz="2000" b="1" dirty="0" smtClean="0">
                <a:solidFill>
                  <a:srgbClr val="002060"/>
                </a:solidFill>
                <a:latin typeface="+mj-ea"/>
                <a:ea typeface="+mj-ea"/>
              </a:rPr>
              <a:t>회로가 잘 작동한다면 </a:t>
            </a:r>
            <a:r>
              <a:rPr lang="ko-KR" altLang="en-US" sz="2000" b="1" dirty="0" smtClean="0">
                <a:solidFill>
                  <a:srgbClr val="002060"/>
                </a:solidFill>
                <a:latin typeface="+mj-ea"/>
                <a:ea typeface="+mj-ea"/>
              </a:rPr>
              <a:t>저항과 </a:t>
            </a:r>
            <a:r>
              <a:rPr lang="en-US" altLang="ko-KR" sz="2000" b="1" dirty="0" smtClean="0">
                <a:solidFill>
                  <a:srgbClr val="002060"/>
                </a:solidFill>
                <a:latin typeface="+mj-ea"/>
                <a:ea typeface="+mj-ea"/>
              </a:rPr>
              <a:t>LED </a:t>
            </a:r>
            <a:r>
              <a:rPr lang="ko-KR" altLang="en-US" sz="2000" b="1" dirty="0" smtClean="0">
                <a:solidFill>
                  <a:srgbClr val="002060"/>
                </a:solidFill>
                <a:latin typeface="+mj-ea"/>
                <a:ea typeface="+mj-ea"/>
              </a:rPr>
              <a:t>다리를 짧게 자른 후 다시 꽂아 </a:t>
            </a:r>
            <a:r>
              <a:rPr lang="ko-KR" altLang="en-US" sz="2000" b="1" dirty="0" err="1" smtClean="0">
                <a:solidFill>
                  <a:srgbClr val="002060"/>
                </a:solidFill>
                <a:latin typeface="+mj-ea"/>
                <a:ea typeface="+mj-ea"/>
              </a:rPr>
              <a:t>브레드보드에</a:t>
            </a:r>
            <a:r>
              <a:rPr lang="ko-KR" altLang="en-US" sz="2000" b="1" dirty="0" smtClean="0">
                <a:solidFill>
                  <a:srgbClr val="002060"/>
                </a:solidFill>
                <a:latin typeface="+mj-ea"/>
                <a:ea typeface="+mj-ea"/>
              </a:rPr>
              <a:t> </a:t>
            </a:r>
            <a:endParaRPr lang="en-US" altLang="ko-KR" sz="2000" b="1" dirty="0" smtClean="0">
              <a:solidFill>
                <a:srgbClr val="002060"/>
              </a:solidFill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en-US" altLang="ko-KR" sz="2000" b="1" dirty="0">
                <a:solidFill>
                  <a:srgbClr val="002060"/>
                </a:solidFill>
                <a:latin typeface="+mj-ea"/>
                <a:ea typeface="+mj-ea"/>
              </a:rPr>
              <a:t> </a:t>
            </a:r>
            <a:r>
              <a:rPr lang="en-US" altLang="ko-KR" sz="2000" b="1" dirty="0" smtClean="0">
                <a:solidFill>
                  <a:srgbClr val="002060"/>
                </a:solidFill>
                <a:latin typeface="+mj-ea"/>
                <a:ea typeface="+mj-ea"/>
              </a:rPr>
              <a:t>  </a:t>
            </a:r>
            <a:r>
              <a:rPr lang="ko-KR" altLang="en-US" sz="2000" b="1" dirty="0" smtClean="0">
                <a:solidFill>
                  <a:srgbClr val="002060"/>
                </a:solidFill>
                <a:latin typeface="+mj-ea"/>
                <a:ea typeface="+mj-ea"/>
              </a:rPr>
              <a:t>밀착되도록</a:t>
            </a:r>
            <a:r>
              <a:rPr lang="en-US" altLang="ko-KR" sz="2000" b="1" dirty="0" smtClean="0">
                <a:solidFill>
                  <a:srgbClr val="002060"/>
                </a:solidFill>
                <a:latin typeface="+mj-ea"/>
                <a:ea typeface="+mj-ea"/>
              </a:rPr>
              <a:t> </a:t>
            </a:r>
            <a:r>
              <a:rPr lang="ko-KR" altLang="en-US" sz="2000" b="1" dirty="0" smtClean="0">
                <a:solidFill>
                  <a:srgbClr val="002060"/>
                </a:solidFill>
                <a:latin typeface="+mj-ea"/>
                <a:ea typeface="+mj-ea"/>
              </a:rPr>
              <a:t>연결해도 </a:t>
            </a:r>
            <a:r>
              <a:rPr lang="ko-KR" altLang="en-US" sz="2000" b="1" dirty="0" smtClean="0">
                <a:solidFill>
                  <a:srgbClr val="002060"/>
                </a:solidFill>
                <a:latin typeface="+mj-ea"/>
                <a:ea typeface="+mj-ea"/>
              </a:rPr>
              <a:t>좋습니다</a:t>
            </a:r>
            <a:r>
              <a:rPr lang="en-US" altLang="ko-KR" sz="2000" b="1" dirty="0" smtClean="0">
                <a:solidFill>
                  <a:srgbClr val="002060"/>
                </a:solidFill>
                <a:latin typeface="+mj-ea"/>
                <a:ea typeface="+mj-ea"/>
              </a:rPr>
              <a:t>.</a:t>
            </a:r>
            <a:endParaRPr lang="ko-KR" altLang="en-US" sz="14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39276" y="1586532"/>
            <a:ext cx="7577715" cy="4214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600" b="1" dirty="0" smtClean="0">
                <a:solidFill>
                  <a:schemeClr val="accent1"/>
                </a:solidFill>
                <a:latin typeface="+mj-ea"/>
                <a:ea typeface="+mj-ea"/>
              </a:rPr>
              <a:t>* </a:t>
            </a:r>
            <a:r>
              <a:rPr lang="ko-KR" altLang="en-US" sz="1600" b="1" dirty="0" err="1" smtClean="0">
                <a:solidFill>
                  <a:schemeClr val="accent1"/>
                </a:solidFill>
                <a:latin typeface="+mj-ea"/>
                <a:ea typeface="+mj-ea"/>
              </a:rPr>
              <a:t>브레드보드를</a:t>
            </a:r>
            <a:r>
              <a:rPr lang="ko-KR" altLang="en-US" sz="1600" b="1" dirty="0" smtClean="0">
                <a:solidFill>
                  <a:schemeClr val="accent1"/>
                </a:solidFill>
                <a:latin typeface="+mj-ea"/>
                <a:ea typeface="+mj-ea"/>
              </a:rPr>
              <a:t> 좌우로 기울이며 양 쪽 </a:t>
            </a:r>
            <a:r>
              <a:rPr lang="en-US" altLang="ko-KR" sz="1600" b="1" dirty="0" smtClean="0">
                <a:solidFill>
                  <a:schemeClr val="accent1"/>
                </a:solidFill>
                <a:latin typeface="+mj-ea"/>
                <a:ea typeface="+mj-ea"/>
              </a:rPr>
              <a:t>LED</a:t>
            </a:r>
            <a:r>
              <a:rPr lang="ko-KR" altLang="en-US" sz="1600" b="1" dirty="0" smtClean="0">
                <a:solidFill>
                  <a:schemeClr val="accent1"/>
                </a:solidFill>
                <a:latin typeface="+mj-ea"/>
                <a:ea typeface="+mj-ea"/>
              </a:rPr>
              <a:t>에 불이 들어오는 모습을 확인합니다</a:t>
            </a:r>
            <a:r>
              <a:rPr lang="en-US" altLang="ko-KR" sz="1600" b="1" dirty="0" smtClean="0">
                <a:solidFill>
                  <a:schemeClr val="accent1"/>
                </a:solidFill>
                <a:latin typeface="+mj-ea"/>
                <a:ea typeface="+mj-ea"/>
              </a:rPr>
              <a:t>.</a:t>
            </a:r>
            <a:endParaRPr lang="ko-KR" altLang="en-US" sz="1100" b="1" dirty="0">
              <a:solidFill>
                <a:schemeClr val="accent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239276" y="4372205"/>
            <a:ext cx="10015883" cy="13388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dirty="0" err="1" smtClean="0">
                <a:latin typeface="+mj-ea"/>
                <a:ea typeface="+mj-ea"/>
              </a:rPr>
              <a:t>브레드보드</a:t>
            </a:r>
            <a:r>
              <a:rPr lang="ko-KR" altLang="en-US" dirty="0" smtClean="0">
                <a:latin typeface="+mj-ea"/>
                <a:ea typeface="+mj-ea"/>
              </a:rPr>
              <a:t> 구멍의 깊이는 약 </a:t>
            </a:r>
            <a:r>
              <a:rPr lang="en-US" altLang="ko-KR" dirty="0" smtClean="0">
                <a:latin typeface="+mj-ea"/>
                <a:ea typeface="+mj-ea"/>
              </a:rPr>
              <a:t>7mm </a:t>
            </a:r>
            <a:r>
              <a:rPr lang="ko-KR" altLang="en-US" dirty="0" smtClean="0">
                <a:latin typeface="+mj-ea"/>
                <a:ea typeface="+mj-ea"/>
              </a:rPr>
              <a:t>정도입니다</a:t>
            </a:r>
            <a:r>
              <a:rPr lang="en-US" altLang="ko-KR" dirty="0" smtClean="0">
                <a:latin typeface="+mj-ea"/>
                <a:ea typeface="+mj-ea"/>
              </a:rPr>
              <a:t>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dirty="0" smtClean="0">
                <a:latin typeface="+mj-ea"/>
              </a:rPr>
              <a:t>LED, </a:t>
            </a:r>
            <a:r>
              <a:rPr lang="ko-KR" altLang="en-US" dirty="0">
                <a:latin typeface="+mj-ea"/>
              </a:rPr>
              <a:t>저항은 약 </a:t>
            </a:r>
            <a:r>
              <a:rPr lang="en-US" altLang="ko-KR" dirty="0">
                <a:latin typeface="+mj-ea"/>
              </a:rPr>
              <a:t>1cm </a:t>
            </a:r>
            <a:r>
              <a:rPr lang="ko-KR" altLang="en-US" dirty="0">
                <a:latin typeface="+mj-ea"/>
              </a:rPr>
              <a:t>길이로 자르면 적당합니다</a:t>
            </a:r>
            <a:r>
              <a:rPr lang="en-US" altLang="ko-KR" dirty="0">
                <a:latin typeface="+mj-ea"/>
              </a:rPr>
              <a:t>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dirty="0" smtClean="0">
                <a:latin typeface="+mj-ea"/>
                <a:ea typeface="+mj-ea"/>
              </a:rPr>
              <a:t>단자가 너무 짧아지면 연결이 어려우니</a:t>
            </a:r>
            <a:r>
              <a:rPr lang="en-US" altLang="ko-KR" dirty="0" smtClean="0">
                <a:latin typeface="+mj-ea"/>
                <a:ea typeface="+mj-ea"/>
              </a:rPr>
              <a:t>, </a:t>
            </a:r>
            <a:r>
              <a:rPr lang="ko-KR" altLang="en-US" dirty="0" smtClean="0">
                <a:latin typeface="+mj-ea"/>
                <a:ea typeface="+mj-ea"/>
              </a:rPr>
              <a:t>꽂을 </a:t>
            </a:r>
            <a:r>
              <a:rPr lang="ko-KR" altLang="en-US" dirty="0" smtClean="0">
                <a:latin typeface="+mj-ea"/>
                <a:ea typeface="+mj-ea"/>
              </a:rPr>
              <a:t>구멍의 위치를 살피며 다리 길이를 조절합니다</a:t>
            </a:r>
            <a:r>
              <a:rPr lang="en-US" altLang="ko-KR" dirty="0" smtClean="0">
                <a:latin typeface="+mj-ea"/>
                <a:ea typeface="+mj-ea"/>
              </a:rPr>
              <a:t>.</a:t>
            </a:r>
          </a:p>
        </p:txBody>
      </p:sp>
      <p:sp>
        <p:nvSpPr>
          <p:cNvPr id="26" name="제목 1"/>
          <p:cNvSpPr txBox="1">
            <a:spLocks/>
          </p:cNvSpPr>
          <p:nvPr/>
        </p:nvSpPr>
        <p:spPr>
          <a:xfrm>
            <a:off x="831945" y="357673"/>
            <a:ext cx="6100700" cy="435429"/>
          </a:xfrm>
          <a:prstGeom prst="rect">
            <a:avLst/>
          </a:prstGeom>
        </p:spPr>
        <p:txBody>
          <a:bodyPr tIns="90000" bIns="90000">
            <a:no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altLang="ko-KR" sz="2600" b="1" dirty="0" smtClean="0">
                <a:solidFill>
                  <a:schemeClr val="tx2"/>
                </a:solidFill>
              </a:rPr>
              <a:t>[ </a:t>
            </a:r>
            <a:r>
              <a:rPr lang="ko-KR" altLang="en-US" sz="2600" b="1" dirty="0" smtClean="0">
                <a:solidFill>
                  <a:schemeClr val="tx2"/>
                </a:solidFill>
              </a:rPr>
              <a:t>작동하기</a:t>
            </a:r>
            <a:r>
              <a:rPr lang="en-US" altLang="ko-KR" sz="2600" b="1" dirty="0" smtClean="0">
                <a:solidFill>
                  <a:schemeClr val="tx2"/>
                </a:solidFill>
              </a:rPr>
              <a:t>]</a:t>
            </a:r>
            <a:endParaRPr lang="ko-KR" altLang="en-US" sz="2600" b="1" dirty="0">
              <a:solidFill>
                <a:schemeClr val="tx2"/>
              </a:solidFill>
            </a:endParaRPr>
          </a:p>
        </p:txBody>
      </p:sp>
      <p:sp>
        <p:nvSpPr>
          <p:cNvPr id="30" name="제목 1"/>
          <p:cNvSpPr txBox="1">
            <a:spLocks/>
          </p:cNvSpPr>
          <p:nvPr/>
        </p:nvSpPr>
        <p:spPr>
          <a:xfrm>
            <a:off x="831945" y="2597019"/>
            <a:ext cx="6100700" cy="435429"/>
          </a:xfrm>
          <a:prstGeom prst="rect">
            <a:avLst/>
          </a:prstGeom>
        </p:spPr>
        <p:txBody>
          <a:bodyPr tIns="90000" bIns="90000">
            <a:no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altLang="ko-KR" sz="2600" b="1" dirty="0" smtClean="0">
                <a:solidFill>
                  <a:srgbClr val="FF0000"/>
                </a:solidFill>
              </a:rPr>
              <a:t># </a:t>
            </a:r>
            <a:r>
              <a:rPr lang="ko-KR" altLang="en-US" sz="2600" b="1" dirty="0" smtClean="0">
                <a:solidFill>
                  <a:srgbClr val="FF0000"/>
                </a:solidFill>
              </a:rPr>
              <a:t>생략가능</a:t>
            </a:r>
            <a:endParaRPr lang="ko-KR" altLang="en-US" sz="2600" b="1" dirty="0">
              <a:solidFill>
                <a:srgbClr val="FF0000"/>
              </a:solidFill>
            </a:endParaRPr>
          </a:p>
        </p:txBody>
      </p:sp>
      <p:cxnSp>
        <p:nvCxnSpPr>
          <p:cNvPr id="32" name="직선 연결선 31"/>
          <p:cNvCxnSpPr/>
          <p:nvPr/>
        </p:nvCxnSpPr>
        <p:spPr>
          <a:xfrm>
            <a:off x="653143" y="2310248"/>
            <a:ext cx="11010122" cy="0"/>
          </a:xfrm>
          <a:prstGeom prst="line">
            <a:avLst/>
          </a:prstGeom>
          <a:ln w="222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0035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98B6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제목 1"/>
          <p:cNvSpPr txBox="1">
            <a:spLocks/>
          </p:cNvSpPr>
          <p:nvPr/>
        </p:nvSpPr>
        <p:spPr>
          <a:xfrm>
            <a:off x="831945" y="357673"/>
            <a:ext cx="7285688" cy="435429"/>
          </a:xfrm>
          <a:prstGeom prst="rect">
            <a:avLst/>
          </a:prstGeom>
        </p:spPr>
        <p:txBody>
          <a:bodyPr tIns="90000" bIns="90000">
            <a:no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altLang="ko-KR" sz="2600" b="1" dirty="0" smtClean="0">
                <a:solidFill>
                  <a:schemeClr val="tx2"/>
                </a:solidFill>
              </a:rPr>
              <a:t>[ </a:t>
            </a:r>
            <a:r>
              <a:rPr lang="ko-KR" altLang="en-US" sz="2600" b="1" dirty="0" smtClean="0">
                <a:solidFill>
                  <a:schemeClr val="tx2"/>
                </a:solidFill>
              </a:rPr>
              <a:t>기울기 센서 </a:t>
            </a:r>
            <a:r>
              <a:rPr lang="ko-KR" altLang="en-US" sz="2600" b="1" dirty="0" smtClean="0">
                <a:solidFill>
                  <a:schemeClr val="tx2"/>
                </a:solidFill>
              </a:rPr>
              <a:t>회로 </a:t>
            </a:r>
            <a:r>
              <a:rPr lang="ko-KR" altLang="en-US" sz="2600" b="1" dirty="0" smtClean="0">
                <a:solidFill>
                  <a:schemeClr val="tx2"/>
                </a:solidFill>
              </a:rPr>
              <a:t>도안에 </a:t>
            </a:r>
            <a:r>
              <a:rPr lang="ko-KR" altLang="en-US" sz="2600" b="1" dirty="0" err="1" smtClean="0">
                <a:solidFill>
                  <a:schemeClr val="tx2"/>
                </a:solidFill>
              </a:rPr>
              <a:t>브레드보드</a:t>
            </a:r>
            <a:r>
              <a:rPr lang="ko-KR" altLang="en-US" sz="2600" b="1" dirty="0" smtClean="0">
                <a:solidFill>
                  <a:schemeClr val="tx2"/>
                </a:solidFill>
              </a:rPr>
              <a:t> 붙이기 </a:t>
            </a:r>
            <a:r>
              <a:rPr lang="en-US" altLang="ko-KR" sz="2600" b="1" dirty="0" smtClean="0">
                <a:solidFill>
                  <a:schemeClr val="tx2"/>
                </a:solidFill>
              </a:rPr>
              <a:t>]</a:t>
            </a:r>
            <a:endParaRPr lang="ko-KR" altLang="en-US" sz="2600" b="1" dirty="0">
              <a:solidFill>
                <a:schemeClr val="tx2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72746" y="1380740"/>
            <a:ext cx="472757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000" b="1" dirty="0" smtClean="0">
                <a:solidFill>
                  <a:srgbClr val="002060"/>
                </a:solidFill>
                <a:latin typeface="+mj-ea"/>
                <a:ea typeface="+mj-ea"/>
              </a:rPr>
              <a:t>9. </a:t>
            </a:r>
            <a:r>
              <a:rPr lang="ko-KR" altLang="en-US" sz="2000" b="1" dirty="0" err="1" smtClean="0">
                <a:solidFill>
                  <a:srgbClr val="002060"/>
                </a:solidFill>
                <a:latin typeface="+mj-ea"/>
                <a:ea typeface="+mj-ea"/>
              </a:rPr>
              <a:t>브레드보드</a:t>
            </a:r>
            <a:r>
              <a:rPr lang="ko-KR" altLang="en-US" sz="2000" b="1" dirty="0" smtClean="0">
                <a:solidFill>
                  <a:srgbClr val="002060"/>
                </a:solidFill>
                <a:latin typeface="+mj-ea"/>
                <a:ea typeface="+mj-ea"/>
              </a:rPr>
              <a:t> 밑면의 양면테이프 </a:t>
            </a:r>
            <a:endParaRPr lang="en-US" altLang="ko-KR" sz="2000" b="1" dirty="0" smtClean="0">
              <a:solidFill>
                <a:srgbClr val="002060"/>
              </a:solidFill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en-US" altLang="ko-KR" sz="2000" b="1" dirty="0">
                <a:solidFill>
                  <a:srgbClr val="002060"/>
                </a:solidFill>
                <a:latin typeface="+mj-ea"/>
                <a:ea typeface="+mj-ea"/>
              </a:rPr>
              <a:t> </a:t>
            </a:r>
            <a:r>
              <a:rPr lang="en-US" altLang="ko-KR" sz="2000" b="1" dirty="0" smtClean="0">
                <a:solidFill>
                  <a:srgbClr val="002060"/>
                </a:solidFill>
                <a:latin typeface="+mj-ea"/>
                <a:ea typeface="+mj-ea"/>
              </a:rPr>
              <a:t>  </a:t>
            </a:r>
            <a:r>
              <a:rPr lang="ko-KR" altLang="en-US" sz="2000" b="1" dirty="0" err="1" smtClean="0">
                <a:solidFill>
                  <a:srgbClr val="002060"/>
                </a:solidFill>
                <a:latin typeface="+mj-ea"/>
                <a:ea typeface="+mj-ea"/>
              </a:rPr>
              <a:t>보호지를</a:t>
            </a:r>
            <a:r>
              <a:rPr lang="ko-KR" altLang="en-US" sz="2000" b="1" dirty="0" smtClean="0">
                <a:solidFill>
                  <a:srgbClr val="002060"/>
                </a:solidFill>
                <a:latin typeface="+mj-ea"/>
                <a:ea typeface="+mj-ea"/>
              </a:rPr>
              <a:t> 떼어내고 도안을 붙입니다</a:t>
            </a:r>
            <a:r>
              <a:rPr lang="en-US" altLang="ko-KR" sz="2000" b="1" dirty="0" smtClean="0">
                <a:solidFill>
                  <a:srgbClr val="002060"/>
                </a:solidFill>
                <a:latin typeface="+mj-ea"/>
                <a:ea typeface="+mj-ea"/>
              </a:rPr>
              <a:t>.</a:t>
            </a:r>
            <a:endParaRPr lang="ko-KR" altLang="en-US" sz="2000" b="1" dirty="0">
              <a:solidFill>
                <a:srgbClr val="00206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18380" y="2408775"/>
            <a:ext cx="4017446" cy="8803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100" dirty="0" smtClean="0">
                <a:latin typeface="+mj-ea"/>
                <a:ea typeface="+mj-ea"/>
              </a:rPr>
              <a:t>●</a:t>
            </a:r>
            <a:r>
              <a:rPr lang="ko-KR" altLang="en-US" dirty="0" smtClean="0">
                <a:latin typeface="+mj-ea"/>
                <a:ea typeface="+mj-ea"/>
              </a:rPr>
              <a:t> 한 번 붙으면 떼어내기 어렵습니다</a:t>
            </a:r>
            <a:r>
              <a:rPr lang="en-US" altLang="ko-KR" dirty="0" smtClean="0">
                <a:latin typeface="+mj-ea"/>
                <a:ea typeface="+mj-ea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altLang="ko-KR" dirty="0">
                <a:latin typeface="+mj-ea"/>
                <a:ea typeface="+mj-ea"/>
              </a:rPr>
              <a:t> </a:t>
            </a:r>
            <a:r>
              <a:rPr lang="en-US" altLang="ko-KR" dirty="0" smtClean="0">
                <a:latin typeface="+mj-ea"/>
                <a:ea typeface="+mj-ea"/>
              </a:rPr>
              <a:t>  </a:t>
            </a:r>
            <a:r>
              <a:rPr lang="ko-KR" altLang="en-US" dirty="0" smtClean="0">
                <a:latin typeface="+mj-ea"/>
                <a:ea typeface="+mj-ea"/>
              </a:rPr>
              <a:t>위치를 잘 확인하고 붙입니다</a:t>
            </a:r>
            <a:r>
              <a:rPr lang="en-US" altLang="ko-KR" dirty="0" smtClean="0">
                <a:latin typeface="+mj-ea"/>
                <a:ea typeface="+mj-ea"/>
              </a:rPr>
              <a:t>.</a:t>
            </a:r>
            <a:endParaRPr lang="ko-KR" altLang="en-US" dirty="0"/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1579" y="1285952"/>
            <a:ext cx="3736985" cy="4886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8550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98B6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1"/>
          <p:cNvSpPr txBox="1">
            <a:spLocks/>
          </p:cNvSpPr>
          <p:nvPr/>
        </p:nvSpPr>
        <p:spPr>
          <a:xfrm>
            <a:off x="496043" y="613179"/>
            <a:ext cx="3450806" cy="435429"/>
          </a:xfrm>
          <a:prstGeom prst="rect">
            <a:avLst/>
          </a:prstGeom>
        </p:spPr>
        <p:txBody>
          <a:bodyPr tIns="90000" bIns="90000">
            <a:no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ko-KR" altLang="en-US" sz="2600" b="1" dirty="0" err="1" smtClean="0">
                <a:solidFill>
                  <a:schemeClr val="tx2"/>
                </a:solidFill>
              </a:rPr>
              <a:t>실험시</a:t>
            </a:r>
            <a:r>
              <a:rPr lang="ko-KR" altLang="en-US" sz="2600" b="1" dirty="0" smtClean="0">
                <a:solidFill>
                  <a:schemeClr val="tx2"/>
                </a:solidFill>
              </a:rPr>
              <a:t> 주의 사항</a:t>
            </a:r>
            <a:endParaRPr lang="ko-KR" altLang="en-US" sz="2600" b="1" dirty="0">
              <a:solidFill>
                <a:schemeClr val="tx2"/>
              </a:solidFill>
            </a:endParaRPr>
          </a:p>
        </p:txBody>
      </p:sp>
      <p:sp>
        <p:nvSpPr>
          <p:cNvPr id="23" name="직사각형 22"/>
          <p:cNvSpPr/>
          <p:nvPr/>
        </p:nvSpPr>
        <p:spPr>
          <a:xfrm>
            <a:off x="587829" y="1287622"/>
            <a:ext cx="10963469" cy="3004459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TextBox 23"/>
          <p:cNvSpPr txBox="1"/>
          <p:nvPr/>
        </p:nvSpPr>
        <p:spPr>
          <a:xfrm>
            <a:off x="587829" y="1399493"/>
            <a:ext cx="113366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ko-KR" altLang="en-US" dirty="0" err="1" smtClean="0">
                <a:latin typeface="+mj-ea"/>
                <a:ea typeface="+mj-ea"/>
              </a:rPr>
              <a:t>브레드보드에</a:t>
            </a:r>
            <a:r>
              <a:rPr lang="ko-KR" altLang="en-US" dirty="0" smtClean="0">
                <a:latin typeface="+mj-ea"/>
                <a:ea typeface="+mj-ea"/>
              </a:rPr>
              <a:t> 부품을 꽂을 때에는 그 자리가 맞는지 잘 확인하고 꽂습니다</a:t>
            </a:r>
            <a:r>
              <a:rPr lang="en-US" altLang="ko-KR" dirty="0" smtClean="0">
                <a:latin typeface="+mj-ea"/>
                <a:ea typeface="+mj-ea"/>
              </a:rPr>
              <a:t>.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87829" y="1768825"/>
            <a:ext cx="1040363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dirty="0" smtClean="0">
                <a:latin typeface="+mj-ea"/>
              </a:rPr>
              <a:t>2.  </a:t>
            </a:r>
            <a:r>
              <a:rPr lang="ko-KR" altLang="en-US" dirty="0" smtClean="0">
                <a:latin typeface="+mj-ea"/>
              </a:rPr>
              <a:t>관찰이 끝나면 </a:t>
            </a:r>
            <a:r>
              <a:rPr lang="en-US" altLang="ko-KR" dirty="0" smtClean="0">
                <a:latin typeface="+mj-ea"/>
              </a:rPr>
              <a:t>LED</a:t>
            </a:r>
            <a:r>
              <a:rPr lang="ko-KR" altLang="en-US" dirty="0" smtClean="0">
                <a:latin typeface="+mj-ea"/>
              </a:rPr>
              <a:t>의 불빛이 꺼져 있도록 기울기 센서의 각도를 조절합니다</a:t>
            </a:r>
            <a:r>
              <a:rPr lang="en-US" altLang="ko-KR" dirty="0" smtClean="0">
                <a:latin typeface="+mj-ea"/>
              </a:rPr>
              <a:t>.</a:t>
            </a:r>
            <a:endParaRPr lang="ko-KR" alt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587829" y="3601615"/>
            <a:ext cx="1040363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dirty="0">
                <a:latin typeface="+mj-ea"/>
              </a:rPr>
              <a:t>3</a:t>
            </a:r>
            <a:r>
              <a:rPr lang="en-US" altLang="ko-KR" dirty="0" smtClean="0">
                <a:latin typeface="+mj-ea"/>
              </a:rPr>
              <a:t>.  </a:t>
            </a:r>
            <a:r>
              <a:rPr lang="ko-KR" altLang="en-US" dirty="0" err="1" smtClean="0">
                <a:latin typeface="+mj-ea"/>
              </a:rPr>
              <a:t>전지홀더의</a:t>
            </a:r>
            <a:r>
              <a:rPr lang="ko-KR" altLang="en-US" dirty="0" smtClean="0">
                <a:latin typeface="+mj-ea"/>
              </a:rPr>
              <a:t> </a:t>
            </a:r>
            <a:r>
              <a:rPr lang="ko-KR" altLang="en-US" dirty="0">
                <a:latin typeface="+mj-ea"/>
              </a:rPr>
              <a:t>다리는 매우 뾰족합니다</a:t>
            </a:r>
            <a:r>
              <a:rPr lang="en-US" altLang="ko-KR" dirty="0">
                <a:latin typeface="+mj-ea"/>
              </a:rPr>
              <a:t>. </a:t>
            </a:r>
            <a:r>
              <a:rPr lang="ko-KR" altLang="en-US" dirty="0">
                <a:latin typeface="+mj-ea"/>
              </a:rPr>
              <a:t>다치지 않도록 주의합니다</a:t>
            </a:r>
            <a:endParaRPr lang="ko-KR" altLang="en-US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2064" y="2163278"/>
            <a:ext cx="1910463" cy="1438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841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98B6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7996335" y="3577507"/>
            <a:ext cx="3377681" cy="2841958"/>
          </a:xfrm>
          <a:prstGeom prst="rect">
            <a:avLst/>
          </a:prstGeom>
          <a:solidFill>
            <a:schemeClr val="bg1"/>
          </a:solidFill>
          <a:ln w="2222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6" name="직사각형 45"/>
          <p:cNvSpPr/>
          <p:nvPr/>
        </p:nvSpPr>
        <p:spPr>
          <a:xfrm>
            <a:off x="587829" y="1850108"/>
            <a:ext cx="10963469" cy="631835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제목 1"/>
          <p:cNvSpPr txBox="1">
            <a:spLocks/>
          </p:cNvSpPr>
          <p:nvPr/>
        </p:nvSpPr>
        <p:spPr>
          <a:xfrm>
            <a:off x="496043" y="613179"/>
            <a:ext cx="2564397" cy="435429"/>
          </a:xfrm>
          <a:prstGeom prst="rect">
            <a:avLst/>
          </a:prstGeom>
        </p:spPr>
        <p:txBody>
          <a:bodyPr tIns="90000" bIns="90000">
            <a:no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ko-KR" altLang="en-US" sz="2600" b="1" dirty="0" smtClean="0">
                <a:solidFill>
                  <a:schemeClr val="tx2"/>
                </a:solidFill>
              </a:rPr>
              <a:t>확인</a:t>
            </a:r>
            <a:r>
              <a:rPr lang="ko-KR" altLang="en-US" sz="2600" b="1" dirty="0" smtClean="0">
                <a:solidFill>
                  <a:schemeClr val="tx2"/>
                </a:solidFill>
              </a:rPr>
              <a:t>학습</a:t>
            </a:r>
            <a:endParaRPr lang="ko-KR" altLang="en-US" sz="2600" b="1" dirty="0">
              <a:solidFill>
                <a:schemeClr val="tx2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87829" y="1222212"/>
            <a:ext cx="11336693" cy="4542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dirty="0" smtClean="0">
                <a:latin typeface="+mj-ea"/>
                <a:ea typeface="+mj-ea"/>
              </a:rPr>
              <a:t>1. </a:t>
            </a:r>
            <a:r>
              <a:rPr lang="ko-KR" altLang="en-US" dirty="0" smtClean="0">
                <a:latin typeface="+mj-ea"/>
                <a:ea typeface="+mj-ea"/>
              </a:rPr>
              <a:t>기울기 센서를 흔들어 봅시다</a:t>
            </a:r>
            <a:r>
              <a:rPr lang="en-US" altLang="ko-KR" dirty="0" smtClean="0">
                <a:latin typeface="+mj-ea"/>
                <a:ea typeface="+mj-ea"/>
              </a:rPr>
              <a:t>. </a:t>
            </a:r>
            <a:r>
              <a:rPr lang="ko-KR" altLang="en-US" dirty="0" smtClean="0">
                <a:latin typeface="+mj-ea"/>
                <a:ea typeface="+mj-ea"/>
              </a:rPr>
              <a:t>어떤 소리가 납니까</a:t>
            </a:r>
            <a:r>
              <a:rPr lang="en-US" altLang="ko-KR" dirty="0" smtClean="0">
                <a:latin typeface="+mj-ea"/>
                <a:ea typeface="+mj-ea"/>
              </a:rPr>
              <a:t>?</a:t>
            </a:r>
            <a:endParaRPr lang="en-US" altLang="ko-KR" dirty="0" smtClean="0">
              <a:latin typeface="+mj-ea"/>
              <a:ea typeface="+mj-ea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42212" y="3633490"/>
            <a:ext cx="3261093" cy="2732571"/>
          </a:xfrm>
          <a:prstGeom prst="rect">
            <a:avLst/>
          </a:prstGeom>
        </p:spPr>
      </p:pic>
      <p:sp>
        <p:nvSpPr>
          <p:cNvPr id="14" name="직사각형 13"/>
          <p:cNvSpPr/>
          <p:nvPr/>
        </p:nvSpPr>
        <p:spPr>
          <a:xfrm>
            <a:off x="587830" y="3473634"/>
            <a:ext cx="6559420" cy="631835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TextBox 14"/>
          <p:cNvSpPr txBox="1"/>
          <p:nvPr/>
        </p:nvSpPr>
        <p:spPr>
          <a:xfrm>
            <a:off x="587829" y="2845738"/>
            <a:ext cx="1133669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dirty="0" smtClean="0">
                <a:latin typeface="+mj-ea"/>
                <a:ea typeface="+mj-ea"/>
              </a:rPr>
              <a:t>2. </a:t>
            </a:r>
            <a:r>
              <a:rPr lang="ko-KR" altLang="en-US" dirty="0" smtClean="0">
                <a:latin typeface="+mj-ea"/>
                <a:ea typeface="+mj-ea"/>
              </a:rPr>
              <a:t>두 </a:t>
            </a:r>
            <a:r>
              <a:rPr lang="en-US" altLang="ko-KR" dirty="0" smtClean="0">
                <a:latin typeface="+mj-ea"/>
                <a:ea typeface="+mj-ea"/>
              </a:rPr>
              <a:t>LED</a:t>
            </a:r>
            <a:r>
              <a:rPr lang="ko-KR" altLang="en-US" dirty="0" smtClean="0">
                <a:latin typeface="+mj-ea"/>
                <a:ea typeface="+mj-ea"/>
              </a:rPr>
              <a:t>가 동시에 켜지게 하려면 기울기 센서를 어떻게 놓아야 할까요</a:t>
            </a:r>
            <a:r>
              <a:rPr lang="en-US" altLang="ko-KR" dirty="0" smtClean="0">
                <a:latin typeface="+mj-ea"/>
                <a:ea typeface="+mj-ea"/>
              </a:rPr>
              <a:t>?</a:t>
            </a:r>
            <a:r>
              <a:rPr lang="ko-KR" altLang="en-US" dirty="0" smtClean="0">
                <a:latin typeface="+mj-ea"/>
                <a:ea typeface="+mj-ea"/>
              </a:rPr>
              <a:t> 소리가 납니까</a:t>
            </a:r>
            <a:r>
              <a:rPr lang="en-US" altLang="ko-KR" dirty="0" smtClean="0">
                <a:latin typeface="+mj-ea"/>
                <a:ea typeface="+mj-ea"/>
              </a:rPr>
              <a:t>?</a:t>
            </a:r>
            <a:endParaRPr lang="en-US" altLang="ko-KR" dirty="0" smtClean="0">
              <a:latin typeface="+mj-ea"/>
              <a:ea typeface="+mj-ea"/>
            </a:endParaRPr>
          </a:p>
        </p:txBody>
      </p:sp>
      <p:sp>
        <p:nvSpPr>
          <p:cNvPr id="16" name="직사각형 15"/>
          <p:cNvSpPr/>
          <p:nvPr/>
        </p:nvSpPr>
        <p:spPr>
          <a:xfrm>
            <a:off x="587830" y="5227789"/>
            <a:ext cx="6559420" cy="631835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TextBox 16"/>
          <p:cNvSpPr txBox="1"/>
          <p:nvPr/>
        </p:nvSpPr>
        <p:spPr>
          <a:xfrm>
            <a:off x="587829" y="4599893"/>
            <a:ext cx="1133669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dirty="0">
                <a:latin typeface="+mj-ea"/>
                <a:ea typeface="+mj-ea"/>
              </a:rPr>
              <a:t>3</a:t>
            </a:r>
            <a:r>
              <a:rPr lang="en-US" altLang="ko-KR" dirty="0" smtClean="0">
                <a:latin typeface="+mj-ea"/>
                <a:ea typeface="+mj-ea"/>
              </a:rPr>
              <a:t>. </a:t>
            </a:r>
            <a:r>
              <a:rPr lang="ko-KR" altLang="en-US" dirty="0" smtClean="0">
                <a:latin typeface="+mj-ea"/>
                <a:ea typeface="+mj-ea"/>
              </a:rPr>
              <a:t>빨간 </a:t>
            </a:r>
            <a:r>
              <a:rPr lang="en-US" altLang="ko-KR" dirty="0" smtClean="0">
                <a:latin typeface="+mj-ea"/>
                <a:ea typeface="+mj-ea"/>
              </a:rPr>
              <a:t>LED</a:t>
            </a:r>
            <a:r>
              <a:rPr lang="ko-KR" altLang="en-US" dirty="0" smtClean="0">
                <a:latin typeface="+mj-ea"/>
                <a:ea typeface="+mj-ea"/>
              </a:rPr>
              <a:t>만 켜지게 하려면 기울기 센서를 어떻게 놓아야 할까요</a:t>
            </a:r>
            <a:r>
              <a:rPr lang="en-US" altLang="ko-KR" dirty="0" smtClean="0">
                <a:latin typeface="+mj-ea"/>
                <a:ea typeface="+mj-ea"/>
              </a:rPr>
              <a:t>?</a:t>
            </a:r>
            <a:endParaRPr lang="en-US" altLang="ko-KR" dirty="0" smtClean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575363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98B6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직사각형 45"/>
          <p:cNvSpPr/>
          <p:nvPr/>
        </p:nvSpPr>
        <p:spPr>
          <a:xfrm>
            <a:off x="587829" y="2116315"/>
            <a:ext cx="10963469" cy="4321806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5192" y="4606803"/>
            <a:ext cx="9500466" cy="1789049"/>
          </a:xfrm>
          <a:prstGeom prst="rect">
            <a:avLst/>
          </a:prstGeom>
        </p:spPr>
      </p:pic>
      <p:sp>
        <p:nvSpPr>
          <p:cNvPr id="3" name="제목 1"/>
          <p:cNvSpPr txBox="1">
            <a:spLocks/>
          </p:cNvSpPr>
          <p:nvPr/>
        </p:nvSpPr>
        <p:spPr>
          <a:xfrm>
            <a:off x="496043" y="613179"/>
            <a:ext cx="2564397" cy="435429"/>
          </a:xfrm>
          <a:prstGeom prst="rect">
            <a:avLst/>
          </a:prstGeom>
        </p:spPr>
        <p:txBody>
          <a:bodyPr tIns="90000" bIns="90000">
            <a:no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ko-KR" altLang="en-US" sz="2600" b="1" dirty="0" smtClean="0">
                <a:solidFill>
                  <a:schemeClr val="tx2"/>
                </a:solidFill>
              </a:rPr>
              <a:t>원리학습</a:t>
            </a:r>
            <a:endParaRPr lang="ko-KR" altLang="en-US" sz="2600" b="1" dirty="0">
              <a:solidFill>
                <a:schemeClr val="tx2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87829" y="1222212"/>
            <a:ext cx="11336693" cy="8697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dirty="0" smtClean="0">
                <a:latin typeface="+mj-ea"/>
                <a:ea typeface="+mj-ea"/>
              </a:rPr>
              <a:t>회로를 좌우로 기울이면 기울기 센서의 각도에 따라 원하는 </a:t>
            </a:r>
            <a:r>
              <a:rPr lang="en-US" altLang="ko-KR" dirty="0" smtClean="0">
                <a:latin typeface="+mj-ea"/>
                <a:ea typeface="+mj-ea"/>
              </a:rPr>
              <a:t>LED</a:t>
            </a:r>
            <a:r>
              <a:rPr lang="ko-KR" altLang="en-US" dirty="0" smtClean="0">
                <a:latin typeface="+mj-ea"/>
                <a:ea typeface="+mj-ea"/>
              </a:rPr>
              <a:t>가 켜지는 기울기센서 회로를 잘 만들어</a:t>
            </a:r>
            <a:endParaRPr lang="en-US" altLang="ko-KR" dirty="0" smtClean="0"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ko-KR" altLang="en-US" dirty="0" smtClean="0">
                <a:latin typeface="+mj-ea"/>
                <a:ea typeface="+mj-ea"/>
              </a:rPr>
              <a:t>보았나요</a:t>
            </a:r>
            <a:r>
              <a:rPr lang="en-US" altLang="ko-KR" dirty="0" smtClean="0">
                <a:latin typeface="+mj-ea"/>
                <a:ea typeface="+mj-ea"/>
              </a:rPr>
              <a:t>? </a:t>
            </a:r>
            <a:r>
              <a:rPr lang="ko-KR" altLang="en-US" dirty="0" smtClean="0">
                <a:latin typeface="+mj-ea"/>
                <a:ea typeface="+mj-ea"/>
              </a:rPr>
              <a:t>우리가 사용한 부품들을 보면 모양과 기능이 여러 가지 입니다</a:t>
            </a:r>
            <a:r>
              <a:rPr lang="en-US" altLang="ko-KR" dirty="0" smtClean="0">
                <a:latin typeface="+mj-ea"/>
                <a:ea typeface="+mj-ea"/>
              </a:rPr>
              <a:t>.</a:t>
            </a:r>
            <a:endParaRPr lang="en-US" altLang="ko-KR" dirty="0" smtClean="0">
              <a:latin typeface="+mj-ea"/>
              <a:ea typeface="+mj-ea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903260" y="2219293"/>
            <a:ext cx="72872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 smtClean="0">
                <a:solidFill>
                  <a:schemeClr val="accent5">
                    <a:lumMod val="75000"/>
                  </a:schemeClr>
                </a:solidFill>
                <a:latin typeface="+mj-ea"/>
                <a:ea typeface="+mj-ea"/>
              </a:rPr>
              <a:t>LED (Light Emitting Diode)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2903260" y="2628439"/>
            <a:ext cx="72872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600" dirty="0" smtClean="0">
                <a:latin typeface="+mj-ea"/>
                <a:ea typeface="+mj-ea"/>
              </a:rPr>
              <a:t>다이오드는 전류를 한 쪽 방향으로만 흐르게 해주는 극성이 있는</a:t>
            </a:r>
            <a:endParaRPr lang="en-US" altLang="ko-KR" sz="1600" dirty="0" smtClean="0"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ko-KR" altLang="en-US" sz="1600" dirty="0" smtClean="0">
                <a:latin typeface="+mj-ea"/>
                <a:ea typeface="+mj-ea"/>
              </a:rPr>
              <a:t>장치입니다</a:t>
            </a:r>
            <a:r>
              <a:rPr lang="en-US" altLang="ko-KR" sz="1600" dirty="0" smtClean="0">
                <a:latin typeface="+mj-ea"/>
                <a:ea typeface="+mj-ea"/>
              </a:rPr>
              <a:t>. </a:t>
            </a:r>
            <a:r>
              <a:rPr lang="ko-KR" altLang="en-US" sz="1600" dirty="0" smtClean="0">
                <a:latin typeface="+mj-ea"/>
                <a:ea typeface="+mj-ea"/>
              </a:rPr>
              <a:t>그 중에서 빛을 내는 다이오드를 </a:t>
            </a:r>
            <a:r>
              <a:rPr lang="en-US" altLang="ko-KR" sz="1600" dirty="0" smtClean="0">
                <a:latin typeface="+mj-ea"/>
                <a:ea typeface="+mj-ea"/>
              </a:rPr>
              <a:t>LED </a:t>
            </a:r>
            <a:r>
              <a:rPr lang="ko-KR" altLang="en-US" sz="1600" dirty="0" smtClean="0">
                <a:latin typeface="+mj-ea"/>
                <a:ea typeface="+mj-ea"/>
              </a:rPr>
              <a:t>라고 합니다</a:t>
            </a:r>
            <a:r>
              <a:rPr lang="en-US" altLang="ko-KR" sz="1600" dirty="0" smtClean="0">
                <a:latin typeface="+mj-ea"/>
                <a:ea typeface="+mj-ea"/>
              </a:rPr>
              <a:t>.</a:t>
            </a:r>
          </a:p>
        </p:txBody>
      </p:sp>
      <p:pic>
        <p:nvPicPr>
          <p:cNvPr id="45" name="그림 4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4871" y="2304994"/>
            <a:ext cx="1525736" cy="1211421"/>
          </a:xfrm>
          <a:prstGeom prst="rect">
            <a:avLst/>
          </a:prstGeom>
        </p:spPr>
      </p:pic>
      <p:cxnSp>
        <p:nvCxnSpPr>
          <p:cNvPr id="47" name="직선 연결선 46"/>
          <p:cNvCxnSpPr/>
          <p:nvPr/>
        </p:nvCxnSpPr>
        <p:spPr>
          <a:xfrm>
            <a:off x="821357" y="3549272"/>
            <a:ext cx="10539957" cy="0"/>
          </a:xfrm>
          <a:prstGeom prst="line">
            <a:avLst/>
          </a:prstGeom>
          <a:ln w="15875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2903260" y="3679292"/>
            <a:ext cx="72872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dirty="0" smtClean="0">
                <a:solidFill>
                  <a:schemeClr val="accent5">
                    <a:lumMod val="75000"/>
                  </a:schemeClr>
                </a:solidFill>
                <a:latin typeface="+mj-ea"/>
                <a:ea typeface="+mj-ea"/>
              </a:rPr>
              <a:t>기울기 센서 </a:t>
            </a:r>
            <a:r>
              <a:rPr lang="en-US" altLang="ko-KR" sz="2000" b="1" dirty="0" smtClean="0">
                <a:solidFill>
                  <a:schemeClr val="accent5">
                    <a:lumMod val="75000"/>
                  </a:schemeClr>
                </a:solidFill>
                <a:latin typeface="+mj-ea"/>
                <a:ea typeface="+mj-ea"/>
              </a:rPr>
              <a:t>(Tilt Sensor)</a:t>
            </a:r>
            <a:endParaRPr lang="en-US" altLang="ko-KR" sz="2000" b="1" dirty="0" smtClean="0">
              <a:solidFill>
                <a:schemeClr val="accent5">
                  <a:lumMod val="7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2891901" y="4079402"/>
            <a:ext cx="8733453" cy="11526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600" dirty="0" smtClean="0">
                <a:latin typeface="+mj-ea"/>
                <a:ea typeface="+mj-ea"/>
              </a:rPr>
              <a:t>기울기</a:t>
            </a:r>
            <a:r>
              <a:rPr lang="en-US" altLang="ko-KR" sz="1600" dirty="0" smtClean="0">
                <a:latin typeface="+mj-ea"/>
                <a:ea typeface="+mj-ea"/>
              </a:rPr>
              <a:t> </a:t>
            </a:r>
            <a:r>
              <a:rPr lang="ko-KR" altLang="en-US" sz="1600" dirty="0" smtClean="0">
                <a:latin typeface="+mj-ea"/>
                <a:ea typeface="+mj-ea"/>
              </a:rPr>
              <a:t>센서 내부에서 그림처럼 전기가 잘 흐</a:t>
            </a:r>
            <a:r>
              <a:rPr lang="ko-KR" altLang="en-US" sz="1600" dirty="0" smtClean="0">
                <a:latin typeface="+mj-ea"/>
                <a:ea typeface="+mj-ea"/>
              </a:rPr>
              <a:t>르</a:t>
            </a:r>
            <a:r>
              <a:rPr lang="ko-KR" altLang="en-US" sz="1600" dirty="0" smtClean="0">
                <a:latin typeface="+mj-ea"/>
                <a:ea typeface="+mj-ea"/>
              </a:rPr>
              <a:t>는 구슬이 들어있습니다</a:t>
            </a:r>
            <a:r>
              <a:rPr lang="en-US" altLang="ko-KR" sz="1600" dirty="0" smtClean="0">
                <a:latin typeface="+mj-ea"/>
                <a:ea typeface="+mj-ea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ko-KR" altLang="en-US" sz="1600" dirty="0" smtClean="0">
                <a:latin typeface="+mj-ea"/>
                <a:ea typeface="+mj-ea"/>
              </a:rPr>
              <a:t>따라서 기울기 센서의 놓인 각도에 따라 전류가 흐를 수도 있고</a:t>
            </a:r>
            <a:r>
              <a:rPr lang="en-US" altLang="ko-KR" sz="1600" dirty="0" smtClean="0">
                <a:latin typeface="+mj-ea"/>
                <a:ea typeface="+mj-ea"/>
              </a:rPr>
              <a:t>, </a:t>
            </a:r>
            <a:r>
              <a:rPr lang="ko-KR" altLang="en-US" sz="1600" dirty="0" smtClean="0">
                <a:latin typeface="+mj-ea"/>
                <a:ea typeface="+mj-ea"/>
              </a:rPr>
              <a:t>흐르지 못할 수 도 있습니다</a:t>
            </a:r>
            <a:r>
              <a:rPr lang="en-US" altLang="ko-KR" sz="1600" dirty="0" smtClean="0">
                <a:latin typeface="+mj-ea"/>
                <a:ea typeface="+mj-ea"/>
              </a:rPr>
              <a:t>. </a:t>
            </a:r>
            <a:r>
              <a:rPr lang="ko-KR" altLang="en-US" sz="1600" dirty="0" smtClean="0">
                <a:latin typeface="+mj-ea"/>
                <a:ea typeface="+mj-ea"/>
              </a:rPr>
              <a:t>쓰러지면 위험한 전기 난로 등에 사용하여 쓰러지면 저절로 </a:t>
            </a:r>
            <a:r>
              <a:rPr lang="ko-KR" altLang="en-US" sz="1600" dirty="0" smtClean="0">
                <a:latin typeface="+mj-ea"/>
                <a:ea typeface="+mj-ea"/>
              </a:rPr>
              <a:t>꺼지게 할 때 쓰이는 부품입니다</a:t>
            </a:r>
            <a:r>
              <a:rPr lang="en-US" altLang="ko-KR" sz="1600" dirty="0" smtClean="0">
                <a:latin typeface="+mj-ea"/>
                <a:ea typeface="+mj-ea"/>
              </a:rPr>
              <a:t>.</a:t>
            </a:r>
            <a:endParaRPr lang="en-US" altLang="ko-KR" sz="1600" dirty="0" smtClean="0">
              <a:latin typeface="+mj-ea"/>
              <a:ea typeface="+mj-ea"/>
            </a:endParaRP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8349" y="3750130"/>
            <a:ext cx="611204" cy="1481960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63739" y="3932904"/>
            <a:ext cx="502360" cy="107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5684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98B6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1"/>
          <p:cNvSpPr txBox="1">
            <a:spLocks/>
          </p:cNvSpPr>
          <p:nvPr/>
        </p:nvSpPr>
        <p:spPr>
          <a:xfrm>
            <a:off x="831946" y="357673"/>
            <a:ext cx="1789956" cy="435429"/>
          </a:xfrm>
          <a:prstGeom prst="rect">
            <a:avLst/>
          </a:prstGeom>
        </p:spPr>
        <p:txBody>
          <a:bodyPr tIns="90000" bIns="90000">
            <a:no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ko-KR" altLang="en-US" sz="2600" b="1" dirty="0" smtClean="0">
                <a:solidFill>
                  <a:schemeClr val="tx2"/>
                </a:solidFill>
              </a:rPr>
              <a:t>실험목표</a:t>
            </a:r>
            <a:endParaRPr lang="ko-KR" altLang="en-US" sz="2600" b="1" dirty="0">
              <a:solidFill>
                <a:schemeClr val="tx2"/>
              </a:solidFill>
            </a:endParaRPr>
          </a:p>
        </p:txBody>
      </p:sp>
      <p:sp>
        <p:nvSpPr>
          <p:cNvPr id="7" name="모서리가 둥근 직사각형 6"/>
          <p:cNvSpPr/>
          <p:nvPr/>
        </p:nvSpPr>
        <p:spPr>
          <a:xfrm>
            <a:off x="606490" y="1045029"/>
            <a:ext cx="10608905" cy="2127379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ko-KR" altLang="en-US" sz="2400" dirty="0" smtClean="0"/>
              <a:t>     </a:t>
            </a:r>
            <a:r>
              <a:rPr lang="ko-KR" altLang="en-US" sz="2400" dirty="0" err="1" smtClean="0"/>
              <a:t>브레드보드를</a:t>
            </a:r>
            <a:r>
              <a:rPr lang="ko-KR" altLang="en-US" sz="2400" dirty="0" smtClean="0"/>
              <a:t> 이용한 간단한 전기회로에 대하여 </a:t>
            </a:r>
            <a:r>
              <a:rPr lang="en-US" altLang="ko-KR" sz="2400" dirty="0"/>
              <a:t> </a:t>
            </a:r>
            <a:r>
              <a:rPr lang="ko-KR" altLang="en-US" sz="2400" dirty="0" smtClean="0"/>
              <a:t>알아 보고 </a:t>
            </a:r>
            <a:r>
              <a:rPr lang="en-US" altLang="ko-KR" sz="2400" dirty="0" smtClean="0"/>
              <a:t>, </a:t>
            </a:r>
            <a:r>
              <a:rPr lang="en-US" altLang="ko-KR" sz="2400" dirty="0" smtClean="0"/>
              <a:t> </a:t>
            </a:r>
            <a:r>
              <a:rPr lang="ko-KR" altLang="en-US" sz="2400" dirty="0" smtClean="0"/>
              <a:t>기울기 센서를</a:t>
            </a:r>
            <a:endParaRPr lang="en-US" altLang="ko-KR" sz="2400" dirty="0" smtClean="0"/>
          </a:p>
          <a:p>
            <a:pPr>
              <a:lnSpc>
                <a:spcPct val="150000"/>
              </a:lnSpc>
            </a:pPr>
            <a:r>
              <a:rPr lang="ko-KR" altLang="en-US" sz="2400" dirty="0" smtClean="0"/>
              <a:t>     활용하여 센서의 각도에 따라 </a:t>
            </a:r>
            <a:r>
              <a:rPr lang="en-US" altLang="ko-KR" sz="2400" dirty="0" smtClean="0"/>
              <a:t>LED</a:t>
            </a:r>
            <a:r>
              <a:rPr lang="ko-KR" altLang="en-US" sz="2400" dirty="0" smtClean="0"/>
              <a:t>가 켜지는 회로를 직접 만들어 봅시다</a:t>
            </a:r>
            <a:r>
              <a:rPr lang="en-US" altLang="ko-KR" sz="2400" dirty="0" smtClean="0"/>
              <a:t>.</a:t>
            </a:r>
            <a:endParaRPr lang="ko-KR" altLang="en-US" sz="2400" dirty="0"/>
          </a:p>
        </p:txBody>
      </p:sp>
      <p:sp>
        <p:nvSpPr>
          <p:cNvPr id="12" name="제목 1"/>
          <p:cNvSpPr txBox="1">
            <a:spLocks/>
          </p:cNvSpPr>
          <p:nvPr/>
        </p:nvSpPr>
        <p:spPr>
          <a:xfrm>
            <a:off x="831945" y="3623388"/>
            <a:ext cx="2107197" cy="435429"/>
          </a:xfrm>
          <a:prstGeom prst="rect">
            <a:avLst/>
          </a:prstGeom>
        </p:spPr>
        <p:txBody>
          <a:bodyPr tIns="90000" bIns="90000">
            <a:no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ko-KR" altLang="en-US" sz="2600" b="1" dirty="0" smtClean="0">
                <a:solidFill>
                  <a:schemeClr val="tx2"/>
                </a:solidFill>
              </a:rPr>
              <a:t>실험 준비물</a:t>
            </a:r>
            <a:endParaRPr lang="ko-KR" altLang="en-US" sz="2600" b="1" dirty="0">
              <a:solidFill>
                <a:schemeClr val="tx2"/>
              </a:solidFill>
            </a:endParaRPr>
          </a:p>
        </p:txBody>
      </p:sp>
      <p:sp>
        <p:nvSpPr>
          <p:cNvPr id="13" name="모서리가 둥근 직사각형 12"/>
          <p:cNvSpPr/>
          <p:nvPr/>
        </p:nvSpPr>
        <p:spPr>
          <a:xfrm>
            <a:off x="606490" y="4282752"/>
            <a:ext cx="10608905" cy="2127379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ko-KR" altLang="en-US" sz="2400" dirty="0" smtClean="0"/>
              <a:t>    </a:t>
            </a:r>
            <a:r>
              <a:rPr lang="ko-KR" altLang="en-US" sz="2400" dirty="0" err="1" smtClean="0"/>
              <a:t>브레드보드</a:t>
            </a:r>
            <a:r>
              <a:rPr lang="ko-KR" altLang="en-US" sz="2400" dirty="0" smtClean="0"/>
              <a:t> </a:t>
            </a:r>
            <a:r>
              <a:rPr lang="en-US" altLang="ko-KR" sz="2400" dirty="0" smtClean="0"/>
              <a:t> /   </a:t>
            </a:r>
            <a:r>
              <a:rPr lang="ko-KR" altLang="en-US" sz="2400" dirty="0" smtClean="0"/>
              <a:t>기울기 센서  </a:t>
            </a:r>
            <a:r>
              <a:rPr lang="en-US" altLang="ko-KR" sz="2400" dirty="0" smtClean="0"/>
              <a:t>/  </a:t>
            </a:r>
            <a:r>
              <a:rPr lang="ko-KR" altLang="en-US" sz="2400" dirty="0" smtClean="0"/>
              <a:t>저항  </a:t>
            </a:r>
            <a:r>
              <a:rPr lang="en-US" altLang="ko-KR" sz="2400" dirty="0" smtClean="0"/>
              <a:t>/  </a:t>
            </a:r>
            <a:r>
              <a:rPr lang="ko-KR" altLang="en-US" sz="2400" dirty="0" err="1" smtClean="0"/>
              <a:t>브레드보드용</a:t>
            </a:r>
            <a:r>
              <a:rPr lang="ko-KR" altLang="en-US" sz="2400" dirty="0" smtClean="0"/>
              <a:t> </a:t>
            </a:r>
            <a:r>
              <a:rPr lang="ko-KR" altLang="en-US" sz="2400" dirty="0" smtClean="0"/>
              <a:t>전선 </a:t>
            </a:r>
            <a:r>
              <a:rPr lang="en-US" altLang="ko-KR" sz="2400" dirty="0" smtClean="0"/>
              <a:t>/ </a:t>
            </a:r>
            <a:r>
              <a:rPr lang="en-US" altLang="ko-KR" sz="2400" dirty="0" smtClean="0"/>
              <a:t> LED   </a:t>
            </a:r>
          </a:p>
          <a:p>
            <a:pPr>
              <a:lnSpc>
                <a:spcPct val="150000"/>
              </a:lnSpc>
            </a:pPr>
            <a:r>
              <a:rPr lang="en-US" altLang="ko-KR" sz="2400" dirty="0"/>
              <a:t> </a:t>
            </a:r>
            <a:r>
              <a:rPr lang="en-US" altLang="ko-KR" sz="2400" dirty="0" smtClean="0"/>
              <a:t>   </a:t>
            </a:r>
            <a:r>
              <a:rPr lang="ko-KR" altLang="en-US" sz="2400" dirty="0" smtClean="0"/>
              <a:t>동전전지 </a:t>
            </a:r>
            <a:r>
              <a:rPr lang="en-US" altLang="ko-KR" sz="2400" dirty="0" smtClean="0"/>
              <a:t>+ </a:t>
            </a:r>
            <a:r>
              <a:rPr lang="ko-KR" altLang="en-US" sz="2400" dirty="0" err="1" smtClean="0"/>
              <a:t>전지홀더</a:t>
            </a:r>
            <a:r>
              <a:rPr lang="ko-KR" altLang="en-US" sz="2400" dirty="0" smtClean="0"/>
              <a:t>  </a:t>
            </a:r>
            <a:r>
              <a:rPr lang="en-US" altLang="ko-KR" sz="2400" dirty="0" smtClean="0"/>
              <a:t>/  </a:t>
            </a:r>
            <a:r>
              <a:rPr lang="ko-KR" altLang="en-US" sz="2400" dirty="0" smtClean="0"/>
              <a:t>도안</a:t>
            </a:r>
            <a:r>
              <a:rPr lang="en-US" altLang="ko-KR" sz="2400" dirty="0" smtClean="0"/>
              <a:t>     </a:t>
            </a:r>
            <a:r>
              <a:rPr lang="en-US" altLang="ko-KR" dirty="0" smtClean="0">
                <a:solidFill>
                  <a:srgbClr val="C00000"/>
                </a:solidFill>
              </a:rPr>
              <a:t>** </a:t>
            </a:r>
            <a:r>
              <a:rPr lang="ko-KR" altLang="en-US" dirty="0" err="1" smtClean="0">
                <a:solidFill>
                  <a:srgbClr val="C00000"/>
                </a:solidFill>
              </a:rPr>
              <a:t>유성펜</a:t>
            </a:r>
            <a:r>
              <a:rPr lang="en-US" altLang="ko-KR" dirty="0" smtClean="0">
                <a:solidFill>
                  <a:srgbClr val="C00000"/>
                </a:solidFill>
              </a:rPr>
              <a:t> </a:t>
            </a:r>
            <a:endParaRPr lang="ko-KR" altLang="en-US" sz="1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1589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98B6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직사각형 11"/>
          <p:cNvSpPr/>
          <p:nvPr/>
        </p:nvSpPr>
        <p:spPr>
          <a:xfrm>
            <a:off x="587829" y="2561039"/>
            <a:ext cx="10963469" cy="3877081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699795" y="4814596"/>
            <a:ext cx="4898572" cy="3918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제목 1"/>
          <p:cNvSpPr txBox="1">
            <a:spLocks/>
          </p:cNvSpPr>
          <p:nvPr/>
        </p:nvSpPr>
        <p:spPr>
          <a:xfrm>
            <a:off x="496043" y="613179"/>
            <a:ext cx="2564397" cy="435429"/>
          </a:xfrm>
          <a:prstGeom prst="rect">
            <a:avLst/>
          </a:prstGeom>
        </p:spPr>
        <p:txBody>
          <a:bodyPr tIns="90000" bIns="90000">
            <a:no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ko-KR" altLang="en-US" sz="2600" b="1" dirty="0" smtClean="0">
                <a:solidFill>
                  <a:schemeClr val="tx2"/>
                </a:solidFill>
              </a:rPr>
              <a:t>원리학습</a:t>
            </a:r>
            <a:endParaRPr lang="ko-KR" altLang="en-US" sz="2600" b="1" dirty="0">
              <a:solidFill>
                <a:schemeClr val="tx2"/>
              </a:solidFill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56175" y="3708850"/>
            <a:ext cx="5145833" cy="258459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87829" y="1222212"/>
            <a:ext cx="11336693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dirty="0" smtClean="0">
                <a:latin typeface="+mj-ea"/>
                <a:ea typeface="+mj-ea"/>
              </a:rPr>
              <a:t>이 회로는 하나의 전지로 두 개의 </a:t>
            </a:r>
            <a:r>
              <a:rPr lang="en-US" altLang="ko-KR" dirty="0" smtClean="0">
                <a:latin typeface="+mj-ea"/>
                <a:ea typeface="+mj-ea"/>
              </a:rPr>
              <a:t>LED</a:t>
            </a:r>
            <a:r>
              <a:rPr lang="ko-KR" altLang="en-US" dirty="0" smtClean="0">
                <a:latin typeface="+mj-ea"/>
                <a:ea typeface="+mj-ea"/>
              </a:rPr>
              <a:t>를 밝히는 병렬회로입니다</a:t>
            </a:r>
            <a:r>
              <a:rPr lang="en-US" altLang="ko-KR" dirty="0" smtClean="0">
                <a:latin typeface="+mj-ea"/>
                <a:ea typeface="+mj-ea"/>
              </a:rPr>
              <a:t>.  </a:t>
            </a:r>
            <a:r>
              <a:rPr lang="ko-KR" altLang="en-US" dirty="0" smtClean="0">
                <a:latin typeface="+mj-ea"/>
                <a:ea typeface="+mj-ea"/>
              </a:rPr>
              <a:t>스위치</a:t>
            </a:r>
            <a:r>
              <a:rPr lang="en-US" altLang="ko-KR" dirty="0" smtClean="0">
                <a:latin typeface="+mj-ea"/>
                <a:ea typeface="+mj-ea"/>
              </a:rPr>
              <a:t>. LED</a:t>
            </a:r>
            <a:r>
              <a:rPr lang="ko-KR" altLang="en-US" dirty="0" smtClean="0">
                <a:latin typeface="+mj-ea"/>
                <a:ea typeface="+mj-ea"/>
              </a:rPr>
              <a:t>가 각각 두 개씩 있으며</a:t>
            </a:r>
            <a:r>
              <a:rPr lang="en-US" altLang="ko-KR" dirty="0" smtClean="0">
                <a:latin typeface="+mj-ea"/>
                <a:ea typeface="+mj-ea"/>
              </a:rPr>
              <a:t>, </a:t>
            </a:r>
          </a:p>
          <a:p>
            <a:pPr>
              <a:lnSpc>
                <a:spcPct val="150000"/>
              </a:lnSpc>
            </a:pPr>
            <a:r>
              <a:rPr lang="ko-KR" altLang="en-US" dirty="0" smtClean="0">
                <a:latin typeface="+mj-ea"/>
                <a:ea typeface="+mj-ea"/>
              </a:rPr>
              <a:t>빨간</a:t>
            </a:r>
            <a:r>
              <a:rPr lang="en-US" altLang="ko-KR" dirty="0" smtClean="0">
                <a:latin typeface="+mj-ea"/>
                <a:ea typeface="+mj-ea"/>
              </a:rPr>
              <a:t>LED</a:t>
            </a:r>
            <a:r>
              <a:rPr lang="ko-KR" altLang="en-US" dirty="0" smtClean="0">
                <a:latin typeface="+mj-ea"/>
                <a:ea typeface="+mj-ea"/>
              </a:rPr>
              <a:t>는 전압이 조금 낮아 저항을 직렬로 연결하였습니다</a:t>
            </a:r>
            <a:r>
              <a:rPr lang="en-US" altLang="ko-KR" dirty="0" smtClean="0">
                <a:latin typeface="+mj-ea"/>
                <a:ea typeface="+mj-ea"/>
              </a:rPr>
              <a:t>. </a:t>
            </a:r>
            <a:r>
              <a:rPr lang="ko-KR" altLang="en-US" dirty="0" smtClean="0">
                <a:latin typeface="+mj-ea"/>
                <a:ea typeface="+mj-ea"/>
              </a:rPr>
              <a:t>병렬연결이기 때문에 두 </a:t>
            </a:r>
            <a:r>
              <a:rPr lang="en-US" altLang="ko-KR" dirty="0" smtClean="0">
                <a:latin typeface="+mj-ea"/>
                <a:ea typeface="+mj-ea"/>
              </a:rPr>
              <a:t>LED</a:t>
            </a:r>
            <a:r>
              <a:rPr lang="ko-KR" altLang="en-US" dirty="0" smtClean="0">
                <a:latin typeface="+mj-ea"/>
                <a:ea typeface="+mj-ea"/>
              </a:rPr>
              <a:t>를 동시에 켤 수 </a:t>
            </a:r>
            <a:endParaRPr lang="en-US" altLang="ko-KR" dirty="0" smtClean="0"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ko-KR" altLang="en-US" dirty="0" smtClean="0">
                <a:latin typeface="+mj-ea"/>
                <a:ea typeface="+mj-ea"/>
              </a:rPr>
              <a:t>있고</a:t>
            </a:r>
            <a:r>
              <a:rPr lang="en-US" altLang="ko-KR" dirty="0" smtClean="0">
                <a:latin typeface="+mj-ea"/>
                <a:ea typeface="+mj-ea"/>
              </a:rPr>
              <a:t>, </a:t>
            </a:r>
            <a:r>
              <a:rPr lang="ko-KR" altLang="en-US" dirty="0" smtClean="0">
                <a:latin typeface="+mj-ea"/>
                <a:ea typeface="+mj-ea"/>
              </a:rPr>
              <a:t>한 쪽만 켤 수도</a:t>
            </a:r>
            <a:r>
              <a:rPr lang="en-US" altLang="ko-KR" dirty="0" smtClean="0">
                <a:latin typeface="+mj-ea"/>
                <a:ea typeface="+mj-ea"/>
              </a:rPr>
              <a:t>, </a:t>
            </a:r>
            <a:r>
              <a:rPr lang="ko-KR" altLang="en-US" dirty="0" smtClean="0">
                <a:latin typeface="+mj-ea"/>
                <a:ea typeface="+mj-ea"/>
              </a:rPr>
              <a:t>모두 끌 수도 있습니다</a:t>
            </a:r>
            <a:r>
              <a:rPr lang="en-US" altLang="ko-KR" dirty="0" smtClean="0">
                <a:latin typeface="+mj-ea"/>
                <a:ea typeface="+mj-ea"/>
              </a:rPr>
              <a:t>.</a:t>
            </a:r>
            <a:endParaRPr lang="en-US" altLang="ko-KR" dirty="0" smtClean="0">
              <a:latin typeface="+mj-ea"/>
              <a:ea typeface="+mj-ea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99797" y="2669327"/>
            <a:ext cx="11336693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600" dirty="0" smtClean="0">
                <a:latin typeface="+mj-ea"/>
                <a:ea typeface="+mj-ea"/>
              </a:rPr>
              <a:t>각자 자신의 기울기 센서를 잘 조절하여 원하는 각도일 때 원하는 색의 </a:t>
            </a:r>
            <a:r>
              <a:rPr lang="en-US" altLang="ko-KR" sz="1600" dirty="0" smtClean="0">
                <a:latin typeface="+mj-ea"/>
                <a:ea typeface="+mj-ea"/>
              </a:rPr>
              <a:t>LED</a:t>
            </a:r>
            <a:r>
              <a:rPr lang="ko-KR" altLang="en-US" sz="1600" dirty="0" smtClean="0">
                <a:latin typeface="+mj-ea"/>
                <a:ea typeface="+mj-ea"/>
              </a:rPr>
              <a:t>가 켜지도록 해 봅시다</a:t>
            </a:r>
            <a:r>
              <a:rPr lang="en-US" altLang="ko-KR" sz="1600" dirty="0" smtClean="0">
                <a:latin typeface="+mj-ea"/>
                <a:ea typeface="+mj-ea"/>
              </a:rPr>
              <a:t>.</a:t>
            </a:r>
          </a:p>
          <a:p>
            <a:pPr>
              <a:lnSpc>
                <a:spcPct val="200000"/>
              </a:lnSpc>
            </a:pPr>
            <a:r>
              <a:rPr lang="ko-KR" altLang="en-US" b="1" dirty="0" smtClean="0">
                <a:solidFill>
                  <a:schemeClr val="accent2"/>
                </a:solidFill>
                <a:latin typeface="+mj-ea"/>
                <a:ea typeface="+mj-ea"/>
              </a:rPr>
              <a:t>기울기 센서</a:t>
            </a:r>
            <a:r>
              <a:rPr lang="ko-KR" altLang="en-US" sz="1600" dirty="0" smtClean="0">
                <a:latin typeface="+mj-ea"/>
                <a:ea typeface="+mj-ea"/>
              </a:rPr>
              <a:t>는 단순히 기울이면 켜지거나 꺼지는 장식용 램프 뿐 아니라</a:t>
            </a:r>
            <a:r>
              <a:rPr lang="en-US" altLang="ko-KR" sz="1600" dirty="0" smtClean="0">
                <a:latin typeface="+mj-ea"/>
                <a:ea typeface="+mj-ea"/>
              </a:rPr>
              <a:t>, </a:t>
            </a:r>
          </a:p>
          <a:p>
            <a:pPr>
              <a:lnSpc>
                <a:spcPct val="150000"/>
              </a:lnSpc>
            </a:pPr>
            <a:r>
              <a:rPr lang="ko-KR" altLang="en-US" sz="1600" dirty="0" smtClean="0">
                <a:latin typeface="+mj-ea"/>
                <a:ea typeface="+mj-ea"/>
              </a:rPr>
              <a:t>쓰러지면 위험한 난로의 전원 차단 장치</a:t>
            </a:r>
            <a:r>
              <a:rPr lang="en-US" altLang="ko-KR" sz="1600" dirty="0" smtClean="0">
                <a:latin typeface="+mj-ea"/>
                <a:ea typeface="+mj-ea"/>
              </a:rPr>
              <a:t>, </a:t>
            </a:r>
            <a:r>
              <a:rPr lang="ko-KR" altLang="en-US" sz="1600" dirty="0" smtClean="0">
                <a:latin typeface="+mj-ea"/>
                <a:ea typeface="+mj-ea"/>
              </a:rPr>
              <a:t>기울어지면 </a:t>
            </a:r>
            <a:endParaRPr lang="en-US" altLang="ko-KR" sz="1600" dirty="0"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ko-KR" altLang="en-US" sz="1600" dirty="0" smtClean="0">
                <a:latin typeface="+mj-ea"/>
                <a:ea typeface="+mj-ea"/>
              </a:rPr>
              <a:t>고장 나기 쉬운 세탁기의 경고음 등 우리 생활 여러 곳에 </a:t>
            </a:r>
            <a:endParaRPr lang="en-US" altLang="ko-KR" sz="1600" dirty="0" smtClean="0"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ko-KR" altLang="en-US" sz="1600" dirty="0" smtClean="0">
                <a:latin typeface="+mj-ea"/>
                <a:ea typeface="+mj-ea"/>
              </a:rPr>
              <a:t>사용되고 있습니다</a:t>
            </a:r>
            <a:r>
              <a:rPr lang="en-US" altLang="ko-KR" sz="1600" dirty="0" smtClean="0">
                <a:latin typeface="+mj-ea"/>
                <a:ea typeface="+mj-ea"/>
              </a:rPr>
              <a:t>. </a:t>
            </a:r>
          </a:p>
          <a:p>
            <a:pPr>
              <a:lnSpc>
                <a:spcPct val="200000"/>
              </a:lnSpc>
            </a:pPr>
            <a:r>
              <a:rPr lang="ko-KR" altLang="en-US" sz="1600" dirty="0" smtClean="0">
                <a:latin typeface="+mj-ea"/>
                <a:ea typeface="+mj-ea"/>
              </a:rPr>
              <a:t>이러한 기울기 센서를 어떻게 활용할 수 있을까요</a:t>
            </a:r>
            <a:r>
              <a:rPr lang="en-US" altLang="ko-KR" sz="1600" dirty="0" smtClean="0">
                <a:latin typeface="+mj-ea"/>
                <a:ea typeface="+mj-ea"/>
              </a:rPr>
              <a:t>? </a:t>
            </a:r>
          </a:p>
          <a:p>
            <a:pPr>
              <a:lnSpc>
                <a:spcPct val="150000"/>
              </a:lnSpc>
            </a:pPr>
            <a:r>
              <a:rPr lang="ko-KR" altLang="en-US" sz="1600" dirty="0" smtClean="0">
                <a:latin typeface="+mj-ea"/>
                <a:ea typeface="+mj-ea"/>
              </a:rPr>
              <a:t>운전자용 모자로 활용하여 꾸벅꾸벅 졸 때 머리가 </a:t>
            </a:r>
            <a:endParaRPr lang="en-US" altLang="ko-KR" sz="1600" dirty="0" smtClean="0"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ko-KR" altLang="en-US" sz="1600" dirty="0" smtClean="0">
                <a:latin typeface="+mj-ea"/>
                <a:ea typeface="+mj-ea"/>
              </a:rPr>
              <a:t>숙여지면 경고음이 작동하는 모자 등</a:t>
            </a:r>
            <a:r>
              <a:rPr lang="en-US" altLang="ko-KR" sz="1600" dirty="0">
                <a:latin typeface="+mj-ea"/>
                <a:ea typeface="+mj-ea"/>
              </a:rPr>
              <a:t> </a:t>
            </a:r>
            <a:r>
              <a:rPr lang="ko-KR" altLang="en-US" sz="1600" dirty="0" smtClean="0">
                <a:latin typeface="+mj-ea"/>
                <a:ea typeface="+mj-ea"/>
              </a:rPr>
              <a:t>기발한 아이디어를 </a:t>
            </a:r>
            <a:endParaRPr lang="en-US" altLang="ko-KR" sz="1600" dirty="0" smtClean="0"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ko-KR" altLang="en-US" sz="1600" dirty="0" smtClean="0">
                <a:latin typeface="+mj-ea"/>
                <a:ea typeface="+mj-ea"/>
              </a:rPr>
              <a:t>생각해 봅시다</a:t>
            </a:r>
            <a:r>
              <a:rPr lang="en-US" altLang="ko-KR" sz="1600" dirty="0" smtClean="0">
                <a:latin typeface="+mj-ea"/>
                <a:ea typeface="+mj-ea"/>
              </a:rPr>
              <a:t>.</a:t>
            </a:r>
            <a:endParaRPr lang="en-US" altLang="ko-KR" sz="1600" dirty="0" smtClean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3877352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98B6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타원 5"/>
          <p:cNvSpPr/>
          <p:nvPr/>
        </p:nvSpPr>
        <p:spPr>
          <a:xfrm>
            <a:off x="5207670" y="3007171"/>
            <a:ext cx="1344654" cy="1344654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9774" y="3173598"/>
            <a:ext cx="3459039" cy="1137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22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98B6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1"/>
          <p:cNvSpPr txBox="1">
            <a:spLocks/>
          </p:cNvSpPr>
          <p:nvPr/>
        </p:nvSpPr>
        <p:spPr>
          <a:xfrm>
            <a:off x="831945" y="357673"/>
            <a:ext cx="6100700" cy="435429"/>
          </a:xfrm>
          <a:prstGeom prst="rect">
            <a:avLst/>
          </a:prstGeom>
        </p:spPr>
        <p:txBody>
          <a:bodyPr tIns="90000" bIns="90000">
            <a:no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ko-KR" altLang="en-US" sz="2600" b="1" dirty="0" err="1" smtClean="0">
                <a:solidFill>
                  <a:schemeClr val="tx2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브레드보드</a:t>
            </a:r>
            <a:r>
              <a:rPr lang="ko-KR" altLang="en-US" sz="2600" b="1" dirty="0" smtClean="0">
                <a:solidFill>
                  <a:schemeClr val="tx2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n-US" altLang="ko-KR" sz="2600" b="1" dirty="0" smtClean="0">
                <a:solidFill>
                  <a:schemeClr val="tx2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 </a:t>
            </a:r>
            <a:r>
              <a:rPr lang="ko-KR" altLang="en-US" sz="2600" b="1" dirty="0" err="1" smtClean="0">
                <a:solidFill>
                  <a:schemeClr val="tx2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빵판</a:t>
            </a:r>
            <a:r>
              <a:rPr lang="en-US" altLang="ko-KR" sz="2600" b="1" dirty="0" smtClean="0">
                <a:solidFill>
                  <a:schemeClr val="tx2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?!</a:t>
            </a:r>
            <a:endParaRPr lang="ko-KR" altLang="en-US" sz="2600" b="1" dirty="0">
              <a:solidFill>
                <a:schemeClr val="tx2"/>
              </a:solidFill>
              <a:effectLst>
                <a:glow rad="38100">
                  <a:schemeClr val="bg1">
                    <a:lumMod val="65000"/>
                    <a:lumOff val="3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6717985" y="2809735"/>
            <a:ext cx="5150499" cy="3091543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/>
          <p:cNvSpPr txBox="1"/>
          <p:nvPr/>
        </p:nvSpPr>
        <p:spPr>
          <a:xfrm>
            <a:off x="558596" y="1101013"/>
            <a:ext cx="7311617" cy="53553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000" b="1" dirty="0" err="1" smtClean="0"/>
              <a:t>브레드보드</a:t>
            </a:r>
            <a:r>
              <a:rPr lang="ko-KR" altLang="en-US" sz="2000" b="1" dirty="0" smtClean="0"/>
              <a:t> </a:t>
            </a:r>
            <a:r>
              <a:rPr lang="en-US" altLang="ko-KR" sz="2000" b="1" dirty="0" smtClean="0"/>
              <a:t>(Bread Board)</a:t>
            </a:r>
            <a:r>
              <a:rPr lang="ko-KR" altLang="en-US" dirty="0" smtClean="0"/>
              <a:t>는 빵을 썰 때</a:t>
            </a:r>
            <a:r>
              <a:rPr lang="en-US" altLang="ko-KR" dirty="0"/>
              <a:t> </a:t>
            </a:r>
            <a:r>
              <a:rPr lang="ko-KR" altLang="en-US" dirty="0" smtClean="0"/>
              <a:t>사용하는 도마를 말합니다</a:t>
            </a:r>
            <a:r>
              <a:rPr lang="en-US" altLang="ko-KR" dirty="0" smtClean="0"/>
              <a:t>.</a:t>
            </a:r>
          </a:p>
          <a:p>
            <a:endParaRPr lang="en-US" altLang="ko-KR" dirty="0" smtClean="0"/>
          </a:p>
          <a:p>
            <a:r>
              <a:rPr lang="ko-KR" altLang="en-US" dirty="0" smtClean="0"/>
              <a:t>전자회로를 다루는 시간에 왜 빵이</a:t>
            </a:r>
            <a:r>
              <a:rPr lang="ko-KR" altLang="en-US" sz="2400" dirty="0" smtClean="0"/>
              <a:t> </a:t>
            </a:r>
            <a:r>
              <a:rPr lang="ko-KR" altLang="en-US" dirty="0" smtClean="0"/>
              <a:t>나왔을까요</a:t>
            </a:r>
            <a:r>
              <a:rPr lang="en-US" altLang="ko-KR" dirty="0" smtClean="0"/>
              <a:t>?</a:t>
            </a:r>
            <a:endParaRPr lang="en-US" altLang="ko-KR" sz="2400" dirty="0" smtClean="0"/>
          </a:p>
          <a:p>
            <a:r>
              <a:rPr lang="ko-KR" altLang="en-US" dirty="0" smtClean="0"/>
              <a:t>전자부품을 서로 연결하여 회로를 만들려면 보통은 납땜을 하게 됩니다</a:t>
            </a:r>
            <a:r>
              <a:rPr lang="en-US" altLang="ko-KR" dirty="0" smtClean="0"/>
              <a:t>.</a:t>
            </a:r>
          </a:p>
          <a:p>
            <a:r>
              <a:rPr lang="ko-KR" altLang="en-US" dirty="0" smtClean="0"/>
              <a:t>그러나  완성된 회로가 아닌 테스트용 회로인 경우 </a:t>
            </a:r>
            <a:endParaRPr lang="en-US" altLang="ko-KR" dirty="0" smtClean="0"/>
          </a:p>
          <a:p>
            <a:r>
              <a:rPr lang="ko-KR" altLang="en-US" dirty="0" smtClean="0"/>
              <a:t>여러 가지 부품을 연결했다</a:t>
            </a:r>
            <a:r>
              <a:rPr lang="en-US" altLang="ko-KR" dirty="0"/>
              <a:t> </a:t>
            </a:r>
            <a:r>
              <a:rPr lang="ko-KR" altLang="en-US" dirty="0" smtClean="0"/>
              <a:t>제거했다 하면서 실험해보게 </a:t>
            </a:r>
            <a:endParaRPr lang="en-US" altLang="ko-KR" dirty="0" smtClean="0"/>
          </a:p>
          <a:p>
            <a:r>
              <a:rPr lang="ko-KR" altLang="en-US" dirty="0" smtClean="0"/>
              <a:t>되는데</a:t>
            </a:r>
            <a:r>
              <a:rPr lang="en-US" altLang="ko-KR" dirty="0" smtClean="0"/>
              <a:t>, </a:t>
            </a:r>
            <a:r>
              <a:rPr lang="ko-KR" altLang="en-US" dirty="0" smtClean="0"/>
              <a:t>이럴 때에는 납땜 연결이 매우 불편합니다</a:t>
            </a:r>
            <a:r>
              <a:rPr lang="en-US" altLang="ko-KR" dirty="0" smtClean="0"/>
              <a:t>.</a:t>
            </a:r>
          </a:p>
          <a:p>
            <a:r>
              <a:rPr lang="en-US" altLang="ko-KR" dirty="0" smtClean="0"/>
              <a:t> </a:t>
            </a:r>
          </a:p>
          <a:p>
            <a:r>
              <a:rPr lang="ko-KR" altLang="en-US" dirty="0" smtClean="0"/>
              <a:t>이점을 보완하기 위하여 빵을 썰 때 사용하던 나무 도마 위에</a:t>
            </a:r>
            <a:r>
              <a:rPr lang="en-US" altLang="ko-KR" dirty="0" smtClean="0"/>
              <a:t> </a:t>
            </a:r>
          </a:p>
          <a:p>
            <a:r>
              <a:rPr lang="ko-KR" altLang="en-US" dirty="0" smtClean="0"/>
              <a:t>규칙적으로 쇠못을 박아놓고 다양한 전선 및 부품을 쉽게 </a:t>
            </a:r>
            <a:endParaRPr lang="en-US" altLang="ko-KR" dirty="0" smtClean="0"/>
          </a:p>
          <a:p>
            <a:r>
              <a:rPr lang="ko-KR" altLang="en-US" dirty="0" smtClean="0"/>
              <a:t>연결하도록  했던 것이 발전하여 지금의 </a:t>
            </a:r>
            <a:r>
              <a:rPr lang="en-US" altLang="ko-KR" dirty="0"/>
              <a:t> </a:t>
            </a:r>
            <a:r>
              <a:rPr lang="ko-KR" altLang="en-US" sz="2000" b="1" dirty="0" err="1" smtClean="0"/>
              <a:t>브레드보드</a:t>
            </a:r>
            <a:r>
              <a:rPr lang="ko-KR" altLang="en-US" dirty="0" err="1" smtClean="0"/>
              <a:t>가</a:t>
            </a:r>
            <a:r>
              <a:rPr lang="ko-KR" altLang="en-US" dirty="0" smtClean="0"/>
              <a:t> </a:t>
            </a:r>
            <a:endParaRPr lang="en-US" altLang="ko-KR" dirty="0" smtClean="0"/>
          </a:p>
          <a:p>
            <a:r>
              <a:rPr lang="ko-KR" altLang="en-US" dirty="0" smtClean="0"/>
              <a:t>되었습니다</a:t>
            </a:r>
            <a:r>
              <a:rPr lang="en-US" altLang="ko-KR" dirty="0" smtClean="0"/>
              <a:t>.</a:t>
            </a:r>
          </a:p>
          <a:p>
            <a:endParaRPr lang="en-US" altLang="ko-KR" dirty="0" smtClean="0"/>
          </a:p>
          <a:p>
            <a:r>
              <a:rPr lang="ko-KR" altLang="en-US" dirty="0" smtClean="0"/>
              <a:t>일정한 간격의 구멍이 있는 플라스틱 판 내부에 핀을 넣어</a:t>
            </a:r>
            <a:endParaRPr lang="en-US" altLang="ko-KR" dirty="0" smtClean="0"/>
          </a:p>
          <a:p>
            <a:r>
              <a:rPr lang="ko-KR" altLang="en-US" dirty="0" smtClean="0"/>
              <a:t>전류가 흐를 수 있어 여러 전자부품을 끼우고 제거하도록</a:t>
            </a:r>
            <a:endParaRPr lang="en-US" altLang="ko-KR" dirty="0" smtClean="0"/>
          </a:p>
          <a:p>
            <a:r>
              <a:rPr lang="ko-KR" altLang="en-US" dirty="0" smtClean="0"/>
              <a:t>고안되었으며</a:t>
            </a:r>
            <a:r>
              <a:rPr lang="en-US" altLang="ko-KR" dirty="0" smtClean="0"/>
              <a:t>, </a:t>
            </a:r>
            <a:r>
              <a:rPr lang="ko-KR" altLang="en-US" dirty="0" smtClean="0"/>
              <a:t>테스트회로 및 교육용으로 많이 이용되고</a:t>
            </a:r>
            <a:endParaRPr lang="en-US" altLang="ko-KR" dirty="0" smtClean="0"/>
          </a:p>
          <a:p>
            <a:r>
              <a:rPr lang="ko-KR" altLang="en-US" dirty="0" smtClean="0"/>
              <a:t>있습니다</a:t>
            </a:r>
            <a:r>
              <a:rPr lang="en-US" altLang="ko-KR" dirty="0" smtClean="0"/>
              <a:t>.</a:t>
            </a:r>
          </a:p>
          <a:p>
            <a:endParaRPr lang="ko-KR" altLang="en-US" dirty="0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2572" y="2883688"/>
            <a:ext cx="5001323" cy="2943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0032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98B6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276" y="685144"/>
            <a:ext cx="5068007" cy="5363323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0442" y="362583"/>
            <a:ext cx="5439746" cy="6008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7665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98B6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제목 1"/>
          <p:cNvSpPr txBox="1">
            <a:spLocks/>
          </p:cNvSpPr>
          <p:nvPr/>
        </p:nvSpPr>
        <p:spPr>
          <a:xfrm>
            <a:off x="831945" y="357673"/>
            <a:ext cx="6100700" cy="435429"/>
          </a:xfrm>
          <a:prstGeom prst="rect">
            <a:avLst/>
          </a:prstGeom>
        </p:spPr>
        <p:txBody>
          <a:bodyPr tIns="90000" bIns="90000">
            <a:no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ko-KR" altLang="en-US" sz="2600" b="1" dirty="0" err="1" smtClean="0">
                <a:solidFill>
                  <a:schemeClr val="tx2"/>
                </a:solidFill>
              </a:rPr>
              <a:t>브레드보드</a:t>
            </a:r>
            <a:r>
              <a:rPr lang="ko-KR" altLang="en-US" sz="2600" b="1" dirty="0" smtClean="0">
                <a:solidFill>
                  <a:schemeClr val="tx2"/>
                </a:solidFill>
              </a:rPr>
              <a:t> 기초회로</a:t>
            </a:r>
            <a:endParaRPr lang="ko-KR" altLang="en-US" sz="2600" b="1" dirty="0">
              <a:solidFill>
                <a:schemeClr val="tx2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58596" y="1101013"/>
            <a:ext cx="7622600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dirty="0" smtClean="0"/>
              <a:t>부품을 이용하여  </a:t>
            </a:r>
            <a:r>
              <a:rPr lang="en-US" altLang="ko-KR" dirty="0" smtClean="0"/>
              <a:t>LED</a:t>
            </a:r>
            <a:r>
              <a:rPr lang="ko-KR" altLang="en-US" dirty="0" smtClean="0"/>
              <a:t>에 </a:t>
            </a:r>
            <a:r>
              <a:rPr lang="ko-KR" altLang="en-US" dirty="0"/>
              <a:t> </a:t>
            </a:r>
            <a:r>
              <a:rPr lang="ko-KR" altLang="en-US" dirty="0" smtClean="0"/>
              <a:t>불을 켜는 가장 단순한 전기회로를 만들어 봅시다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226" y="1916755"/>
            <a:ext cx="11275874" cy="2794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9621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98B6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제목 1"/>
          <p:cNvSpPr txBox="1">
            <a:spLocks/>
          </p:cNvSpPr>
          <p:nvPr/>
        </p:nvSpPr>
        <p:spPr>
          <a:xfrm>
            <a:off x="831945" y="357673"/>
            <a:ext cx="6100700" cy="435429"/>
          </a:xfrm>
          <a:prstGeom prst="rect">
            <a:avLst/>
          </a:prstGeom>
        </p:spPr>
        <p:txBody>
          <a:bodyPr tIns="90000" bIns="90000">
            <a:no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ko-KR" altLang="en-US" sz="2600" b="1" dirty="0" err="1" smtClean="0">
                <a:solidFill>
                  <a:schemeClr val="tx2"/>
                </a:solidFill>
              </a:rPr>
              <a:t>브레드보드</a:t>
            </a:r>
            <a:r>
              <a:rPr lang="ko-KR" altLang="en-US" sz="2600" b="1" dirty="0" smtClean="0">
                <a:solidFill>
                  <a:schemeClr val="tx2"/>
                </a:solidFill>
              </a:rPr>
              <a:t> 기초회로</a:t>
            </a:r>
            <a:endParaRPr lang="ko-KR" altLang="en-US" sz="2600" b="1" dirty="0">
              <a:solidFill>
                <a:schemeClr val="tx2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932645" y="4954954"/>
            <a:ext cx="3679212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dirty="0" smtClean="0">
                <a:latin typeface="+mj-ea"/>
                <a:ea typeface="+mj-ea"/>
              </a:rPr>
              <a:t>1) LED </a:t>
            </a:r>
            <a:r>
              <a:rPr lang="ko-KR" altLang="en-US" dirty="0" smtClean="0"/>
              <a:t>를 </a:t>
            </a:r>
            <a:r>
              <a:rPr lang="ko-KR" altLang="en-US" dirty="0" err="1" smtClean="0"/>
              <a:t>브레드보드</a:t>
            </a:r>
            <a:r>
              <a:rPr lang="ko-KR" altLang="en-US" dirty="0" smtClean="0"/>
              <a:t> 에 꽂습니다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100596" y="5462785"/>
            <a:ext cx="435888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600" dirty="0" smtClean="0">
                <a:solidFill>
                  <a:srgbClr val="0070C0"/>
                </a:solidFill>
                <a:latin typeface="123RF" panose="02020603020101020101" pitchFamily="18" charset="-127"/>
                <a:ea typeface="123RF" panose="02020603020101020101" pitchFamily="18" charset="-127"/>
              </a:rPr>
              <a:t>LED </a:t>
            </a:r>
            <a:r>
              <a:rPr lang="ko-KR" altLang="en-US" sz="1600" dirty="0" smtClean="0">
                <a:solidFill>
                  <a:srgbClr val="0070C0"/>
                </a:solidFill>
                <a:latin typeface="123RF" panose="02020603020101020101" pitchFamily="18" charset="-127"/>
                <a:ea typeface="123RF" panose="02020603020101020101" pitchFamily="18" charset="-127"/>
              </a:rPr>
              <a:t>의 두 다리를 서로 다른 라인에 꽂아야 합니다</a:t>
            </a:r>
            <a:r>
              <a:rPr lang="en-US" altLang="ko-KR" sz="1600" dirty="0" smtClean="0">
                <a:solidFill>
                  <a:srgbClr val="0070C0"/>
                </a:solidFill>
                <a:latin typeface="123RF" panose="02020603020101020101" pitchFamily="18" charset="-127"/>
                <a:ea typeface="123RF" panose="02020603020101020101" pitchFamily="18" charset="-127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ko-KR" altLang="en-US" sz="1600" dirty="0" smtClean="0">
                <a:solidFill>
                  <a:srgbClr val="0070C0"/>
                </a:solidFill>
                <a:latin typeface="123RF" panose="02020603020101020101" pitchFamily="18" charset="-127"/>
                <a:ea typeface="123RF" panose="02020603020101020101" pitchFamily="18" charset="-127"/>
              </a:rPr>
              <a:t>긴 다리가 </a:t>
            </a:r>
            <a:r>
              <a:rPr lang="en-US" altLang="ko-KR" sz="1600" dirty="0" smtClean="0">
                <a:solidFill>
                  <a:srgbClr val="0070C0"/>
                </a:solidFill>
                <a:latin typeface="123RF" panose="02020603020101020101" pitchFamily="18" charset="-127"/>
                <a:ea typeface="123RF" panose="02020603020101020101" pitchFamily="18" charset="-127"/>
              </a:rPr>
              <a:t>(+)</a:t>
            </a:r>
            <a:r>
              <a:rPr lang="ko-KR" altLang="en-US" sz="1600" dirty="0" smtClean="0">
                <a:solidFill>
                  <a:srgbClr val="0070C0"/>
                </a:solidFill>
                <a:latin typeface="123RF" panose="02020603020101020101" pitchFamily="18" charset="-127"/>
                <a:ea typeface="123RF" panose="02020603020101020101" pitchFamily="18" charset="-127"/>
              </a:rPr>
              <a:t>극</a:t>
            </a:r>
            <a:r>
              <a:rPr lang="en-US" altLang="ko-KR" sz="1600" dirty="0" smtClean="0">
                <a:solidFill>
                  <a:srgbClr val="0070C0"/>
                </a:solidFill>
                <a:latin typeface="123RF" panose="02020603020101020101" pitchFamily="18" charset="-127"/>
                <a:ea typeface="123RF" panose="02020603020101020101" pitchFamily="18" charset="-127"/>
              </a:rPr>
              <a:t>,  </a:t>
            </a:r>
            <a:r>
              <a:rPr lang="ko-KR" altLang="en-US" sz="1600" dirty="0" smtClean="0">
                <a:solidFill>
                  <a:srgbClr val="0070C0"/>
                </a:solidFill>
                <a:latin typeface="123RF" panose="02020603020101020101" pitchFamily="18" charset="-127"/>
                <a:ea typeface="123RF" panose="02020603020101020101" pitchFamily="18" charset="-127"/>
              </a:rPr>
              <a:t>짧은 다리가 </a:t>
            </a:r>
            <a:r>
              <a:rPr lang="en-US" altLang="ko-KR" sz="1600" dirty="0" smtClean="0">
                <a:solidFill>
                  <a:srgbClr val="0070C0"/>
                </a:solidFill>
                <a:latin typeface="123RF" panose="02020603020101020101" pitchFamily="18" charset="-127"/>
                <a:ea typeface="123RF" panose="02020603020101020101" pitchFamily="18" charset="-127"/>
              </a:rPr>
              <a:t>(-) </a:t>
            </a:r>
            <a:r>
              <a:rPr lang="ko-KR" altLang="en-US" sz="1600" dirty="0" smtClean="0">
                <a:solidFill>
                  <a:srgbClr val="0070C0"/>
                </a:solidFill>
                <a:latin typeface="123RF" panose="02020603020101020101" pitchFamily="18" charset="-127"/>
                <a:ea typeface="123RF" panose="02020603020101020101" pitchFamily="18" charset="-127"/>
              </a:rPr>
              <a:t>극입니다</a:t>
            </a:r>
            <a:r>
              <a:rPr lang="en-US" altLang="ko-KR" sz="1600" dirty="0" smtClean="0">
                <a:solidFill>
                  <a:srgbClr val="0070C0"/>
                </a:solidFill>
                <a:latin typeface="123RF" panose="02020603020101020101" pitchFamily="18" charset="-127"/>
                <a:ea typeface="123RF" panose="02020603020101020101" pitchFamily="18" charset="-127"/>
              </a:rPr>
              <a:t>.</a:t>
            </a:r>
            <a:r>
              <a:rPr lang="ko-KR" altLang="en-US" sz="1600" dirty="0" smtClean="0">
                <a:solidFill>
                  <a:srgbClr val="0070C0"/>
                </a:solidFill>
                <a:latin typeface="123RF" panose="02020603020101020101" pitchFamily="18" charset="-127"/>
                <a:ea typeface="123RF" panose="02020603020101020101" pitchFamily="18" charset="-127"/>
              </a:rPr>
              <a:t> </a:t>
            </a:r>
            <a:endParaRPr lang="ko-KR" altLang="en-US" sz="1600" dirty="0">
              <a:solidFill>
                <a:srgbClr val="0070C0"/>
              </a:solidFill>
              <a:latin typeface="123RF" panose="02020603020101020101" pitchFamily="18" charset="-127"/>
              <a:ea typeface="123RF" panose="02020603020101020101" pitchFamily="18" charset="-127"/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413" y="2099991"/>
            <a:ext cx="5649113" cy="3362794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6261" y="2183177"/>
            <a:ext cx="4199745" cy="2623639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558596" y="1101013"/>
            <a:ext cx="7622600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dirty="0" smtClean="0"/>
              <a:t>부품을 이용하여  </a:t>
            </a:r>
            <a:r>
              <a:rPr lang="en-US" altLang="ko-KR" dirty="0" smtClean="0"/>
              <a:t>LED</a:t>
            </a:r>
            <a:r>
              <a:rPr lang="ko-KR" altLang="en-US" dirty="0" smtClean="0"/>
              <a:t>에 </a:t>
            </a:r>
            <a:r>
              <a:rPr lang="ko-KR" altLang="en-US" dirty="0"/>
              <a:t> </a:t>
            </a:r>
            <a:r>
              <a:rPr lang="ko-KR" altLang="en-US" dirty="0" smtClean="0"/>
              <a:t>불을 켜는 가장 단순한 전기회로를 만들어 봅시다</a:t>
            </a:r>
            <a:r>
              <a:rPr lang="en-US" altLang="ko-KR" dirty="0"/>
              <a:t>.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9697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98B6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918306" y="3965498"/>
            <a:ext cx="4899098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dirty="0">
                <a:latin typeface="+mj-ea"/>
                <a:ea typeface="+mj-ea"/>
              </a:rPr>
              <a:t>2</a:t>
            </a:r>
            <a:r>
              <a:rPr lang="en-US" altLang="ko-KR" dirty="0" smtClean="0">
                <a:latin typeface="+mj-ea"/>
                <a:ea typeface="+mj-ea"/>
              </a:rPr>
              <a:t>) </a:t>
            </a:r>
            <a:r>
              <a:rPr lang="ko-KR" altLang="en-US" dirty="0" err="1" smtClean="0">
                <a:latin typeface="+mj-ea"/>
                <a:ea typeface="+mj-ea"/>
              </a:rPr>
              <a:t>전지홀더를</a:t>
            </a:r>
            <a:r>
              <a:rPr lang="ko-KR" altLang="en-US" dirty="0" smtClean="0">
                <a:latin typeface="+mj-ea"/>
                <a:ea typeface="+mj-ea"/>
              </a:rPr>
              <a:t> 꽂은 후</a:t>
            </a:r>
            <a:r>
              <a:rPr lang="en-US" altLang="ko-KR" dirty="0" smtClean="0">
                <a:latin typeface="+mj-ea"/>
                <a:ea typeface="+mj-ea"/>
              </a:rPr>
              <a:t>, </a:t>
            </a:r>
            <a:r>
              <a:rPr lang="ko-KR" altLang="en-US" dirty="0" smtClean="0">
                <a:latin typeface="+mj-ea"/>
                <a:ea typeface="+mj-ea"/>
              </a:rPr>
              <a:t>동전전지를 끼웁니다</a:t>
            </a:r>
            <a:r>
              <a:rPr lang="en-US" altLang="ko-KR" dirty="0" smtClean="0">
                <a:latin typeface="+mj-ea"/>
                <a:ea typeface="+mj-ea"/>
              </a:rPr>
              <a:t>.</a:t>
            </a:r>
            <a:endParaRPr lang="ko-KR" alt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151572" y="4473329"/>
            <a:ext cx="4256293" cy="4185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600" dirty="0" err="1" smtClean="0">
                <a:solidFill>
                  <a:srgbClr val="0070C0"/>
                </a:solidFill>
                <a:latin typeface="123RF" panose="02020603020101020101" pitchFamily="18" charset="-127"/>
                <a:ea typeface="123RF" panose="02020603020101020101" pitchFamily="18" charset="-127"/>
              </a:rPr>
              <a:t>전지홀더의</a:t>
            </a:r>
            <a:r>
              <a:rPr lang="ko-KR" altLang="en-US" sz="1600" dirty="0" smtClean="0">
                <a:solidFill>
                  <a:srgbClr val="0070C0"/>
                </a:solidFill>
                <a:latin typeface="123RF" panose="02020603020101020101" pitchFamily="18" charset="-127"/>
                <a:ea typeface="123RF" panose="02020603020101020101" pitchFamily="18" charset="-127"/>
              </a:rPr>
              <a:t> 각진 쪽이 </a:t>
            </a:r>
            <a:r>
              <a:rPr lang="en-US" altLang="ko-KR" sz="1600" dirty="0" smtClean="0">
                <a:solidFill>
                  <a:srgbClr val="0070C0"/>
                </a:solidFill>
                <a:latin typeface="123RF" panose="02020603020101020101" pitchFamily="18" charset="-127"/>
                <a:ea typeface="123RF" panose="02020603020101020101" pitchFamily="18" charset="-127"/>
              </a:rPr>
              <a:t>+</a:t>
            </a:r>
            <a:r>
              <a:rPr lang="ko-KR" altLang="en-US" sz="1600" dirty="0" smtClean="0">
                <a:solidFill>
                  <a:srgbClr val="0070C0"/>
                </a:solidFill>
                <a:latin typeface="123RF" panose="02020603020101020101" pitchFamily="18" charset="-127"/>
                <a:ea typeface="123RF" panose="02020603020101020101" pitchFamily="18" charset="-127"/>
              </a:rPr>
              <a:t>극</a:t>
            </a:r>
            <a:r>
              <a:rPr lang="en-US" altLang="ko-KR" sz="1600" dirty="0" smtClean="0">
                <a:solidFill>
                  <a:srgbClr val="0070C0"/>
                </a:solidFill>
                <a:latin typeface="123RF" panose="02020603020101020101" pitchFamily="18" charset="-127"/>
                <a:ea typeface="123RF" panose="02020603020101020101" pitchFamily="18" charset="-127"/>
              </a:rPr>
              <a:t>, </a:t>
            </a:r>
            <a:r>
              <a:rPr lang="ko-KR" altLang="en-US" sz="1600" dirty="0" smtClean="0">
                <a:solidFill>
                  <a:srgbClr val="0070C0"/>
                </a:solidFill>
                <a:latin typeface="123RF" panose="02020603020101020101" pitchFamily="18" charset="-127"/>
                <a:ea typeface="123RF" panose="02020603020101020101" pitchFamily="18" charset="-127"/>
              </a:rPr>
              <a:t>둥근 쪽이  </a:t>
            </a:r>
            <a:r>
              <a:rPr lang="en-US" altLang="ko-KR" sz="1600" dirty="0" smtClean="0">
                <a:solidFill>
                  <a:srgbClr val="0070C0"/>
                </a:solidFill>
                <a:latin typeface="123RF" panose="02020603020101020101" pitchFamily="18" charset="-127"/>
                <a:ea typeface="123RF" panose="02020603020101020101" pitchFamily="18" charset="-127"/>
              </a:rPr>
              <a:t>- </a:t>
            </a:r>
            <a:r>
              <a:rPr lang="ko-KR" altLang="en-US" sz="1600" dirty="0" smtClean="0">
                <a:solidFill>
                  <a:srgbClr val="0070C0"/>
                </a:solidFill>
                <a:latin typeface="123RF" panose="02020603020101020101" pitchFamily="18" charset="-127"/>
                <a:ea typeface="123RF" panose="02020603020101020101" pitchFamily="18" charset="-127"/>
              </a:rPr>
              <a:t>극 입니다</a:t>
            </a:r>
            <a:r>
              <a:rPr lang="en-US" altLang="ko-KR" sz="1600" dirty="0" smtClean="0">
                <a:solidFill>
                  <a:srgbClr val="0070C0"/>
                </a:solidFill>
                <a:latin typeface="123RF" panose="02020603020101020101" pitchFamily="18" charset="-127"/>
                <a:ea typeface="123RF" panose="02020603020101020101" pitchFamily="18" charset="-127"/>
              </a:rPr>
              <a:t>.</a:t>
            </a:r>
            <a:endParaRPr lang="ko-KR" altLang="en-US" sz="1600" dirty="0">
              <a:solidFill>
                <a:srgbClr val="0070C0"/>
              </a:solidFill>
              <a:latin typeface="123RF" panose="02020603020101020101" pitchFamily="18" charset="-127"/>
              <a:ea typeface="123RF" panose="02020603020101020101" pitchFamily="18" charset="-127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12868" y="3965498"/>
            <a:ext cx="2443298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dirty="0" smtClean="0">
                <a:latin typeface="+mj-ea"/>
                <a:ea typeface="+mj-ea"/>
              </a:rPr>
              <a:t>3) </a:t>
            </a:r>
            <a:r>
              <a:rPr lang="ko-KR" altLang="en-US" dirty="0" smtClean="0">
                <a:latin typeface="+mj-ea"/>
                <a:ea typeface="+mj-ea"/>
              </a:rPr>
              <a:t>스위치를 꽂습니다</a:t>
            </a:r>
            <a:r>
              <a:rPr lang="en-US" altLang="ko-KR" dirty="0" smtClean="0">
                <a:latin typeface="+mj-ea"/>
                <a:ea typeface="+mj-ea"/>
              </a:rPr>
              <a:t>.</a:t>
            </a:r>
            <a:endParaRPr lang="ko-KR" alt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046134" y="4473329"/>
            <a:ext cx="2300630" cy="4185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600" dirty="0" smtClean="0">
                <a:solidFill>
                  <a:srgbClr val="0070C0"/>
                </a:solidFill>
                <a:latin typeface="123RF" panose="02020603020101020101" pitchFamily="18" charset="-127"/>
                <a:ea typeface="123RF" panose="02020603020101020101" pitchFamily="18" charset="-127"/>
              </a:rPr>
              <a:t>스위치는 극성이 없습니다</a:t>
            </a:r>
            <a:r>
              <a:rPr lang="en-US" altLang="ko-KR" sz="1600" dirty="0" smtClean="0">
                <a:solidFill>
                  <a:srgbClr val="0070C0"/>
                </a:solidFill>
                <a:latin typeface="123RF" panose="02020603020101020101" pitchFamily="18" charset="-127"/>
                <a:ea typeface="123RF" panose="02020603020101020101" pitchFamily="18" charset="-127"/>
              </a:rPr>
              <a:t>.</a:t>
            </a:r>
            <a:endParaRPr lang="ko-KR" altLang="en-US" sz="1600" dirty="0">
              <a:solidFill>
                <a:srgbClr val="0070C0"/>
              </a:solidFill>
              <a:latin typeface="123RF" panose="02020603020101020101" pitchFamily="18" charset="-127"/>
              <a:ea typeface="123RF" panose="02020603020101020101" pitchFamily="18" charset="-127"/>
            </a:endParaRPr>
          </a:p>
        </p:txBody>
      </p:sp>
      <p:pic>
        <p:nvPicPr>
          <p:cNvPr id="17" name="그림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8306" y="1174542"/>
            <a:ext cx="10421804" cy="2695951"/>
          </a:xfrm>
          <a:prstGeom prst="rect">
            <a:avLst/>
          </a:prstGeom>
        </p:spPr>
      </p:pic>
      <p:sp>
        <p:nvSpPr>
          <p:cNvPr id="26" name="제목 1"/>
          <p:cNvSpPr txBox="1">
            <a:spLocks/>
          </p:cNvSpPr>
          <p:nvPr/>
        </p:nvSpPr>
        <p:spPr>
          <a:xfrm>
            <a:off x="831945" y="357673"/>
            <a:ext cx="6100700" cy="435429"/>
          </a:xfrm>
          <a:prstGeom prst="rect">
            <a:avLst/>
          </a:prstGeom>
        </p:spPr>
        <p:txBody>
          <a:bodyPr tIns="90000" bIns="90000">
            <a:no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ko-KR" altLang="en-US" sz="2600" b="1" dirty="0" err="1" smtClean="0">
                <a:solidFill>
                  <a:schemeClr val="tx2"/>
                </a:solidFill>
              </a:rPr>
              <a:t>브레드보드</a:t>
            </a:r>
            <a:r>
              <a:rPr lang="ko-KR" altLang="en-US" sz="2600" b="1" dirty="0" smtClean="0">
                <a:solidFill>
                  <a:schemeClr val="tx2"/>
                </a:solidFill>
              </a:rPr>
              <a:t> 기초회로</a:t>
            </a:r>
            <a:endParaRPr lang="ko-KR" altLang="en-US" sz="2600" b="1" dirty="0">
              <a:solidFill>
                <a:schemeClr val="tx2"/>
              </a:solidFill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6662057" y="979714"/>
            <a:ext cx="4678053" cy="29857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9" name="그림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63059" y="936732"/>
            <a:ext cx="4878724" cy="2880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0366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98B6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918306" y="3965498"/>
            <a:ext cx="5309467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dirty="0" smtClean="0">
                <a:latin typeface="+mj-ea"/>
                <a:ea typeface="+mj-ea"/>
              </a:rPr>
              <a:t>4) </a:t>
            </a:r>
            <a:r>
              <a:rPr lang="ko-KR" altLang="en-US" dirty="0" smtClean="0">
                <a:latin typeface="+mj-ea"/>
                <a:ea typeface="+mj-ea"/>
              </a:rPr>
              <a:t>각 부품을 전선을 이용하여 연결할 차례입니다</a:t>
            </a:r>
            <a:r>
              <a:rPr lang="en-US" altLang="ko-KR" dirty="0" smtClean="0">
                <a:latin typeface="+mj-ea"/>
                <a:ea typeface="+mj-ea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altLang="ko-KR" dirty="0">
                <a:latin typeface="+mj-ea"/>
                <a:ea typeface="+mj-ea"/>
              </a:rPr>
              <a:t> </a:t>
            </a:r>
            <a:r>
              <a:rPr lang="en-US" altLang="ko-KR" dirty="0" smtClean="0">
                <a:latin typeface="+mj-ea"/>
                <a:ea typeface="+mj-ea"/>
              </a:rPr>
              <a:t>  </a:t>
            </a:r>
            <a:r>
              <a:rPr lang="ko-KR" altLang="en-US" dirty="0" smtClean="0">
                <a:latin typeface="+mj-ea"/>
                <a:ea typeface="+mj-ea"/>
              </a:rPr>
              <a:t>전선을 서로 어느 구멍에 연결해야 각 부품들이</a:t>
            </a:r>
            <a:endParaRPr lang="en-US" altLang="ko-KR" dirty="0" smtClean="0"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ko-KR" altLang="en-US" dirty="0" smtClean="0">
                <a:latin typeface="+mj-ea"/>
                <a:ea typeface="+mj-ea"/>
              </a:rPr>
              <a:t>   연결되어 회로를 완성할 수 있을까요</a:t>
            </a:r>
            <a:r>
              <a:rPr lang="en-US" altLang="ko-KR" dirty="0" smtClean="0">
                <a:latin typeface="+mj-ea"/>
                <a:ea typeface="+mj-ea"/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ko-KR" altLang="en-US" dirty="0" smtClean="0">
                <a:latin typeface="+mj-ea"/>
                <a:ea typeface="+mj-ea"/>
              </a:rPr>
              <a:t>   </a:t>
            </a:r>
            <a:r>
              <a:rPr lang="ko-KR" altLang="en-US" dirty="0" err="1" smtClean="0">
                <a:latin typeface="+mj-ea"/>
                <a:ea typeface="+mj-ea"/>
              </a:rPr>
              <a:t>그림위에</a:t>
            </a:r>
            <a:r>
              <a:rPr lang="ko-KR" altLang="en-US" dirty="0" smtClean="0">
                <a:latin typeface="+mj-ea"/>
                <a:ea typeface="+mj-ea"/>
              </a:rPr>
              <a:t> 연필로 전선을 그려봅시다</a:t>
            </a:r>
            <a:r>
              <a:rPr lang="en-US" altLang="ko-KR" dirty="0" smtClean="0">
                <a:latin typeface="+mj-ea"/>
                <a:ea typeface="+mj-ea"/>
              </a:rPr>
              <a:t>.</a:t>
            </a:r>
            <a:endParaRPr lang="ko-KR" alt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918306" y="5924927"/>
            <a:ext cx="5719836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dirty="0" smtClean="0">
                <a:latin typeface="+mj-ea"/>
                <a:ea typeface="+mj-ea"/>
              </a:rPr>
              <a:t>5) </a:t>
            </a:r>
            <a:r>
              <a:rPr lang="ko-KR" altLang="en-US" dirty="0" err="1" smtClean="0">
                <a:latin typeface="+mj-ea"/>
                <a:ea typeface="+mj-ea"/>
              </a:rPr>
              <a:t>브레드보드</a:t>
            </a:r>
            <a:r>
              <a:rPr lang="ko-KR" altLang="en-US" dirty="0" smtClean="0">
                <a:latin typeface="+mj-ea"/>
                <a:ea typeface="+mj-ea"/>
              </a:rPr>
              <a:t> 위에 다양한 전기회로를 표현해 봅시다</a:t>
            </a:r>
            <a:r>
              <a:rPr lang="en-US" altLang="ko-KR" dirty="0" smtClean="0">
                <a:latin typeface="+mj-ea"/>
                <a:ea typeface="+mj-ea"/>
              </a:rPr>
              <a:t>.</a:t>
            </a:r>
            <a:endParaRPr lang="ko-KR" alt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619671" y="406288"/>
            <a:ext cx="62408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600" dirty="0" smtClean="0">
                <a:solidFill>
                  <a:srgbClr val="FF0000"/>
                </a:solidFill>
                <a:latin typeface="123RF" panose="02020603020101020101" pitchFamily="18" charset="-127"/>
                <a:ea typeface="123RF" panose="02020603020101020101" pitchFamily="18" charset="-127"/>
              </a:rPr>
              <a:t>※ </a:t>
            </a:r>
            <a:r>
              <a:rPr lang="ko-KR" altLang="en-US" sz="1600" dirty="0" smtClean="0">
                <a:solidFill>
                  <a:srgbClr val="FF0000"/>
                </a:solidFill>
                <a:latin typeface="123RF" panose="02020603020101020101" pitchFamily="18" charset="-127"/>
                <a:ea typeface="123RF" panose="02020603020101020101" pitchFamily="18" charset="-127"/>
              </a:rPr>
              <a:t>모든 부품의 단자는 여러 번 꺾이면 부러질 수 있으니 조심해서 다룹니다</a:t>
            </a:r>
            <a:r>
              <a:rPr lang="en-US" altLang="ko-KR" sz="1600" dirty="0" smtClean="0">
                <a:solidFill>
                  <a:srgbClr val="FF0000"/>
                </a:solidFill>
                <a:latin typeface="123RF" panose="02020603020101020101" pitchFamily="18" charset="-127"/>
                <a:ea typeface="123RF" panose="02020603020101020101" pitchFamily="18" charset="-127"/>
              </a:rPr>
              <a:t>.</a:t>
            </a:r>
            <a:endParaRPr lang="ko-KR" altLang="en-US" sz="1600" dirty="0">
              <a:solidFill>
                <a:srgbClr val="FF0000"/>
              </a:solidFill>
              <a:latin typeface="123RF" panose="02020603020101020101" pitchFamily="18" charset="-127"/>
              <a:ea typeface="123RF" panose="02020603020101020101" pitchFamily="18" charset="-127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794207" y="4767079"/>
            <a:ext cx="4583306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dirty="0" smtClean="0">
                <a:latin typeface="+mj-ea"/>
                <a:ea typeface="+mj-ea"/>
              </a:rPr>
              <a:t>▷ 계획한 대로 전선을 꽂고</a:t>
            </a:r>
            <a:r>
              <a:rPr lang="en-US" altLang="ko-KR" dirty="0" smtClean="0">
                <a:latin typeface="+mj-ea"/>
                <a:ea typeface="+mj-ea"/>
              </a:rPr>
              <a:t>, </a:t>
            </a:r>
            <a:r>
              <a:rPr lang="ko-KR" altLang="en-US" dirty="0" smtClean="0">
                <a:latin typeface="+mj-ea"/>
                <a:ea typeface="+mj-ea"/>
              </a:rPr>
              <a:t>스위치를 </a:t>
            </a:r>
            <a:endParaRPr lang="en-US" altLang="ko-KR" dirty="0" smtClean="0"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en-US" altLang="ko-KR" dirty="0">
                <a:latin typeface="+mj-ea"/>
                <a:ea typeface="+mj-ea"/>
              </a:rPr>
              <a:t> </a:t>
            </a:r>
            <a:r>
              <a:rPr lang="en-US" altLang="ko-KR" dirty="0" smtClean="0">
                <a:latin typeface="+mj-ea"/>
                <a:ea typeface="+mj-ea"/>
              </a:rPr>
              <a:t>   </a:t>
            </a:r>
            <a:r>
              <a:rPr lang="ko-KR" altLang="en-US" dirty="0" smtClean="0">
                <a:latin typeface="+mj-ea"/>
                <a:ea typeface="+mj-ea"/>
              </a:rPr>
              <a:t>기울이거나 세워</a:t>
            </a:r>
            <a:r>
              <a:rPr lang="en-US" altLang="ko-KR" dirty="0" smtClean="0">
                <a:latin typeface="+mj-ea"/>
                <a:ea typeface="+mj-ea"/>
              </a:rPr>
              <a:t>, </a:t>
            </a:r>
            <a:r>
              <a:rPr lang="ko-KR" altLang="en-US" dirty="0" smtClean="0">
                <a:latin typeface="+mj-ea"/>
                <a:ea typeface="+mj-ea"/>
              </a:rPr>
              <a:t>회로가 잘 작동하는지</a:t>
            </a:r>
            <a:endParaRPr lang="en-US" altLang="ko-KR" dirty="0" smtClean="0"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en-US" altLang="ko-KR" dirty="0">
                <a:latin typeface="+mj-ea"/>
                <a:ea typeface="+mj-ea"/>
              </a:rPr>
              <a:t> </a:t>
            </a:r>
            <a:r>
              <a:rPr lang="en-US" altLang="ko-KR" dirty="0" smtClean="0">
                <a:latin typeface="+mj-ea"/>
                <a:ea typeface="+mj-ea"/>
              </a:rPr>
              <a:t>   </a:t>
            </a:r>
            <a:r>
              <a:rPr lang="ko-KR" altLang="en-US" dirty="0" smtClean="0">
                <a:latin typeface="+mj-ea"/>
                <a:ea typeface="+mj-ea"/>
              </a:rPr>
              <a:t>확인합니다</a:t>
            </a:r>
            <a:r>
              <a:rPr lang="en-US" altLang="ko-KR" dirty="0" smtClean="0">
                <a:latin typeface="+mj-ea"/>
                <a:ea typeface="+mj-ea"/>
              </a:rPr>
              <a:t>.</a:t>
            </a:r>
            <a:endParaRPr lang="en-US" altLang="ko-KR" dirty="0" smtClean="0"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en-US" altLang="ko-KR" dirty="0">
                <a:latin typeface="+mj-ea"/>
                <a:ea typeface="+mj-ea"/>
              </a:rPr>
              <a:t> </a:t>
            </a:r>
            <a:r>
              <a:rPr lang="en-US" altLang="ko-KR" dirty="0" smtClean="0">
                <a:latin typeface="+mj-ea"/>
                <a:ea typeface="+mj-ea"/>
              </a:rPr>
              <a:t>   </a:t>
            </a:r>
            <a:endParaRPr lang="ko-KR" alt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6794207" y="3905359"/>
            <a:ext cx="454323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600" dirty="0" smtClean="0">
                <a:solidFill>
                  <a:srgbClr val="0070C0"/>
                </a:solidFill>
                <a:latin typeface="123RF" panose="02020603020101020101" pitchFamily="18" charset="-127"/>
                <a:ea typeface="123RF" panose="02020603020101020101" pitchFamily="18" charset="-127"/>
              </a:rPr>
              <a:t>각 부품이 꽂혀있는 라인 </a:t>
            </a:r>
            <a:r>
              <a:rPr lang="en-US" altLang="ko-KR" sz="1600" dirty="0" smtClean="0">
                <a:solidFill>
                  <a:srgbClr val="0070C0"/>
                </a:solidFill>
                <a:latin typeface="123RF" panose="02020603020101020101" pitchFamily="18" charset="-127"/>
                <a:ea typeface="123RF" panose="02020603020101020101" pitchFamily="18" charset="-127"/>
              </a:rPr>
              <a:t>(           ) </a:t>
            </a:r>
            <a:r>
              <a:rPr lang="ko-KR" altLang="en-US" sz="1600" dirty="0" smtClean="0">
                <a:solidFill>
                  <a:srgbClr val="0070C0"/>
                </a:solidFill>
                <a:latin typeface="123RF" panose="02020603020101020101" pitchFamily="18" charset="-127"/>
                <a:ea typeface="123RF" panose="02020603020101020101" pitchFamily="18" charset="-127"/>
              </a:rPr>
              <a:t>어느 곳에 꽂아도</a:t>
            </a:r>
            <a:endParaRPr lang="en-US" altLang="ko-KR" sz="1600" dirty="0" smtClean="0">
              <a:solidFill>
                <a:srgbClr val="0070C0"/>
              </a:solidFill>
              <a:latin typeface="123RF" panose="02020603020101020101" pitchFamily="18" charset="-127"/>
              <a:ea typeface="123RF" panose="02020603020101020101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1600" dirty="0" smtClean="0">
                <a:solidFill>
                  <a:srgbClr val="0070C0"/>
                </a:solidFill>
                <a:latin typeface="123RF" panose="02020603020101020101" pitchFamily="18" charset="-127"/>
                <a:ea typeface="123RF" panose="02020603020101020101" pitchFamily="18" charset="-127"/>
              </a:rPr>
              <a:t>부품은 서로 연결됩니다</a:t>
            </a:r>
            <a:r>
              <a:rPr lang="en-US" altLang="ko-KR" sz="1600" dirty="0" smtClean="0">
                <a:solidFill>
                  <a:srgbClr val="0070C0"/>
                </a:solidFill>
                <a:latin typeface="123RF" panose="02020603020101020101" pitchFamily="18" charset="-127"/>
                <a:ea typeface="123RF" panose="02020603020101020101" pitchFamily="18" charset="-127"/>
              </a:rPr>
              <a:t>. </a:t>
            </a:r>
            <a:endParaRPr lang="ko-KR" altLang="en-US" sz="1600" dirty="0">
              <a:solidFill>
                <a:srgbClr val="0070C0"/>
              </a:solidFill>
              <a:latin typeface="123RF" panose="02020603020101020101" pitchFamily="18" charset="-127"/>
              <a:ea typeface="123RF" panose="02020603020101020101" pitchFamily="18" charset="-127"/>
            </a:endParaRPr>
          </a:p>
        </p:txBody>
      </p:sp>
      <p:cxnSp>
        <p:nvCxnSpPr>
          <p:cNvPr id="22" name="직선 연결선 21"/>
          <p:cNvCxnSpPr/>
          <p:nvPr/>
        </p:nvCxnSpPr>
        <p:spPr>
          <a:xfrm>
            <a:off x="9097347" y="4180113"/>
            <a:ext cx="550506" cy="0"/>
          </a:xfrm>
          <a:prstGeom prst="line">
            <a:avLst/>
          </a:prstGeom>
          <a:ln w="317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제목 1"/>
          <p:cNvSpPr txBox="1">
            <a:spLocks/>
          </p:cNvSpPr>
          <p:nvPr/>
        </p:nvSpPr>
        <p:spPr>
          <a:xfrm>
            <a:off x="831945" y="357673"/>
            <a:ext cx="6100700" cy="435429"/>
          </a:xfrm>
          <a:prstGeom prst="rect">
            <a:avLst/>
          </a:prstGeom>
        </p:spPr>
        <p:txBody>
          <a:bodyPr tIns="90000" bIns="90000">
            <a:no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ko-KR" altLang="en-US" sz="2600" b="1" dirty="0" err="1" smtClean="0">
                <a:solidFill>
                  <a:schemeClr val="tx2"/>
                </a:solidFill>
              </a:rPr>
              <a:t>브레드보드</a:t>
            </a:r>
            <a:r>
              <a:rPr lang="ko-KR" altLang="en-US" sz="2600" b="1" dirty="0" smtClean="0">
                <a:solidFill>
                  <a:schemeClr val="tx2"/>
                </a:solidFill>
              </a:rPr>
              <a:t> 기초회로</a:t>
            </a:r>
            <a:endParaRPr lang="ko-KR" altLang="en-US" sz="2600" b="1" dirty="0">
              <a:solidFill>
                <a:schemeClr val="tx2"/>
              </a:solidFill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7033" y="888575"/>
            <a:ext cx="10534264" cy="2915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5429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98B6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/>
        </p:nvSpPr>
        <p:spPr>
          <a:xfrm>
            <a:off x="4562669" y="1098349"/>
            <a:ext cx="6671388" cy="5311782"/>
          </a:xfrm>
          <a:prstGeom prst="rect">
            <a:avLst/>
          </a:prstGeom>
          <a:solidFill>
            <a:schemeClr val="bg1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제목 1"/>
          <p:cNvSpPr txBox="1">
            <a:spLocks/>
          </p:cNvSpPr>
          <p:nvPr/>
        </p:nvSpPr>
        <p:spPr>
          <a:xfrm>
            <a:off x="831945" y="357673"/>
            <a:ext cx="6100700" cy="435429"/>
          </a:xfrm>
          <a:prstGeom prst="rect">
            <a:avLst/>
          </a:prstGeom>
        </p:spPr>
        <p:txBody>
          <a:bodyPr tIns="90000" bIns="90000">
            <a:no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altLang="ko-KR" sz="2600" b="1" dirty="0" smtClean="0">
                <a:solidFill>
                  <a:schemeClr val="tx2"/>
                </a:solidFill>
              </a:rPr>
              <a:t>[ </a:t>
            </a:r>
            <a:r>
              <a:rPr lang="ko-KR" altLang="en-US" sz="2600" b="1" dirty="0" err="1" smtClean="0">
                <a:solidFill>
                  <a:schemeClr val="tx2"/>
                </a:solidFill>
              </a:rPr>
              <a:t>브레드보드에</a:t>
            </a:r>
            <a:r>
              <a:rPr lang="ko-KR" altLang="en-US" sz="2600" b="1" dirty="0" smtClean="0">
                <a:solidFill>
                  <a:schemeClr val="tx2"/>
                </a:solidFill>
              </a:rPr>
              <a:t> 부품 꽂아 연결하기 </a:t>
            </a:r>
            <a:r>
              <a:rPr lang="en-US" altLang="ko-KR" sz="2600" b="1" dirty="0" smtClean="0">
                <a:solidFill>
                  <a:schemeClr val="tx2"/>
                </a:solidFill>
              </a:rPr>
              <a:t>]</a:t>
            </a:r>
            <a:endParaRPr lang="ko-KR" altLang="en-US" sz="2600" b="1" dirty="0">
              <a:solidFill>
                <a:schemeClr val="tx2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72746" y="1380740"/>
            <a:ext cx="229902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000" b="1" dirty="0" smtClean="0">
                <a:solidFill>
                  <a:srgbClr val="002060"/>
                </a:solidFill>
                <a:latin typeface="+mj-ea"/>
                <a:ea typeface="+mj-ea"/>
              </a:rPr>
              <a:t>1. </a:t>
            </a:r>
            <a:r>
              <a:rPr lang="ko-KR" altLang="en-US" sz="2000" b="1" dirty="0" smtClean="0">
                <a:solidFill>
                  <a:srgbClr val="002060"/>
                </a:solidFill>
                <a:latin typeface="+mj-ea"/>
                <a:ea typeface="+mj-ea"/>
              </a:rPr>
              <a:t>흰 색 </a:t>
            </a:r>
            <a:r>
              <a:rPr lang="ko-KR" altLang="en-US" sz="2000" b="1" dirty="0" smtClean="0">
                <a:solidFill>
                  <a:srgbClr val="002060"/>
                </a:solidFill>
                <a:latin typeface="+mj-ea"/>
                <a:ea typeface="+mj-ea"/>
              </a:rPr>
              <a:t>전선 연결</a:t>
            </a:r>
            <a:endParaRPr lang="ko-KR" altLang="en-US" sz="2000" b="1" dirty="0">
              <a:solidFill>
                <a:srgbClr val="002060"/>
              </a:solidFill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4584" y="1542982"/>
            <a:ext cx="5976629" cy="4344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969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DOfficeLightV0">
  <a:themeElements>
    <a:clrScheme name="사용자 지정 1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D1EEF9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HDOfficeLightV0">
  <a:themeElements>
    <a:clrScheme name="주황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기본">
  <a:themeElements>
    <a:clrScheme name="기본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기본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기본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ppt/theme/theme6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6943</TotalTime>
  <Words>861</Words>
  <Application>Microsoft Office PowerPoint</Application>
  <PresentationFormat>와이드스크린</PresentationFormat>
  <Paragraphs>115</Paragraphs>
  <Slides>21</Slides>
  <Notes>1</Notes>
  <HiddenSlides>0</HiddenSlides>
  <MMClips>0</MMClips>
  <ScaleCrop>false</ScaleCrop>
  <HeadingPairs>
    <vt:vector size="6" baseType="variant">
      <vt:variant>
        <vt:lpstr>사용한 글꼴</vt:lpstr>
      </vt:variant>
      <vt:variant>
        <vt:i4>8</vt:i4>
      </vt:variant>
      <vt:variant>
        <vt:lpstr>테마</vt:lpstr>
      </vt:variant>
      <vt:variant>
        <vt:i4>5</vt:i4>
      </vt:variant>
      <vt:variant>
        <vt:lpstr>슬라이드 제목</vt:lpstr>
      </vt:variant>
      <vt:variant>
        <vt:i4>21</vt:i4>
      </vt:variant>
    </vt:vector>
  </HeadingPairs>
  <TitlesOfParts>
    <vt:vector size="34" baseType="lpstr">
      <vt:lpstr>123RF</vt:lpstr>
      <vt:lpstr>777별나라달님</vt:lpstr>
      <vt:lpstr>맑은 고딕</vt:lpstr>
      <vt:lpstr>Arial</vt:lpstr>
      <vt:lpstr>Calibri</vt:lpstr>
      <vt:lpstr>Calibri Light</vt:lpstr>
      <vt:lpstr>Corbel</vt:lpstr>
      <vt:lpstr>Wingdings 2</vt:lpstr>
      <vt:lpstr>HDOfficeLightV0</vt:lpstr>
      <vt:lpstr>1_HDOfficeLightV0</vt:lpstr>
      <vt:lpstr>2_HDOfficeLightV0</vt:lpstr>
      <vt:lpstr>3_HDOfficeLightV0</vt:lpstr>
      <vt:lpstr>기본</vt:lpstr>
      <vt:lpstr>브레드보드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CSI 과학수사대</dc:title>
  <dc:creator>MK</dc:creator>
  <cp:lastModifiedBy>MK</cp:lastModifiedBy>
  <cp:revision>166</cp:revision>
  <dcterms:created xsi:type="dcterms:W3CDTF">2020-01-07T08:23:28Z</dcterms:created>
  <dcterms:modified xsi:type="dcterms:W3CDTF">2020-01-16T05:50:00Z</dcterms:modified>
</cp:coreProperties>
</file>