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294" r:id="rId2"/>
    <p:sldMasterId id="2147484474" r:id="rId3"/>
    <p:sldMasterId id="2147484486" r:id="rId4"/>
    <p:sldMasterId id="2147484498" r:id="rId5"/>
  </p:sldMasterIdLst>
  <p:notesMasterIdLst>
    <p:notesMasterId r:id="rId29"/>
  </p:notesMasterIdLst>
  <p:sldIdLst>
    <p:sldId id="256" r:id="rId6"/>
    <p:sldId id="258" r:id="rId7"/>
    <p:sldId id="259" r:id="rId8"/>
    <p:sldId id="296" r:id="rId9"/>
    <p:sldId id="297" r:id="rId10"/>
    <p:sldId id="317" r:id="rId11"/>
    <p:sldId id="300" r:id="rId12"/>
    <p:sldId id="318" r:id="rId13"/>
    <p:sldId id="298" r:id="rId14"/>
    <p:sldId id="330" r:id="rId15"/>
    <p:sldId id="329" r:id="rId16"/>
    <p:sldId id="346" r:id="rId17"/>
    <p:sldId id="347" r:id="rId18"/>
    <p:sldId id="348" r:id="rId19"/>
    <p:sldId id="349" r:id="rId20"/>
    <p:sldId id="309" r:id="rId21"/>
    <p:sldId id="311" r:id="rId22"/>
    <p:sldId id="310" r:id="rId23"/>
    <p:sldId id="334" r:id="rId24"/>
    <p:sldId id="325" r:id="rId25"/>
    <p:sldId id="339" r:id="rId26"/>
    <p:sldId id="340" r:id="rId27"/>
    <p:sldId id="283" r:id="rId2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FF5"/>
    <a:srgbClr val="FF9933"/>
    <a:srgbClr val="FFFF99"/>
    <a:srgbClr val="F7C5A3"/>
    <a:srgbClr val="C5F0A8"/>
    <a:srgbClr val="99FFCC"/>
    <a:srgbClr val="006600"/>
    <a:srgbClr val="8A5500"/>
    <a:srgbClr val="8FE2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1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8773D-858C-4442-A04A-BE44FC91E701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0683E-D762-431A-9904-485B03FC79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5963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0683E-D762-431A-9904-485B03FC79D3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9366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60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03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2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601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6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5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40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91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83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18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96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73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42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630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107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9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439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983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158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50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69151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33526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1592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06171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6791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7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85432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18391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04046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41168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58723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020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10648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8609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3988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6215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9771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6473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36657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40147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8308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307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40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27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231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7" r:id="rId1"/>
    <p:sldLayoutId id="2147484488" r:id="rId2"/>
    <p:sldLayoutId id="2147484489" r:id="rId3"/>
    <p:sldLayoutId id="2147484490" r:id="rId4"/>
    <p:sldLayoutId id="2147484491" r:id="rId5"/>
    <p:sldLayoutId id="2147484492" r:id="rId6"/>
    <p:sldLayoutId id="2147484493" r:id="rId7"/>
    <p:sldLayoutId id="2147484494" r:id="rId8"/>
    <p:sldLayoutId id="2147484495" r:id="rId9"/>
    <p:sldLayoutId id="2147484496" r:id="rId10"/>
    <p:sldLayoutId id="2147484497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129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9" r:id="rId1"/>
    <p:sldLayoutId id="2147484500" r:id="rId2"/>
    <p:sldLayoutId id="2147484501" r:id="rId3"/>
    <p:sldLayoutId id="2147484502" r:id="rId4"/>
    <p:sldLayoutId id="2147484503" r:id="rId5"/>
    <p:sldLayoutId id="2147484504" r:id="rId6"/>
    <p:sldLayoutId id="2147484505" r:id="rId7"/>
    <p:sldLayoutId id="2147484506" r:id="rId8"/>
    <p:sldLayoutId id="2147484507" r:id="rId9"/>
    <p:sldLayoutId id="2147484508" r:id="rId10"/>
    <p:sldLayoutId id="214748450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1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가로로 말린 두루마리 모양 6"/>
          <p:cNvSpPr/>
          <p:nvPr/>
        </p:nvSpPr>
        <p:spPr>
          <a:xfrm>
            <a:off x="1268964" y="699795"/>
            <a:ext cx="9498563" cy="4917232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3256020" y="2116034"/>
            <a:ext cx="5925302" cy="1599566"/>
          </a:xfrm>
        </p:spPr>
        <p:txBody>
          <a:bodyPr>
            <a:noAutofit/>
          </a:bodyPr>
          <a:lstStyle/>
          <a:p>
            <a:pPr algn="dist"/>
            <a:r>
              <a:rPr lang="ko-KR" altLang="en-US" sz="1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777별나라달님" panose="02020603020101020101" pitchFamily="18" charset="-127"/>
                <a:ea typeface="777별나라달님" panose="02020603020101020101" pitchFamily="18" charset="-127"/>
              </a:rPr>
              <a:t>브레드보드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777별나라달님" panose="02020603020101020101" pitchFamily="18" charset="-127"/>
              <a:ea typeface="777별나라달님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32084" y="3461656"/>
            <a:ext cx="84341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 smtClean="0">
                <a:solidFill>
                  <a:srgbClr val="FF0000"/>
                </a:solidFill>
              </a:rPr>
              <a:t>[ </a:t>
            </a:r>
            <a:r>
              <a:rPr lang="ko-KR" altLang="en-US" sz="5400" b="1" dirty="0" smtClean="0">
                <a:solidFill>
                  <a:srgbClr val="FF0000"/>
                </a:solidFill>
              </a:rPr>
              <a:t>깜박깜박 교차회로</a:t>
            </a:r>
            <a:r>
              <a:rPr lang="en-US" altLang="ko-KR" sz="6000" b="1" dirty="0" smtClean="0">
                <a:solidFill>
                  <a:srgbClr val="FF0000"/>
                </a:solidFill>
              </a:rPr>
              <a:t>]</a:t>
            </a:r>
            <a:endParaRPr lang="ko-KR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0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544008" y="1098349"/>
            <a:ext cx="6690050" cy="531178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20489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2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. LED 2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개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8380" y="1884532"/>
            <a:ext cx="3586238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LED</a:t>
            </a:r>
            <a:r>
              <a:rPr lang="ko-KR" altLang="en-US" dirty="0" smtClean="0">
                <a:latin typeface="+mj-ea"/>
                <a:ea typeface="+mj-ea"/>
              </a:rPr>
              <a:t>의 둥근 머리에 </a:t>
            </a:r>
            <a:r>
              <a:rPr lang="ko-KR" altLang="en-US" dirty="0" err="1" smtClean="0">
                <a:latin typeface="+mj-ea"/>
                <a:ea typeface="+mj-ea"/>
              </a:rPr>
              <a:t>유성펜으로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(-)</a:t>
            </a:r>
            <a:r>
              <a:rPr lang="ko-KR" altLang="en-US" dirty="0" smtClean="0">
                <a:latin typeface="+mj-ea"/>
                <a:ea typeface="+mj-ea"/>
              </a:rPr>
              <a:t>극을 표시합니다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8380" y="2920230"/>
            <a:ext cx="3658374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ko-KR" altLang="en-US" dirty="0" err="1" smtClean="0">
                <a:latin typeface="+mj-ea"/>
                <a:ea typeface="+mj-ea"/>
              </a:rPr>
              <a:t>유성펜으로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(-)</a:t>
            </a:r>
            <a:r>
              <a:rPr lang="ko-KR" altLang="en-US" dirty="0" smtClean="0">
                <a:latin typeface="+mj-ea"/>
                <a:ea typeface="+mj-ea"/>
              </a:rPr>
              <a:t>극 표시한 부분이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위를 향하도록 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2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tx2"/>
                </a:solidFill>
              </a:rPr>
              <a:t>[ </a:t>
            </a:r>
            <a:r>
              <a:rPr lang="ko-KR" altLang="en-US" sz="2600" b="1" dirty="0" err="1" smtClean="0">
                <a:solidFill>
                  <a:schemeClr val="tx2"/>
                </a:solidFill>
              </a:rPr>
              <a:t>브레드보드에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chemeClr val="tx2"/>
                </a:solidFill>
              </a:rPr>
              <a:t>]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014" y="1422706"/>
            <a:ext cx="3730919" cy="4512395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432" y="2472612"/>
            <a:ext cx="2951249" cy="346248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079532" y="1129363"/>
            <a:ext cx="319029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FF0000"/>
                </a:solidFill>
                <a:latin typeface="+mj-ea"/>
                <a:ea typeface="+mj-ea"/>
              </a:rPr>
              <a:t>☆ 표시한 부분이 위쪽을 향하게 위치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70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36"/>
          <p:cNvSpPr/>
          <p:nvPr/>
        </p:nvSpPr>
        <p:spPr>
          <a:xfrm>
            <a:off x="4562669" y="1098349"/>
            <a:ext cx="6671388" cy="531178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28712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3.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전해콘덴서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2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개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945" y="1884532"/>
            <a:ext cx="3047629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옆 선이 있는 </a:t>
            </a:r>
            <a:r>
              <a:rPr lang="en-US" altLang="ko-KR" dirty="0" smtClean="0">
                <a:latin typeface="+mj-ea"/>
                <a:ea typeface="+mj-ea"/>
              </a:rPr>
              <a:t>(-)</a:t>
            </a:r>
            <a:r>
              <a:rPr lang="ko-KR" altLang="en-US" dirty="0" smtClean="0">
                <a:latin typeface="+mj-ea"/>
                <a:ea typeface="+mj-ea"/>
              </a:rPr>
              <a:t>극이 위로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  </a:t>
            </a:r>
            <a:r>
              <a:rPr lang="ko-KR" altLang="en-US" dirty="0" smtClean="0"/>
              <a:t>가도록  꽂으세요</a:t>
            </a:r>
            <a:endParaRPr lang="ko-KR" altLang="en-US" dirty="0"/>
          </a:p>
        </p:txBody>
      </p:sp>
      <p:sp>
        <p:nvSpPr>
          <p:cNvPr id="30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tx2"/>
                </a:solidFill>
              </a:rPr>
              <a:t>[ </a:t>
            </a:r>
            <a:r>
              <a:rPr lang="ko-KR" altLang="en-US" sz="2600" b="1" dirty="0" err="1" smtClean="0">
                <a:solidFill>
                  <a:schemeClr val="tx2"/>
                </a:solidFill>
              </a:rPr>
              <a:t>브레드보드에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chemeClr val="tx2"/>
                </a:solidFill>
              </a:rPr>
              <a:t>]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255" y="2881540"/>
            <a:ext cx="2424291" cy="2680120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858" y="1540112"/>
            <a:ext cx="3308870" cy="439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4544008" y="1098349"/>
            <a:ext cx="6690050" cy="531178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28712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4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트랜지스터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2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개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945" y="1884532"/>
            <a:ext cx="3273653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글씨가 쓰여진 납작한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면이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모두 왼쪽을 향하도록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꽂습니다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30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tx2"/>
                </a:solidFill>
              </a:rPr>
              <a:t>[ </a:t>
            </a:r>
            <a:r>
              <a:rPr lang="ko-KR" altLang="en-US" sz="2600" b="1" dirty="0" err="1" smtClean="0">
                <a:solidFill>
                  <a:schemeClr val="tx2"/>
                </a:solidFill>
              </a:rPr>
              <a:t>브레드보드에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chemeClr val="tx2"/>
                </a:solidFill>
              </a:rPr>
              <a:t>]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968" y="1899239"/>
            <a:ext cx="3601553" cy="4419084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 flipV="1">
            <a:off x="7539134" y="1544927"/>
            <a:ext cx="1343608" cy="354312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9092744" y="1544927"/>
            <a:ext cx="1478839" cy="354312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39834" y="1135481"/>
            <a:ext cx="2807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☆납작한 면</a:t>
            </a:r>
            <a:r>
              <a:rPr lang="en-US" altLang="ko-KR" sz="16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ko-KR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☆</a:t>
            </a:r>
            <a:r>
              <a:rPr lang="en-US" altLang="ko-KR" sz="1600" b="1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ko-KR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방향주의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387" y="2994389"/>
            <a:ext cx="2509202" cy="284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1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36"/>
          <p:cNvSpPr/>
          <p:nvPr/>
        </p:nvSpPr>
        <p:spPr>
          <a:xfrm>
            <a:off x="4562669" y="1098349"/>
            <a:ext cx="6671388" cy="531178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20120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5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저항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2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개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30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tx2"/>
                </a:solidFill>
              </a:rPr>
              <a:t>[ </a:t>
            </a:r>
            <a:r>
              <a:rPr lang="ko-KR" altLang="en-US" sz="2600" b="1" dirty="0" err="1" smtClean="0">
                <a:solidFill>
                  <a:schemeClr val="tx2"/>
                </a:solidFill>
              </a:rPr>
              <a:t>브레드보드에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chemeClr val="tx2"/>
                </a:solidFill>
              </a:rPr>
              <a:t>]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464" y="1464787"/>
            <a:ext cx="3553957" cy="4516134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280" y="3043902"/>
            <a:ext cx="2579430" cy="219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5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36"/>
          <p:cNvSpPr/>
          <p:nvPr/>
        </p:nvSpPr>
        <p:spPr>
          <a:xfrm>
            <a:off x="4562669" y="1098349"/>
            <a:ext cx="6671388" cy="531178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18630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6.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스위치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30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tx2"/>
                </a:solidFill>
              </a:rPr>
              <a:t>[ </a:t>
            </a:r>
            <a:r>
              <a:rPr lang="ko-KR" altLang="en-US" sz="2600" b="1" dirty="0" err="1" smtClean="0">
                <a:solidFill>
                  <a:schemeClr val="tx2"/>
                </a:solidFill>
              </a:rPr>
              <a:t>브레드보드에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chemeClr val="tx2"/>
                </a:solidFill>
              </a:rPr>
              <a:t>]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227" y="1539021"/>
            <a:ext cx="3583168" cy="441177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471" y="3243433"/>
            <a:ext cx="2587954" cy="24389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1945" y="1884532"/>
            <a:ext cx="3422732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스위치는 다리가 굵어 구멍에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잘 안 들어 갑니다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힘껏 밀어 넣습니다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59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4544008" y="1098349"/>
            <a:ext cx="6690050" cy="531178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33922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7.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빨간 전선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,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검정전선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30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tx2"/>
                </a:solidFill>
              </a:rPr>
              <a:t>[ </a:t>
            </a:r>
            <a:r>
              <a:rPr lang="ko-KR" altLang="en-US" sz="2600" b="1" dirty="0" err="1" smtClean="0">
                <a:solidFill>
                  <a:schemeClr val="tx2"/>
                </a:solidFill>
              </a:rPr>
              <a:t>브레드보드에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chemeClr val="tx2"/>
                </a:solidFill>
              </a:rPr>
              <a:t>]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301" y="1545850"/>
            <a:ext cx="4017826" cy="449255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369" y="1723521"/>
            <a:ext cx="2709339" cy="229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4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72746" y="1380740"/>
            <a:ext cx="34916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8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.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j-ea"/>
                <a:ea typeface="+mj-ea"/>
              </a:rPr>
              <a:t>전지홀더와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 동전전지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973" y="2280002"/>
            <a:ext cx="2334322" cy="3614863"/>
          </a:xfrm>
          <a:prstGeom prst="rect">
            <a:avLst/>
          </a:prstGeom>
        </p:spPr>
      </p:pic>
      <p:sp>
        <p:nvSpPr>
          <p:cNvPr id="22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tx2"/>
                </a:solidFill>
              </a:rPr>
              <a:t>[ </a:t>
            </a:r>
            <a:r>
              <a:rPr lang="ko-KR" altLang="en-US" sz="2600" b="1" dirty="0" err="1" smtClean="0">
                <a:solidFill>
                  <a:schemeClr val="tx2"/>
                </a:solidFill>
              </a:rPr>
              <a:t>브레드보드에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chemeClr val="tx2"/>
                </a:solidFill>
              </a:rPr>
              <a:t>]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4544008" y="1098349"/>
            <a:ext cx="6690050" cy="531178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398" y="1259442"/>
            <a:ext cx="3904687" cy="499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3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72746" y="1016659"/>
            <a:ext cx="96039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9.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스위치를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[ON]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하여 교차회로의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LED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가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j-ea"/>
                <a:ea typeface="+mj-ea"/>
              </a:rPr>
              <a:t>번갈아가며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 불이 들어오는지 확인합니다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.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2746" y="3235244"/>
            <a:ext cx="103509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10.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회로가 잘 작동한다면 각 부품들의 단자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(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다리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)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를 짧게 하여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j-ea"/>
                <a:ea typeface="+mj-ea"/>
              </a:rPr>
              <a:t>브레드보드에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 밀착되도록</a:t>
            </a:r>
            <a:endParaRPr lang="en-US" altLang="ko-KR" sz="20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   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연결해도 좋습니다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.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9276" y="1586532"/>
            <a:ext cx="8234947" cy="421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FFC000"/>
                </a:solidFill>
                <a:latin typeface="+mj-ea"/>
                <a:ea typeface="+mj-ea"/>
              </a:rPr>
              <a:t>* </a:t>
            </a:r>
            <a:r>
              <a:rPr lang="ko-KR" altLang="en-US" sz="1600" b="1" dirty="0" smtClean="0">
                <a:solidFill>
                  <a:srgbClr val="FFC000"/>
                </a:solidFill>
                <a:latin typeface="+mj-ea"/>
                <a:ea typeface="+mj-ea"/>
              </a:rPr>
              <a:t>교차회로가 작동되지 않는다면 부품이 제 위치에 꽂혀 있는지를 하나하나 확인합니다</a:t>
            </a:r>
            <a:r>
              <a:rPr lang="en-US" altLang="ko-KR" sz="1600" b="1" dirty="0" smtClean="0">
                <a:solidFill>
                  <a:srgbClr val="FFC000"/>
                </a:solidFill>
                <a:latin typeface="+mj-ea"/>
                <a:ea typeface="+mj-ea"/>
              </a:rPr>
              <a:t>.</a:t>
            </a:r>
            <a:endParaRPr lang="ko-KR" altLang="en-US" sz="1100" b="1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39276" y="4372205"/>
            <a:ext cx="10015883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err="1" smtClean="0">
                <a:latin typeface="+mj-ea"/>
                <a:ea typeface="+mj-ea"/>
              </a:rPr>
              <a:t>브레드보드</a:t>
            </a:r>
            <a:r>
              <a:rPr lang="ko-KR" altLang="en-US" dirty="0" smtClean="0">
                <a:latin typeface="+mj-ea"/>
                <a:ea typeface="+mj-ea"/>
              </a:rPr>
              <a:t> 구멍의 깊이는 약 </a:t>
            </a:r>
            <a:r>
              <a:rPr lang="en-US" altLang="ko-KR" dirty="0" smtClean="0">
                <a:latin typeface="+mj-ea"/>
                <a:ea typeface="+mj-ea"/>
              </a:rPr>
              <a:t>7mm </a:t>
            </a:r>
            <a:r>
              <a:rPr lang="ko-KR" altLang="en-US" dirty="0" smtClean="0">
                <a:latin typeface="+mj-ea"/>
                <a:ea typeface="+mj-ea"/>
              </a:rPr>
              <a:t>정도입니다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+mj-ea"/>
              </a:rPr>
              <a:t>트랜지스터</a:t>
            </a:r>
            <a:r>
              <a:rPr lang="en-US" altLang="ko-KR" dirty="0">
                <a:latin typeface="+mj-ea"/>
              </a:rPr>
              <a:t>, </a:t>
            </a:r>
            <a:r>
              <a:rPr lang="ko-KR" altLang="en-US" dirty="0" smtClean="0">
                <a:latin typeface="+mj-ea"/>
              </a:rPr>
              <a:t>전해콘덴서</a:t>
            </a:r>
            <a:r>
              <a:rPr lang="en-US" altLang="ko-KR" dirty="0" smtClean="0">
                <a:latin typeface="+mj-ea"/>
              </a:rPr>
              <a:t>, </a:t>
            </a:r>
            <a:r>
              <a:rPr lang="ko-KR" altLang="en-US" dirty="0" smtClean="0">
                <a:latin typeface="+mj-ea"/>
              </a:rPr>
              <a:t>저항은 </a:t>
            </a:r>
            <a:r>
              <a:rPr lang="ko-KR" altLang="en-US" dirty="0">
                <a:latin typeface="+mj-ea"/>
              </a:rPr>
              <a:t>약 </a:t>
            </a:r>
            <a:r>
              <a:rPr lang="en-US" altLang="ko-KR" dirty="0">
                <a:latin typeface="+mj-ea"/>
              </a:rPr>
              <a:t>1cm </a:t>
            </a:r>
            <a:r>
              <a:rPr lang="ko-KR" altLang="en-US" dirty="0">
                <a:latin typeface="+mj-ea"/>
              </a:rPr>
              <a:t>길이로 자르면 적당합니다</a:t>
            </a:r>
            <a:r>
              <a:rPr lang="en-US" altLang="ko-KR" dirty="0">
                <a:latin typeface="+mj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>
                <a:latin typeface="+mj-ea"/>
                <a:ea typeface="+mj-ea"/>
              </a:rPr>
              <a:t>단자가 너무 짧아지면 연결이 어려우니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en-US" altLang="ko-KR" dirty="0" smtClean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꽂을 </a:t>
            </a:r>
            <a:r>
              <a:rPr lang="ko-KR" altLang="en-US" dirty="0" smtClean="0">
                <a:latin typeface="+mj-ea"/>
                <a:ea typeface="+mj-ea"/>
              </a:rPr>
              <a:t>구멍의 위치를 살피며 다리 길이를 조절합니다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sp>
        <p:nvSpPr>
          <p:cNvPr id="26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tx2"/>
                </a:solidFill>
              </a:rPr>
              <a:t>[ 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작동하기</a:t>
            </a:r>
            <a:r>
              <a:rPr lang="en-US" altLang="ko-KR" sz="2600" b="1" dirty="0" smtClean="0">
                <a:solidFill>
                  <a:schemeClr val="tx2"/>
                </a:solidFill>
              </a:rPr>
              <a:t>]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30" name="제목 1"/>
          <p:cNvSpPr txBox="1">
            <a:spLocks/>
          </p:cNvSpPr>
          <p:nvPr/>
        </p:nvSpPr>
        <p:spPr>
          <a:xfrm>
            <a:off x="831945" y="2597019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rgbClr val="FF0000"/>
                </a:solidFill>
              </a:rPr>
              <a:t># </a:t>
            </a:r>
            <a:r>
              <a:rPr lang="ko-KR" altLang="en-US" sz="2600" b="1" dirty="0" smtClean="0">
                <a:solidFill>
                  <a:srgbClr val="FF0000"/>
                </a:solidFill>
              </a:rPr>
              <a:t>생략가능</a:t>
            </a:r>
            <a:endParaRPr lang="ko-KR" altLang="en-US" sz="2600" b="1" dirty="0">
              <a:solidFill>
                <a:srgbClr val="FF0000"/>
              </a:solidFill>
            </a:endParaRPr>
          </a:p>
        </p:txBody>
      </p:sp>
      <p:cxnSp>
        <p:nvCxnSpPr>
          <p:cNvPr id="32" name="직선 연결선 31"/>
          <p:cNvCxnSpPr/>
          <p:nvPr/>
        </p:nvCxnSpPr>
        <p:spPr>
          <a:xfrm>
            <a:off x="653143" y="2310248"/>
            <a:ext cx="11010122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03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728568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tx2"/>
                </a:solidFill>
              </a:rPr>
              <a:t>[ 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깜박깜박 교차회로 도안에 </a:t>
            </a:r>
            <a:r>
              <a:rPr lang="ko-KR" altLang="en-US" sz="2600" b="1" dirty="0" err="1" smtClean="0">
                <a:solidFill>
                  <a:schemeClr val="tx2"/>
                </a:solidFill>
              </a:rPr>
              <a:t>브레드보드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붙이기 </a:t>
            </a:r>
            <a:r>
              <a:rPr lang="en-US" altLang="ko-KR" sz="2600" b="1" dirty="0" smtClean="0">
                <a:solidFill>
                  <a:schemeClr val="tx2"/>
                </a:solidFill>
              </a:rPr>
              <a:t>]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47275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11.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j-ea"/>
                <a:ea typeface="+mj-ea"/>
              </a:rPr>
              <a:t>브레드보드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 밑면의 양면테이프 </a:t>
            </a:r>
            <a:endParaRPr lang="en-US" altLang="ko-KR" sz="20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 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j-ea"/>
                <a:ea typeface="+mj-ea"/>
              </a:rPr>
              <a:t>보호지를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 떼어내고 도안을 붙입니다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.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8380" y="2408775"/>
            <a:ext cx="4017446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한 번 붙으면 떼어내기 어렵습니다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위치를 잘 확인하고 붙입니다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958" y="1380740"/>
            <a:ext cx="3179784" cy="487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5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345080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chemeClr val="tx2"/>
                </a:solidFill>
              </a:rPr>
              <a:t>실험시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주의 사항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7829" y="3902315"/>
            <a:ext cx="11336693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1. </a:t>
            </a:r>
            <a:r>
              <a:rPr lang="ko-KR" altLang="en-US" dirty="0" smtClean="0">
                <a:latin typeface="+mj-ea"/>
                <a:ea typeface="+mj-ea"/>
              </a:rPr>
              <a:t>주변에 이렇게 번갈아 가며 깜박이는 불빛을 본 적이 있습니까</a:t>
            </a:r>
            <a:r>
              <a:rPr lang="en-US" altLang="ko-KR" dirty="0" smtClean="0">
                <a:latin typeface="+mj-ea"/>
                <a:ea typeface="+mj-ea"/>
              </a:rPr>
              <a:t>? </a:t>
            </a:r>
            <a:r>
              <a:rPr lang="ko-KR" altLang="en-US" dirty="0" smtClean="0">
                <a:latin typeface="+mj-ea"/>
                <a:ea typeface="+mj-ea"/>
              </a:rPr>
              <a:t>어떤 곳에 활용하면 좋을지 생각해 봅시다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587829" y="1287623"/>
            <a:ext cx="10963469" cy="153022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87829" y="1399493"/>
            <a:ext cx="1133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err="1" smtClean="0">
                <a:latin typeface="+mj-ea"/>
                <a:ea typeface="+mj-ea"/>
              </a:rPr>
              <a:t>브레드보드에</a:t>
            </a:r>
            <a:r>
              <a:rPr lang="ko-KR" altLang="en-US" dirty="0" smtClean="0">
                <a:latin typeface="+mj-ea"/>
                <a:ea typeface="+mj-ea"/>
              </a:rPr>
              <a:t> 부품을 꽂을 때에는 그 자리가 맞는지 잘 확인하고 꽂습니다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7829" y="1768825"/>
            <a:ext cx="104036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</a:rPr>
              <a:t>2.  </a:t>
            </a:r>
            <a:r>
              <a:rPr lang="ko-KR" altLang="en-US" dirty="0" smtClean="0">
                <a:latin typeface="+mj-ea"/>
              </a:rPr>
              <a:t>관찰이 끝나면 스위치를 </a:t>
            </a:r>
            <a:r>
              <a:rPr lang="en-US" altLang="ko-KR" dirty="0" smtClean="0">
                <a:latin typeface="+mj-ea"/>
              </a:rPr>
              <a:t>OFF</a:t>
            </a:r>
            <a:r>
              <a:rPr lang="ko-KR" altLang="en-US" dirty="0" smtClean="0">
                <a:latin typeface="+mj-ea"/>
              </a:rPr>
              <a:t>하여 보관합니다</a:t>
            </a:r>
            <a:r>
              <a:rPr lang="en-US" altLang="ko-KR" dirty="0" smtClean="0">
                <a:latin typeface="+mj-ea"/>
              </a:rPr>
              <a:t>.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87829" y="2248663"/>
            <a:ext cx="104036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</a:rPr>
              <a:t>3</a:t>
            </a:r>
            <a:r>
              <a:rPr lang="en-US" altLang="ko-KR" dirty="0" smtClean="0">
                <a:latin typeface="+mj-ea"/>
              </a:rPr>
              <a:t>.  </a:t>
            </a:r>
            <a:r>
              <a:rPr lang="ko-KR" altLang="en-US" dirty="0" err="1" smtClean="0">
                <a:latin typeface="+mj-ea"/>
              </a:rPr>
              <a:t>전지홀더의</a:t>
            </a:r>
            <a:r>
              <a:rPr lang="ko-KR" altLang="en-US" dirty="0" smtClean="0">
                <a:latin typeface="+mj-ea"/>
              </a:rPr>
              <a:t> </a:t>
            </a:r>
            <a:r>
              <a:rPr lang="ko-KR" altLang="en-US" dirty="0">
                <a:latin typeface="+mj-ea"/>
              </a:rPr>
              <a:t>다리는 매우 뾰족합니다</a:t>
            </a:r>
            <a:r>
              <a:rPr lang="en-US" altLang="ko-KR" dirty="0">
                <a:latin typeface="+mj-ea"/>
              </a:rPr>
              <a:t>. </a:t>
            </a:r>
            <a:r>
              <a:rPr lang="ko-KR" altLang="en-US" dirty="0">
                <a:latin typeface="+mj-ea"/>
              </a:rPr>
              <a:t>다치지 않도록 주의합니다</a:t>
            </a:r>
            <a:endParaRPr lang="ko-KR" altLang="en-US" dirty="0"/>
          </a:p>
        </p:txBody>
      </p:sp>
      <p:sp>
        <p:nvSpPr>
          <p:cNvPr id="27" name="제목 1"/>
          <p:cNvSpPr txBox="1">
            <a:spLocks/>
          </p:cNvSpPr>
          <p:nvPr/>
        </p:nvSpPr>
        <p:spPr>
          <a:xfrm>
            <a:off x="496043" y="3187493"/>
            <a:ext cx="345080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chemeClr val="tx2"/>
                </a:solidFill>
              </a:rPr>
              <a:t>확인학습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587829" y="4394718"/>
            <a:ext cx="10963469" cy="625263"/>
          </a:xfrm>
          <a:prstGeom prst="rect">
            <a:avLst/>
          </a:prstGeom>
          <a:solidFill>
            <a:srgbClr val="E3EFF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587829" y="5180604"/>
            <a:ext cx="108421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2. </a:t>
            </a:r>
            <a:r>
              <a:rPr lang="ko-KR" altLang="en-US" dirty="0" smtClean="0">
                <a:latin typeface="+mj-ea"/>
                <a:ea typeface="+mj-ea"/>
              </a:rPr>
              <a:t>교대로 깜박이는 불빛의 간격을 더 짧게 줄이려면</a:t>
            </a:r>
            <a:r>
              <a:rPr lang="en-US" altLang="ko-KR" dirty="0" smtClean="0">
                <a:latin typeface="+mj-ea"/>
                <a:ea typeface="+mj-ea"/>
              </a:rPr>
              <a:t>(</a:t>
            </a:r>
            <a:r>
              <a:rPr lang="ko-KR" altLang="en-US" dirty="0" smtClean="0">
                <a:latin typeface="+mj-ea"/>
                <a:ea typeface="+mj-ea"/>
              </a:rPr>
              <a:t>빠르게 깜박임</a:t>
            </a:r>
            <a:r>
              <a:rPr lang="en-US" altLang="ko-KR" dirty="0" smtClean="0">
                <a:latin typeface="+mj-ea"/>
                <a:ea typeface="+mj-ea"/>
              </a:rPr>
              <a:t>) </a:t>
            </a:r>
            <a:r>
              <a:rPr lang="ko-KR" altLang="en-US" dirty="0" smtClean="0">
                <a:latin typeface="+mj-ea"/>
                <a:ea typeface="+mj-ea"/>
              </a:rPr>
              <a:t>어떻게 하면 좋을지 생각해 봅시다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587829" y="5673007"/>
            <a:ext cx="10963469" cy="625263"/>
          </a:xfrm>
          <a:prstGeom prst="rect">
            <a:avLst/>
          </a:prstGeom>
          <a:solidFill>
            <a:srgbClr val="E3EFF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84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chemeClr val="tx2"/>
                </a:solidFill>
              </a:rPr>
              <a:t>실험목표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606490" y="1045029"/>
            <a:ext cx="10608905" cy="212737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400" dirty="0" smtClean="0"/>
              <a:t>     </a:t>
            </a:r>
            <a:r>
              <a:rPr lang="ko-KR" altLang="en-US" sz="2400" dirty="0" err="1" smtClean="0"/>
              <a:t>브레드보드를</a:t>
            </a:r>
            <a:r>
              <a:rPr lang="ko-KR" altLang="en-US" sz="2400" dirty="0" smtClean="0"/>
              <a:t> 이용한 간단한 전기회로에 대하여 </a:t>
            </a:r>
            <a:r>
              <a:rPr lang="en-US" altLang="ko-KR" sz="2400" dirty="0"/>
              <a:t> </a:t>
            </a:r>
            <a:r>
              <a:rPr lang="ko-KR" altLang="en-US" sz="2400" dirty="0" smtClean="0"/>
              <a:t>알아 보고 </a:t>
            </a:r>
            <a:r>
              <a:rPr lang="en-US" altLang="ko-KR" sz="2400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</a:t>
            </a:r>
            <a:r>
              <a:rPr lang="ko-KR" altLang="en-US" sz="2400" dirty="0" smtClean="0"/>
              <a:t>교대로 깜박이는 교차회로를 직접 만들어 봅시다</a:t>
            </a:r>
            <a:r>
              <a:rPr lang="en-US" altLang="ko-KR" sz="2400" dirty="0" smtClean="0"/>
              <a:t>.</a:t>
            </a:r>
            <a:endParaRPr lang="ko-KR" altLang="en-US" sz="2400" dirty="0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831945" y="3623388"/>
            <a:ext cx="21071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chemeClr val="tx2"/>
                </a:solidFill>
              </a:rPr>
              <a:t>실험 준비물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606490" y="4282752"/>
            <a:ext cx="10608905" cy="212737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400" dirty="0" smtClean="0"/>
              <a:t>    </a:t>
            </a:r>
            <a:r>
              <a:rPr lang="ko-KR" altLang="en-US" sz="2400" dirty="0" err="1" smtClean="0"/>
              <a:t>브레드보드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 /   </a:t>
            </a:r>
            <a:r>
              <a:rPr lang="ko-KR" altLang="en-US" sz="2400" dirty="0" smtClean="0"/>
              <a:t>트랜지스터  </a:t>
            </a:r>
            <a:r>
              <a:rPr lang="en-US" altLang="ko-KR" sz="2400" dirty="0" smtClean="0"/>
              <a:t>/  </a:t>
            </a:r>
            <a:r>
              <a:rPr lang="ko-KR" altLang="en-US" sz="2400" dirty="0" smtClean="0"/>
              <a:t>스위치  </a:t>
            </a:r>
            <a:r>
              <a:rPr lang="en-US" altLang="ko-KR" sz="2400" dirty="0" smtClean="0"/>
              <a:t>/  </a:t>
            </a:r>
            <a:r>
              <a:rPr lang="ko-KR" altLang="en-US" sz="2400" dirty="0" err="1" smtClean="0"/>
              <a:t>브레드보드용</a:t>
            </a:r>
            <a:r>
              <a:rPr lang="ko-KR" altLang="en-US" sz="2400" dirty="0" smtClean="0"/>
              <a:t> 전선 </a:t>
            </a:r>
            <a:r>
              <a:rPr lang="en-US" altLang="ko-KR" sz="2400" dirty="0" smtClean="0"/>
              <a:t>/  </a:t>
            </a:r>
            <a:r>
              <a:rPr lang="ko-KR" altLang="en-US" sz="2400" dirty="0" smtClean="0"/>
              <a:t>전해콘덴서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    LED /  </a:t>
            </a:r>
            <a:r>
              <a:rPr lang="ko-KR" altLang="en-US" sz="2400" dirty="0" smtClean="0"/>
              <a:t>저항 </a:t>
            </a:r>
            <a:r>
              <a:rPr lang="en-US" altLang="ko-KR" sz="2400" dirty="0" smtClean="0"/>
              <a:t>/  </a:t>
            </a:r>
            <a:r>
              <a:rPr lang="ko-KR" altLang="en-US" sz="2400" dirty="0" smtClean="0"/>
              <a:t>동전전지 </a:t>
            </a:r>
            <a:r>
              <a:rPr lang="en-US" altLang="ko-KR" sz="2400" dirty="0" smtClean="0"/>
              <a:t>+ </a:t>
            </a:r>
            <a:r>
              <a:rPr lang="ko-KR" altLang="en-US" sz="2400" dirty="0" err="1" smtClean="0"/>
              <a:t>전지홀더</a:t>
            </a:r>
            <a:r>
              <a:rPr lang="ko-KR" altLang="en-US" sz="2400" dirty="0" smtClean="0"/>
              <a:t>  </a:t>
            </a:r>
            <a:r>
              <a:rPr lang="en-US" altLang="ko-KR" sz="2400" dirty="0" smtClean="0"/>
              <a:t>/  </a:t>
            </a:r>
            <a:r>
              <a:rPr lang="ko-KR" altLang="en-US" sz="2400" dirty="0" smtClean="0"/>
              <a:t>도안</a:t>
            </a:r>
            <a:r>
              <a:rPr lang="en-US" altLang="ko-KR" sz="2400" dirty="0" smtClean="0"/>
              <a:t>     </a:t>
            </a:r>
            <a:r>
              <a:rPr lang="en-US" altLang="ko-KR" dirty="0" smtClean="0">
                <a:solidFill>
                  <a:srgbClr val="C00000"/>
                </a:solidFill>
              </a:rPr>
              <a:t>** </a:t>
            </a:r>
            <a:r>
              <a:rPr lang="ko-KR" altLang="en-US" dirty="0" err="1" smtClean="0">
                <a:solidFill>
                  <a:srgbClr val="C00000"/>
                </a:solidFill>
              </a:rPr>
              <a:t>유성펜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endParaRPr lang="ko-KR" alt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직사각형 45"/>
          <p:cNvSpPr/>
          <p:nvPr/>
        </p:nvSpPr>
        <p:spPr>
          <a:xfrm>
            <a:off x="587829" y="2265606"/>
            <a:ext cx="10963469" cy="420050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chemeClr val="tx2"/>
                </a:solidFill>
              </a:rPr>
              <a:t>원리학습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7829" y="1222212"/>
            <a:ext cx="11336693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스위치를 켜면 두 </a:t>
            </a:r>
            <a:r>
              <a:rPr lang="en-US" altLang="ko-KR" dirty="0" smtClean="0">
                <a:latin typeface="+mj-ea"/>
                <a:ea typeface="+mj-ea"/>
              </a:rPr>
              <a:t>LED</a:t>
            </a:r>
            <a:r>
              <a:rPr lang="ko-KR" altLang="en-US" dirty="0" smtClean="0">
                <a:latin typeface="+mj-ea"/>
                <a:ea typeface="+mj-ea"/>
              </a:rPr>
              <a:t>가 번갈아 반짝이는 교차회로를 잘 만들어 보았나요</a:t>
            </a:r>
            <a:r>
              <a:rPr lang="en-US" altLang="ko-KR" dirty="0" smtClean="0">
                <a:latin typeface="+mj-ea"/>
                <a:ea typeface="+mj-ea"/>
              </a:rPr>
              <a:t>?</a:t>
            </a: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우리가 사용한 부품들을 보면 모양과 기능이 여러 가지 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84646" y="2454285"/>
            <a:ext cx="7287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3"/>
                </a:solidFill>
                <a:latin typeface="+mj-ea"/>
                <a:ea typeface="+mj-ea"/>
              </a:rPr>
              <a:t>LED (Light Emitting Diode)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84646" y="2899414"/>
            <a:ext cx="7287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다이오드는 전류를 한 쪽 방향으로만 흐르게 해주는 극성이 있는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장치입니다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그 중에서 빛을 내는 다이오드를 </a:t>
            </a:r>
            <a:r>
              <a:rPr lang="en-US" altLang="ko-KR" dirty="0" smtClean="0">
                <a:latin typeface="+mj-ea"/>
                <a:ea typeface="+mj-ea"/>
              </a:rPr>
              <a:t>LED </a:t>
            </a:r>
            <a:r>
              <a:rPr lang="ko-KR" altLang="en-US" dirty="0" smtClean="0">
                <a:latin typeface="+mj-ea"/>
                <a:ea typeface="+mj-ea"/>
              </a:rPr>
              <a:t>라고 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075" y="2363738"/>
            <a:ext cx="1892301" cy="1502471"/>
          </a:xfrm>
          <a:prstGeom prst="rect">
            <a:avLst/>
          </a:prstGeom>
        </p:spPr>
      </p:pic>
      <p:cxnSp>
        <p:nvCxnSpPr>
          <p:cNvPr id="47" name="직선 연결선 46"/>
          <p:cNvCxnSpPr/>
          <p:nvPr/>
        </p:nvCxnSpPr>
        <p:spPr>
          <a:xfrm>
            <a:off x="821357" y="4047827"/>
            <a:ext cx="10539957" cy="0"/>
          </a:xfrm>
          <a:prstGeom prst="line">
            <a:avLst/>
          </a:prstGeom>
          <a:ln w="158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그림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497" y="4366217"/>
            <a:ext cx="2556052" cy="172803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884646" y="4260419"/>
            <a:ext cx="7287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accent3"/>
                </a:solidFill>
                <a:latin typeface="+mj-ea"/>
                <a:ea typeface="+mj-ea"/>
              </a:rPr>
              <a:t>전해콘덴서</a:t>
            </a:r>
            <a:endParaRPr lang="en-US" altLang="ko-KR" sz="2000" b="1" dirty="0" smtClean="0">
              <a:solidFill>
                <a:schemeClr val="accent3"/>
              </a:solidFill>
              <a:latin typeface="+mj-ea"/>
              <a:ea typeface="+mj-e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84646" y="4699449"/>
            <a:ext cx="7287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+mj-ea"/>
                <a:ea typeface="+mj-ea"/>
              </a:rPr>
              <a:t>콘덴서는 전기를 모아두는 장치입니다</a:t>
            </a:r>
            <a:r>
              <a:rPr lang="en-US" altLang="ko-KR" sz="1600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+mj-ea"/>
                <a:ea typeface="+mj-ea"/>
              </a:rPr>
              <a:t>콘덴서 기호를 보면 얇은 막대기 두 개가 가까이 있는 모양입니다</a:t>
            </a:r>
            <a:r>
              <a:rPr lang="en-US" altLang="ko-KR" sz="1600" dirty="0" smtClean="0">
                <a:latin typeface="+mj-ea"/>
                <a:ea typeface="+mj-ea"/>
              </a:rPr>
              <a:t>. </a:t>
            </a:r>
            <a:endParaRPr lang="en-US" altLang="ko-KR" sz="16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+mj-ea"/>
                <a:ea typeface="+mj-ea"/>
              </a:rPr>
              <a:t>실제로 콘덴서 내부에는 얇은 판 두 개가 가까이 있어 전기가 흐를 때</a:t>
            </a:r>
            <a:endParaRPr lang="en-US" altLang="ko-KR" sz="16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+mj-ea"/>
                <a:ea typeface="+mj-ea"/>
              </a:rPr>
              <a:t>한 쪽 판에 전자가 모여 잠시 저장해 둘 수 있습니다</a:t>
            </a:r>
            <a:r>
              <a:rPr lang="en-US" altLang="ko-KR" sz="1600" dirty="0" smtClean="0">
                <a:latin typeface="+mj-ea"/>
                <a:ea typeface="+mj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536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587829" y="1287623"/>
            <a:ext cx="10963469" cy="344299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50" y="1798110"/>
            <a:ext cx="2200582" cy="1962424"/>
          </a:xfrm>
          <a:prstGeom prst="rect">
            <a:avLst/>
          </a:prstGeom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chemeClr val="tx2"/>
                </a:solidFill>
              </a:rPr>
              <a:t>원리학습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907" y="1598055"/>
            <a:ext cx="7287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accent3"/>
                </a:solidFill>
                <a:latin typeface="+mj-ea"/>
                <a:ea typeface="+mj-ea"/>
              </a:rPr>
              <a:t>트랜지스터</a:t>
            </a:r>
            <a:endParaRPr lang="en-US" altLang="ko-KR" sz="2000" b="1" dirty="0" smtClean="0">
              <a:solidFill>
                <a:schemeClr val="accent3"/>
              </a:solidFill>
              <a:latin typeface="+mj-ea"/>
              <a:ea typeface="+mj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89252" y="2004393"/>
            <a:ext cx="7862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+mj-ea"/>
                <a:ea typeface="+mj-ea"/>
              </a:rPr>
              <a:t>트랜지스터는 스위치와 비슷한 역할을 합니다</a:t>
            </a:r>
            <a:r>
              <a:rPr lang="en-US" altLang="ko-KR" sz="1600" dirty="0" smtClean="0"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atin typeface="+mj-ea"/>
                <a:ea typeface="+mj-ea"/>
              </a:rPr>
              <a:t>우리가 손으로 직접 누르는 스위치가 아니고 전기신호나 외부의 환경에 따라 스위치가 자동으로 열리거나 닫힙니다</a:t>
            </a:r>
            <a:r>
              <a:rPr lang="en-US" altLang="ko-KR" sz="1600" dirty="0" smtClean="0">
                <a:latin typeface="+mj-ea"/>
                <a:ea typeface="+mj-ea"/>
              </a:rPr>
              <a:t>.</a:t>
            </a:r>
            <a:r>
              <a:rPr lang="ko-KR" altLang="en-US" sz="1600" dirty="0" smtClean="0">
                <a:latin typeface="+mj-ea"/>
                <a:ea typeface="+mj-ea"/>
              </a:rPr>
              <a:t>보통 트랜지스터는 베이스에 약 </a:t>
            </a:r>
            <a:r>
              <a:rPr lang="en-US" altLang="ko-KR" sz="1600" dirty="0" smtClean="0">
                <a:latin typeface="+mj-ea"/>
                <a:ea typeface="+mj-ea"/>
              </a:rPr>
              <a:t>0.6V</a:t>
            </a:r>
            <a:r>
              <a:rPr lang="ko-KR" altLang="en-US" sz="1600" dirty="0" smtClean="0">
                <a:latin typeface="+mj-ea"/>
                <a:ea typeface="+mj-ea"/>
              </a:rPr>
              <a:t>이상의 전압을 가해주면 스위치가 닫힙니다</a:t>
            </a:r>
            <a:r>
              <a:rPr lang="en-US" altLang="ko-KR" sz="1600" dirty="0" smtClean="0">
                <a:latin typeface="+mj-ea"/>
                <a:ea typeface="+mj-ea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76688" y="3364491"/>
            <a:ext cx="8927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베이스</a:t>
            </a:r>
            <a:r>
              <a:rPr lang="en-US" altLang="ko-KR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(B) : </a:t>
            </a:r>
            <a:r>
              <a:rPr lang="ko-KR" altLang="en-US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트랜지스터를 작동시키기 위해 약한 전기신호를 가하는 단자</a:t>
            </a:r>
            <a:endParaRPr lang="en-US" altLang="ko-KR" sz="1600" b="1" dirty="0" smtClean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컬렉터</a:t>
            </a:r>
            <a:r>
              <a:rPr lang="en-US" altLang="ko-KR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(C) : </a:t>
            </a:r>
            <a:r>
              <a:rPr lang="ko-KR" altLang="en-US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베이스</a:t>
            </a:r>
            <a:r>
              <a:rPr lang="en-US" altLang="ko-KR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(B)</a:t>
            </a:r>
            <a:r>
              <a:rPr lang="ko-KR" altLang="en-US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에서 약한 전기신호가 들어오면</a:t>
            </a:r>
            <a:r>
              <a:rPr lang="en-US" altLang="ko-KR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막혀있던 </a:t>
            </a:r>
            <a:r>
              <a:rPr lang="ko-KR" alt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컬렉터</a:t>
            </a:r>
            <a:r>
              <a:rPr lang="en-US" altLang="ko-KR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(C) </a:t>
            </a:r>
            <a:r>
              <a:rPr lang="ko-KR" altLang="en-US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에 큰 전류가 흐름</a:t>
            </a:r>
            <a:endParaRPr lang="en-US" altLang="ko-KR" sz="1600" b="1" dirty="0" smtClean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이미터</a:t>
            </a:r>
            <a:r>
              <a:rPr lang="en-US" altLang="ko-KR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(E) : </a:t>
            </a:r>
            <a:r>
              <a:rPr lang="ko-KR" altLang="en-US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베이스</a:t>
            </a:r>
            <a:r>
              <a:rPr lang="en-US" altLang="ko-KR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(B)</a:t>
            </a:r>
            <a:r>
              <a:rPr lang="ko-KR" altLang="en-US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와 </a:t>
            </a:r>
            <a:r>
              <a:rPr lang="ko-KR" alt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컬렉터</a:t>
            </a:r>
            <a:r>
              <a:rPr lang="en-US" altLang="ko-KR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(C) </a:t>
            </a:r>
            <a:r>
              <a:rPr lang="ko-KR" altLang="en-US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에서 흐르는 전류가 합쳐지는 단자</a:t>
            </a:r>
            <a:endParaRPr lang="en-US" altLang="ko-KR" sz="1600" b="1" dirty="0" smtClean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7735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chemeClr val="tx2"/>
                </a:solidFill>
              </a:rPr>
              <a:t>원리학습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829" y="1222212"/>
            <a:ext cx="113366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회로를 완성해보면 좌우 회로가 대칭임을 알 수 있습니다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06" y="1798864"/>
            <a:ext cx="4748523" cy="3935857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068" y="393820"/>
            <a:ext cx="4289552" cy="591662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87830" y="5803542"/>
            <a:ext cx="78936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+mj-ea"/>
                <a:ea typeface="+mj-ea"/>
              </a:rPr>
              <a:t># </a:t>
            </a:r>
            <a:r>
              <a:rPr lang="ko-KR" altLang="en-US" dirty="0" smtClean="0">
                <a:latin typeface="+mj-ea"/>
                <a:ea typeface="+mj-ea"/>
              </a:rPr>
              <a:t>콘덴서는 충전과 방전을 되풀이하고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트랜지스터는 스위치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  작용을</a:t>
            </a:r>
            <a:r>
              <a:rPr lang="en-US" altLang="ko-KR" dirty="0" smtClean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하면 두 </a:t>
            </a:r>
            <a:r>
              <a:rPr lang="en-US" altLang="ko-KR" dirty="0" smtClean="0">
                <a:latin typeface="+mj-ea"/>
                <a:ea typeface="+mj-ea"/>
              </a:rPr>
              <a:t>LED</a:t>
            </a:r>
            <a:r>
              <a:rPr lang="ko-KR" altLang="en-US" dirty="0" smtClean="0">
                <a:latin typeface="+mj-ea"/>
                <a:ea typeface="+mj-ea"/>
              </a:rPr>
              <a:t>가 번갈아 빛나는 교차회로가 완성됩니다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199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타원 5"/>
          <p:cNvSpPr/>
          <p:nvPr/>
        </p:nvSpPr>
        <p:spPr>
          <a:xfrm>
            <a:off x="5207670" y="3007171"/>
            <a:ext cx="1344654" cy="13446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74" y="3173598"/>
            <a:ext cx="3459039" cy="11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chemeClr val="tx2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브레드보드</a:t>
            </a:r>
            <a:r>
              <a:rPr lang="ko-KR" altLang="en-US" sz="2600" b="1" dirty="0" smtClean="0">
                <a:solidFill>
                  <a:schemeClr val="tx2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ko-KR" sz="2600" b="1" dirty="0" smtClean="0">
                <a:solidFill>
                  <a:schemeClr val="tx2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ko-KR" altLang="en-US" sz="2600" b="1" dirty="0" err="1" smtClean="0">
                <a:solidFill>
                  <a:schemeClr val="tx2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빵판</a:t>
            </a:r>
            <a:r>
              <a:rPr lang="en-US" altLang="ko-KR" sz="2600" b="1" dirty="0" smtClean="0">
                <a:solidFill>
                  <a:schemeClr val="tx2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?!</a:t>
            </a:r>
            <a:endParaRPr lang="ko-KR" altLang="en-US" sz="2600" b="1" dirty="0">
              <a:solidFill>
                <a:schemeClr val="tx2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717985" y="2809735"/>
            <a:ext cx="5150499" cy="309154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58596" y="1101013"/>
            <a:ext cx="7311617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브레드보드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(Bread Board)</a:t>
            </a:r>
            <a:r>
              <a:rPr lang="ko-KR" altLang="en-US" dirty="0" smtClean="0"/>
              <a:t>는 빵을 썰 때</a:t>
            </a:r>
            <a:r>
              <a:rPr lang="en-US" altLang="ko-KR" dirty="0"/>
              <a:t> </a:t>
            </a:r>
            <a:r>
              <a:rPr lang="ko-KR" altLang="en-US" dirty="0" smtClean="0"/>
              <a:t>사용하는 도마를 말합니다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전자회로를 다루는 시간에 왜 빵이</a:t>
            </a:r>
            <a:r>
              <a:rPr lang="ko-KR" altLang="en-US" sz="2400" dirty="0" smtClean="0"/>
              <a:t> </a:t>
            </a:r>
            <a:r>
              <a:rPr lang="ko-KR" altLang="en-US" dirty="0" smtClean="0"/>
              <a:t>나왔을까요</a:t>
            </a:r>
            <a:r>
              <a:rPr lang="en-US" altLang="ko-KR" dirty="0" smtClean="0"/>
              <a:t>?</a:t>
            </a:r>
            <a:endParaRPr lang="en-US" altLang="ko-KR" sz="2400" dirty="0" smtClean="0"/>
          </a:p>
          <a:p>
            <a:r>
              <a:rPr lang="ko-KR" altLang="en-US" dirty="0" smtClean="0"/>
              <a:t>전자부품을 서로 연결하여 회로를 만들려면 보통은 납땜을 하게 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그러나  완성된 회로가 아닌 테스트용 회로인 경우 </a:t>
            </a:r>
            <a:endParaRPr lang="en-US" altLang="ko-KR" dirty="0" smtClean="0"/>
          </a:p>
          <a:p>
            <a:r>
              <a:rPr lang="ko-KR" altLang="en-US" dirty="0" smtClean="0"/>
              <a:t>여러 가지 부품을 연결했다</a:t>
            </a:r>
            <a:r>
              <a:rPr lang="en-US" altLang="ko-KR" dirty="0"/>
              <a:t> </a:t>
            </a:r>
            <a:r>
              <a:rPr lang="ko-KR" altLang="en-US" dirty="0" smtClean="0"/>
              <a:t>제거했다 하면서 실험해보게 </a:t>
            </a:r>
            <a:endParaRPr lang="en-US" altLang="ko-KR" dirty="0" smtClean="0"/>
          </a:p>
          <a:p>
            <a:r>
              <a:rPr lang="ko-KR" altLang="en-US" dirty="0" smtClean="0"/>
              <a:t>되는데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이럴 때에는 납땜 연결이 매우 불편합니다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이점을 보완하기 위하여 빵을 썰 때 사용하던 나무 도마 위에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규칙적으로 쇠못을 박아놓고 다양한 전선 및 부품을 쉽게 </a:t>
            </a:r>
            <a:endParaRPr lang="en-US" altLang="ko-KR" dirty="0" smtClean="0"/>
          </a:p>
          <a:p>
            <a:r>
              <a:rPr lang="ko-KR" altLang="en-US" dirty="0" smtClean="0"/>
              <a:t>연결하도록  했던 것이 발전하여 지금의 </a:t>
            </a:r>
            <a:r>
              <a:rPr lang="en-US" altLang="ko-KR" dirty="0"/>
              <a:t> </a:t>
            </a:r>
            <a:r>
              <a:rPr lang="ko-KR" altLang="en-US" sz="2000" b="1" dirty="0" err="1" smtClean="0"/>
              <a:t>브레드보드</a:t>
            </a:r>
            <a:r>
              <a:rPr lang="ko-KR" altLang="en-US" dirty="0" err="1" smtClean="0"/>
              <a:t>가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되었습니다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일정한 간격의 구멍이 있는 플라스틱 판 내부에 핀을 넣어</a:t>
            </a:r>
            <a:endParaRPr lang="en-US" altLang="ko-KR" dirty="0" smtClean="0"/>
          </a:p>
          <a:p>
            <a:r>
              <a:rPr lang="ko-KR" altLang="en-US" dirty="0" smtClean="0"/>
              <a:t>전류가 흐를 수 있어 여러 전자부품을 끼우고 제거하도록</a:t>
            </a:r>
            <a:endParaRPr lang="en-US" altLang="ko-KR" dirty="0" smtClean="0"/>
          </a:p>
          <a:p>
            <a:r>
              <a:rPr lang="ko-KR" altLang="en-US" dirty="0" smtClean="0"/>
              <a:t>고안되었으며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테스트회로 및 교육용으로 많이 이용되고</a:t>
            </a:r>
            <a:endParaRPr lang="en-US" altLang="ko-KR" dirty="0" smtClean="0"/>
          </a:p>
          <a:p>
            <a:r>
              <a:rPr lang="ko-KR" altLang="en-US" dirty="0" smtClean="0"/>
              <a:t>있습니다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572" y="2883688"/>
            <a:ext cx="5001323" cy="2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3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76" y="685144"/>
            <a:ext cx="5068007" cy="536332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442" y="362583"/>
            <a:ext cx="5439746" cy="600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6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chemeClr val="tx2"/>
                </a:solidFill>
              </a:rPr>
              <a:t>브레드보드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기초회로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596" y="1101013"/>
            <a:ext cx="762260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부품을 이용하여  </a:t>
            </a:r>
            <a:r>
              <a:rPr lang="en-US" altLang="ko-KR" dirty="0" smtClean="0"/>
              <a:t>LED</a:t>
            </a:r>
            <a:r>
              <a:rPr lang="ko-KR" altLang="en-US" dirty="0" smtClean="0"/>
              <a:t>에 </a:t>
            </a:r>
            <a:r>
              <a:rPr lang="ko-KR" altLang="en-US" dirty="0"/>
              <a:t> </a:t>
            </a:r>
            <a:r>
              <a:rPr lang="ko-KR" altLang="en-US" dirty="0" smtClean="0"/>
              <a:t>불을 켜는 가장 단순한 전기회로를 만들어 봅시다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34" y="2118291"/>
            <a:ext cx="11215793" cy="287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2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chemeClr val="tx2"/>
                </a:solidFill>
              </a:rPr>
              <a:t>브레드보드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기초회로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2645" y="4954954"/>
            <a:ext cx="36792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1) LED </a:t>
            </a:r>
            <a:r>
              <a:rPr lang="ko-KR" altLang="en-US" dirty="0" smtClean="0"/>
              <a:t>를 </a:t>
            </a:r>
            <a:r>
              <a:rPr lang="ko-KR" altLang="en-US" dirty="0" err="1" smtClean="0"/>
              <a:t>브레드보드</a:t>
            </a:r>
            <a:r>
              <a:rPr lang="ko-KR" altLang="en-US" dirty="0" smtClean="0"/>
              <a:t> 에 꽂습니다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00596" y="5462785"/>
            <a:ext cx="4358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LED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의 두 다리를 서로 다른 라인에 꽂아야 합니다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긴 다리가 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(+)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극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, 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짧은 다리가 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(-)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극입니다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 </a:t>
            </a:r>
            <a:endParaRPr lang="ko-KR" altLang="en-US" sz="1600" dirty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13" y="2099991"/>
            <a:ext cx="5649113" cy="336279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261" y="2183177"/>
            <a:ext cx="4199745" cy="262363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8596" y="1101013"/>
            <a:ext cx="762260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부품을 이용하여  </a:t>
            </a:r>
            <a:r>
              <a:rPr lang="en-US" altLang="ko-KR" dirty="0" smtClean="0"/>
              <a:t>LED</a:t>
            </a:r>
            <a:r>
              <a:rPr lang="ko-KR" altLang="en-US" dirty="0" smtClean="0"/>
              <a:t>에 </a:t>
            </a:r>
            <a:r>
              <a:rPr lang="ko-KR" altLang="en-US" dirty="0"/>
              <a:t> </a:t>
            </a:r>
            <a:r>
              <a:rPr lang="ko-KR" altLang="en-US" dirty="0" smtClean="0"/>
              <a:t>불을 켜는 가장 단순한 전기회로를 만들어 봅시다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69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8306" y="3965498"/>
            <a:ext cx="489909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2</a:t>
            </a:r>
            <a:r>
              <a:rPr lang="en-US" altLang="ko-KR" dirty="0" smtClean="0">
                <a:latin typeface="+mj-ea"/>
                <a:ea typeface="+mj-ea"/>
              </a:rPr>
              <a:t>) </a:t>
            </a:r>
            <a:r>
              <a:rPr lang="ko-KR" altLang="en-US" dirty="0" err="1" smtClean="0">
                <a:latin typeface="+mj-ea"/>
                <a:ea typeface="+mj-ea"/>
              </a:rPr>
              <a:t>전지홀더를</a:t>
            </a:r>
            <a:r>
              <a:rPr lang="ko-KR" altLang="en-US" dirty="0" smtClean="0">
                <a:latin typeface="+mj-ea"/>
                <a:ea typeface="+mj-ea"/>
              </a:rPr>
              <a:t> 꽂은 후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동전전지를 끼웁니다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51572" y="4473329"/>
            <a:ext cx="4256293" cy="4185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err="1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전지홀더의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 각진 쪽이 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+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극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,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둥근 쪽이  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-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극 입니다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  <a:endParaRPr lang="ko-KR" altLang="en-US" sz="1600" dirty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2868" y="3965498"/>
            <a:ext cx="244329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3) </a:t>
            </a:r>
            <a:r>
              <a:rPr lang="ko-KR" altLang="en-US" dirty="0" smtClean="0">
                <a:latin typeface="+mj-ea"/>
                <a:ea typeface="+mj-ea"/>
              </a:rPr>
              <a:t>스위치를 꽂습니다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46134" y="4473329"/>
            <a:ext cx="43588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스위치는 극성이 없습니다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다만</a:t>
            </a:r>
            <a:r>
              <a:rPr lang="en-US" altLang="ko-KR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서로 인접한 다리 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(1.2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번 또는 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2.3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번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)</a:t>
            </a:r>
            <a:r>
              <a:rPr lang="ko-KR" altLang="en-US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가 회로에</a:t>
            </a:r>
            <a:endParaRPr lang="en-US" altLang="ko-KR" sz="1600" dirty="0" smtClean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연결되도록 합니다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  <a:endParaRPr lang="ko-KR" altLang="en-US" sz="1600" dirty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306" y="1193204"/>
            <a:ext cx="10421804" cy="2695951"/>
          </a:xfrm>
          <a:prstGeom prst="rect">
            <a:avLst/>
          </a:prstGeom>
        </p:spPr>
      </p:pic>
      <p:sp>
        <p:nvSpPr>
          <p:cNvPr id="26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chemeClr val="tx2"/>
                </a:solidFill>
              </a:rPr>
              <a:t>브레드보드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기초회로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968" y="1199999"/>
            <a:ext cx="4417797" cy="264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6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8306" y="3965498"/>
            <a:ext cx="53094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4) </a:t>
            </a:r>
            <a:r>
              <a:rPr lang="ko-KR" altLang="en-US" dirty="0" smtClean="0">
                <a:latin typeface="+mj-ea"/>
                <a:ea typeface="+mj-ea"/>
              </a:rPr>
              <a:t>각 부품을 전선을 이용하여 연결할 차례입니다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전선을 서로 어느 구멍에 연결해야 각 부품들이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   연결되어 회로를 완성할 수 있을까요</a:t>
            </a:r>
            <a:r>
              <a:rPr lang="en-US" altLang="ko-KR" dirty="0" smtClean="0">
                <a:latin typeface="+mj-ea"/>
                <a:ea typeface="+mj-ea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   </a:t>
            </a:r>
            <a:r>
              <a:rPr lang="ko-KR" altLang="en-US" dirty="0" err="1" smtClean="0">
                <a:latin typeface="+mj-ea"/>
                <a:ea typeface="+mj-ea"/>
              </a:rPr>
              <a:t>그림위에</a:t>
            </a:r>
            <a:r>
              <a:rPr lang="ko-KR" altLang="en-US" dirty="0" smtClean="0">
                <a:latin typeface="+mj-ea"/>
                <a:ea typeface="+mj-ea"/>
              </a:rPr>
              <a:t> 연필로 전선을 그려봅시다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18306" y="5924927"/>
            <a:ext cx="571983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5) </a:t>
            </a:r>
            <a:r>
              <a:rPr lang="ko-KR" altLang="en-US" dirty="0" err="1" smtClean="0">
                <a:latin typeface="+mj-ea"/>
                <a:ea typeface="+mj-ea"/>
              </a:rPr>
              <a:t>브레드보드</a:t>
            </a:r>
            <a:r>
              <a:rPr lang="ko-KR" altLang="en-US" dirty="0" smtClean="0">
                <a:latin typeface="+mj-ea"/>
                <a:ea typeface="+mj-ea"/>
              </a:rPr>
              <a:t> 위에 다양한 전기회로를 표현해 봅시다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19671" y="406288"/>
            <a:ext cx="6240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rgbClr val="FF000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※ </a:t>
            </a:r>
            <a:r>
              <a:rPr lang="ko-KR" altLang="en-US" sz="1600" dirty="0" smtClean="0">
                <a:solidFill>
                  <a:srgbClr val="FF000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모든 부품의 단자는 여러 번 꺾이면 부러질 수 있으니 조심해서 다룹니다</a:t>
            </a:r>
            <a:r>
              <a:rPr lang="en-US" altLang="ko-KR" sz="1600" dirty="0" smtClean="0">
                <a:solidFill>
                  <a:srgbClr val="FF000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  <a:endParaRPr lang="ko-KR" altLang="en-US" sz="1600" dirty="0">
              <a:solidFill>
                <a:srgbClr val="FF000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207" y="4767079"/>
            <a:ext cx="48814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▷ 계획한 대로 전선을 꽂고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스위치를 움직여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</a:t>
            </a:r>
            <a:r>
              <a:rPr lang="ko-KR" altLang="en-US" dirty="0" smtClean="0">
                <a:latin typeface="+mj-ea"/>
                <a:ea typeface="+mj-ea"/>
              </a:rPr>
              <a:t>회로가 잘 작동하는지 </a:t>
            </a:r>
            <a:r>
              <a:rPr lang="ko-KR" altLang="en-US" dirty="0">
                <a:latin typeface="+mj-ea"/>
                <a:ea typeface="+mj-ea"/>
              </a:rPr>
              <a:t>확</a:t>
            </a:r>
            <a:r>
              <a:rPr lang="ko-KR" altLang="en-US" dirty="0" smtClean="0">
                <a:latin typeface="+mj-ea"/>
                <a:ea typeface="+mj-ea"/>
              </a:rPr>
              <a:t>인합니다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94207" y="3905359"/>
            <a:ext cx="45432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각 부품이 꽂혀있는 라인 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(           )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어느 곳에 꽂아도</a:t>
            </a:r>
            <a:endParaRPr lang="en-US" altLang="ko-KR" sz="1600" dirty="0" smtClean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부품은 서로 연결됩니다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 </a:t>
            </a:r>
            <a:endParaRPr lang="ko-KR" altLang="en-US" sz="1600" dirty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9097347" y="4180113"/>
            <a:ext cx="550506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chemeClr val="tx2"/>
                </a:solidFill>
              </a:rPr>
              <a:t>브레드보드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기초회로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695" y="1224062"/>
            <a:ext cx="4058819" cy="2592936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436" y="995856"/>
            <a:ext cx="4493279" cy="286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2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562669" y="1098349"/>
            <a:ext cx="6671388" cy="531178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tx2"/>
                </a:solidFill>
              </a:rPr>
              <a:t>[ </a:t>
            </a:r>
            <a:r>
              <a:rPr lang="ko-KR" altLang="en-US" sz="2600" b="1" dirty="0" err="1" smtClean="0">
                <a:solidFill>
                  <a:schemeClr val="tx2"/>
                </a:solidFill>
              </a:rPr>
              <a:t>브레드보드에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chemeClr val="tx2"/>
                </a:solidFill>
              </a:rPr>
              <a:t>]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27943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1.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흰 색 전선 </a:t>
            </a: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4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개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353" y="1540112"/>
            <a:ext cx="3245725" cy="4394989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172" y="2560102"/>
            <a:ext cx="2924678" cy="238827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721424" y="1100752"/>
            <a:ext cx="1200970" cy="462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흰 색 전선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29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사용자 지정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D1EEF9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주황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기본">
  <a:themeElements>
    <a:clrScheme name="기본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기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6650</TotalTime>
  <Words>907</Words>
  <Application>Microsoft Office PowerPoint</Application>
  <PresentationFormat>와이드스크린</PresentationFormat>
  <Paragraphs>125</Paragraphs>
  <Slides>23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5</vt:i4>
      </vt:variant>
      <vt:variant>
        <vt:lpstr>슬라이드 제목</vt:lpstr>
      </vt:variant>
      <vt:variant>
        <vt:i4>23</vt:i4>
      </vt:variant>
    </vt:vector>
  </HeadingPairs>
  <TitlesOfParts>
    <vt:vector size="36" baseType="lpstr">
      <vt:lpstr>123RF</vt:lpstr>
      <vt:lpstr>777별나라달님</vt:lpstr>
      <vt:lpstr>맑은 고딕</vt:lpstr>
      <vt:lpstr>Arial</vt:lpstr>
      <vt:lpstr>Calibri</vt:lpstr>
      <vt:lpstr>Calibri Light</vt:lpstr>
      <vt:lpstr>Corbel</vt:lpstr>
      <vt:lpstr>Wingdings 2</vt:lpstr>
      <vt:lpstr>HDOfficeLightV0</vt:lpstr>
      <vt:lpstr>1_HDOfficeLightV0</vt:lpstr>
      <vt:lpstr>2_HDOfficeLightV0</vt:lpstr>
      <vt:lpstr>3_HDOfficeLightV0</vt:lpstr>
      <vt:lpstr>기본</vt:lpstr>
      <vt:lpstr>브레드보드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과학수사대</dc:title>
  <dc:creator>MK</dc:creator>
  <cp:lastModifiedBy>MK</cp:lastModifiedBy>
  <cp:revision>151</cp:revision>
  <dcterms:created xsi:type="dcterms:W3CDTF">2020-01-07T08:23:28Z</dcterms:created>
  <dcterms:modified xsi:type="dcterms:W3CDTF">2020-01-16T05:14:41Z</dcterms:modified>
</cp:coreProperties>
</file>