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1" r:id="rId1"/>
    <p:sldMasterId id="2147484294" r:id="rId2"/>
    <p:sldMasterId id="2147484474" r:id="rId3"/>
    <p:sldMasterId id="2147484552" r:id="rId4"/>
  </p:sldMasterIdLst>
  <p:sldIdLst>
    <p:sldId id="256" r:id="rId5"/>
    <p:sldId id="348" r:id="rId6"/>
    <p:sldId id="383" r:id="rId7"/>
    <p:sldId id="349" r:id="rId8"/>
    <p:sldId id="386" r:id="rId9"/>
    <p:sldId id="387" r:id="rId10"/>
    <p:sldId id="388" r:id="rId11"/>
    <p:sldId id="392" r:id="rId12"/>
    <p:sldId id="389" r:id="rId13"/>
    <p:sldId id="391" r:id="rId14"/>
    <p:sldId id="390" r:id="rId15"/>
    <p:sldId id="393" r:id="rId16"/>
    <p:sldId id="368" r:id="rId17"/>
    <p:sldId id="385" r:id="rId18"/>
    <p:sldId id="394" r:id="rId19"/>
    <p:sldId id="395" r:id="rId20"/>
    <p:sldId id="283" r:id="rId21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C2EC"/>
    <a:srgbClr val="397755"/>
    <a:srgbClr val="ED9377"/>
    <a:srgbClr val="28882D"/>
    <a:srgbClr val="B8DABF"/>
    <a:srgbClr val="CDE5D2"/>
    <a:srgbClr val="E4FEB4"/>
    <a:srgbClr val="426503"/>
    <a:srgbClr val="EDFECE"/>
    <a:srgbClr val="CDFB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6D9F66E-5EB9-4882-86FB-DCBF35E3C3E4}" styleName="보통 스타일 4 - 강조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보통 스타일 4 - 강조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15" autoAdjust="0"/>
    <p:restoredTop sz="96429" autoAdjust="0"/>
  </p:normalViewPr>
  <p:slideViewPr>
    <p:cSldViewPr snapToGrid="0">
      <p:cViewPr varScale="1">
        <p:scale>
          <a:sx n="72" d="100"/>
          <a:sy n="72" d="100"/>
        </p:scale>
        <p:origin x="90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2020-09-01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7360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2020-09-01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4583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2020-09-01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62670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2020-09-01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036004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2020-09-01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850321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2020-09-01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18205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2020-09-01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1760105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2020-09-01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9628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2020-09-01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6509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2020-09-01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44095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2020-09-01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46919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2020-09-01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922919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2020-09-01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148308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2020-09-01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531812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2020-09-01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5269677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2020-09-01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573314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2020-09-01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6642460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2020-09-01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2463058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2020-09-01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8210725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2020-09-01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257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2020-09-01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1936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2020-09-01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0475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2020-09-01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3546570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2020-09-01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0543943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2020-09-01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8198392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2020-09-01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891589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2020-09-01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565093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66B40BF-20EC-4E2E-8B38-E086206B1DA6}" type="datetimeFigureOut">
              <a:rPr lang="ko-KR" altLang="en-US" smtClean="0"/>
              <a:t>2020-09-01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860267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2020-09-01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414685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2020-09-01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37202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2020-09-01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9057269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2020-09-01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912822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2020-09-01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83023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2020-09-01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689886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2020-09-01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4859260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2020-09-01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338520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2020-09-01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1214275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2020-09-01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2185371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2020-09-01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79846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2020-09-01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26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2020-09-01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707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2020-09-01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44387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2020-09-01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3333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2020-09-01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55584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DAC2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66B40BF-20EC-4E2E-8B38-E086206B1DA6}" type="datetimeFigureOut">
              <a:rPr lang="ko-KR" altLang="en-US" smtClean="0"/>
              <a:t>2020-09-01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3397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2" r:id="rId1"/>
    <p:sldLayoutId id="2147483903" r:id="rId2"/>
    <p:sldLayoutId id="2147483904" r:id="rId3"/>
    <p:sldLayoutId id="2147483905" r:id="rId4"/>
    <p:sldLayoutId id="2147483906" r:id="rId5"/>
    <p:sldLayoutId id="2147483907" r:id="rId6"/>
    <p:sldLayoutId id="2147483908" r:id="rId7"/>
    <p:sldLayoutId id="2147483909" r:id="rId8"/>
    <p:sldLayoutId id="2147483910" r:id="rId9"/>
    <p:sldLayoutId id="2147483911" r:id="rId10"/>
    <p:sldLayoutId id="2147483912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DAC2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66B40BF-20EC-4E2E-8B38-E086206B1DA6}" type="datetimeFigureOut">
              <a:rPr lang="ko-KR" altLang="en-US" smtClean="0"/>
              <a:t>2020-09-01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12408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5" r:id="rId1"/>
    <p:sldLayoutId id="2147484296" r:id="rId2"/>
    <p:sldLayoutId id="2147484297" r:id="rId3"/>
    <p:sldLayoutId id="2147484298" r:id="rId4"/>
    <p:sldLayoutId id="2147484299" r:id="rId5"/>
    <p:sldLayoutId id="2147484300" r:id="rId6"/>
    <p:sldLayoutId id="2147484301" r:id="rId7"/>
    <p:sldLayoutId id="2147484302" r:id="rId8"/>
    <p:sldLayoutId id="2147484303" r:id="rId9"/>
    <p:sldLayoutId id="2147484304" r:id="rId10"/>
    <p:sldLayoutId id="2147484305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DAC2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66B40BF-20EC-4E2E-8B38-E086206B1DA6}" type="datetimeFigureOut">
              <a:rPr lang="ko-KR" altLang="en-US" smtClean="0"/>
              <a:t>2020-09-01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22275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75" r:id="rId1"/>
    <p:sldLayoutId id="2147484476" r:id="rId2"/>
    <p:sldLayoutId id="2147484477" r:id="rId3"/>
    <p:sldLayoutId id="2147484478" r:id="rId4"/>
    <p:sldLayoutId id="2147484479" r:id="rId5"/>
    <p:sldLayoutId id="2147484480" r:id="rId6"/>
    <p:sldLayoutId id="2147484481" r:id="rId7"/>
    <p:sldLayoutId id="2147484482" r:id="rId8"/>
    <p:sldLayoutId id="2147484483" r:id="rId9"/>
    <p:sldLayoutId id="2147484484" r:id="rId10"/>
    <p:sldLayoutId id="2147484485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AC2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766B40BF-20EC-4E2E-8B38-E086206B1DA6}" type="datetimeFigureOut">
              <a:rPr lang="ko-KR" altLang="en-US" smtClean="0"/>
              <a:t>2020-09-01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8084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53" r:id="rId1"/>
    <p:sldLayoutId id="2147484554" r:id="rId2"/>
    <p:sldLayoutId id="2147484555" r:id="rId3"/>
    <p:sldLayoutId id="2147484556" r:id="rId4"/>
    <p:sldLayoutId id="2147484557" r:id="rId5"/>
    <p:sldLayoutId id="2147484558" r:id="rId6"/>
    <p:sldLayoutId id="2147484559" r:id="rId7"/>
    <p:sldLayoutId id="2147484560" r:id="rId8"/>
    <p:sldLayoutId id="2147484561" r:id="rId9"/>
    <p:sldLayoutId id="2147484562" r:id="rId10"/>
    <p:sldLayoutId id="2147484563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1" hangingPunct="1">
        <a:lnSpc>
          <a:spcPct val="90000"/>
        </a:lnSpc>
        <a:spcBef>
          <a:spcPts val="1400"/>
        </a:spcBef>
        <a:buClr>
          <a:schemeClr val="tx1"/>
        </a:buClr>
        <a:buSzPct val="80000"/>
        <a:buFont typeface="Corbe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3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3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3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3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3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3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모서리가 접힌 도형 7"/>
          <p:cNvSpPr/>
          <p:nvPr/>
        </p:nvSpPr>
        <p:spPr>
          <a:xfrm>
            <a:off x="1754154" y="1514208"/>
            <a:ext cx="8976049" cy="4189445"/>
          </a:xfrm>
          <a:prstGeom prst="foldedCorner">
            <a:avLst/>
          </a:prstGeom>
          <a:solidFill>
            <a:schemeClr val="bg1"/>
          </a:solidFill>
          <a:ln>
            <a:solidFill>
              <a:srgbClr val="3977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4" name="제목 3"/>
          <p:cNvSpPr>
            <a:spLocks noGrp="1"/>
          </p:cNvSpPr>
          <p:nvPr>
            <p:ph type="ctrTitle"/>
          </p:nvPr>
        </p:nvSpPr>
        <p:spPr>
          <a:xfrm>
            <a:off x="2869706" y="2679700"/>
            <a:ext cx="7023594" cy="1498599"/>
          </a:xfrm>
        </p:spPr>
        <p:txBody>
          <a:bodyPr>
            <a:noAutofit/>
          </a:bodyPr>
          <a:lstStyle/>
          <a:p>
            <a:pPr algn="dist"/>
            <a:r>
              <a:rPr lang="ko-KR" altLang="en-US" sz="8800" dirty="0">
                <a:solidFill>
                  <a:srgbClr val="39775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헤움방울톡톡132" panose="02020603020101020101" pitchFamily="18" charset="-127"/>
                <a:ea typeface="헤움방울톡톡132" panose="02020603020101020101" pitchFamily="18" charset="-127"/>
              </a:rPr>
              <a:t>미니 램프</a:t>
            </a:r>
            <a:r>
              <a:rPr lang="ko-KR" altLang="en-US" sz="6600" dirty="0">
                <a:solidFill>
                  <a:srgbClr val="39775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헤움방울톡톡132" panose="02020603020101020101" pitchFamily="18" charset="-127"/>
                <a:ea typeface="헤움방울톡톡132" panose="02020603020101020101" pitchFamily="18" charset="-127"/>
              </a:rPr>
              <a:t> </a:t>
            </a:r>
            <a:r>
              <a:rPr lang="en-US" altLang="ko-KR" dirty="0">
                <a:solidFill>
                  <a:srgbClr val="39775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헤움방울톡톡132" panose="02020603020101020101" pitchFamily="18" charset="-127"/>
                <a:ea typeface="헤움방울톡톡132" panose="02020603020101020101" pitchFamily="18" charset="-127"/>
              </a:rPr>
              <a:t>- </a:t>
            </a:r>
            <a:r>
              <a:rPr lang="ko-KR" altLang="en-US" sz="6000" dirty="0">
                <a:solidFill>
                  <a:srgbClr val="39775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헤움방울톡톡132" panose="02020603020101020101" pitchFamily="18" charset="-127"/>
                <a:ea typeface="헤움방울톡톡132" panose="02020603020101020101" pitchFamily="18" charset="-127"/>
              </a:rPr>
              <a:t>쿠키</a:t>
            </a:r>
            <a:endParaRPr lang="ko-KR" altLang="en-US" sz="9600" dirty="0">
              <a:solidFill>
                <a:srgbClr val="39775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헤움방울톡톡132" panose="02020603020101020101" pitchFamily="18" charset="-127"/>
              <a:ea typeface="헤움방울톡톡132" panose="02020603020101020101" pitchFamily="18" charset="-127"/>
            </a:endParaRPr>
          </a:p>
        </p:txBody>
      </p:sp>
      <p:sp>
        <p:nvSpPr>
          <p:cNvPr id="12" name="제목 3"/>
          <p:cNvSpPr txBox="1">
            <a:spLocks/>
          </p:cNvSpPr>
          <p:nvPr/>
        </p:nvSpPr>
        <p:spPr>
          <a:xfrm>
            <a:off x="2421112" y="3608931"/>
            <a:ext cx="7642134" cy="159956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1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dist"/>
            <a:endParaRPr lang="ko-KR" alt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배달의민족 한나체 Pro" panose="020B0600000101010101" pitchFamily="50" charset="-127"/>
              <a:ea typeface="배달의민족 한나체 Pro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810263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/>
          <p:cNvSpPr txBox="1">
            <a:spLocks/>
          </p:cNvSpPr>
          <p:nvPr/>
        </p:nvSpPr>
        <p:spPr>
          <a:xfrm>
            <a:off x="831945" y="688185"/>
            <a:ext cx="4971695" cy="435429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tIns="90000" bIns="90000">
            <a:noAutofit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accent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sz="2600" b="1" dirty="0">
                <a:solidFill>
                  <a:srgbClr val="397755"/>
                </a:solidFill>
              </a:rPr>
              <a:t>실험방법</a:t>
            </a:r>
            <a:endParaRPr lang="ko-KR" altLang="en-US" sz="2600" b="1" dirty="0">
              <a:solidFill>
                <a:srgbClr val="7030A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6676362-47DD-4133-BEBE-659D469FA1E8}"/>
              </a:ext>
            </a:extLst>
          </p:cNvPr>
          <p:cNvSpPr txBox="1"/>
          <p:nvPr/>
        </p:nvSpPr>
        <p:spPr>
          <a:xfrm>
            <a:off x="7601139" y="2692248"/>
            <a:ext cx="328006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8. LED</a:t>
            </a:r>
            <a:r>
              <a:rPr lang="ko-KR" altLang="en-US" dirty="0"/>
              <a:t>의 </a:t>
            </a:r>
            <a:r>
              <a:rPr lang="en-US" altLang="ko-KR" dirty="0"/>
              <a:t>(+)</a:t>
            </a:r>
            <a:r>
              <a:rPr lang="ko-KR" altLang="en-US" dirty="0"/>
              <a:t>극 다리</a:t>
            </a:r>
            <a:endParaRPr lang="en-US" altLang="ko-KR" dirty="0"/>
          </a:p>
          <a:p>
            <a:r>
              <a:rPr lang="en-US" altLang="ko-KR" dirty="0"/>
              <a:t>  (</a:t>
            </a:r>
            <a:r>
              <a:rPr lang="ko-KR" altLang="en-US" dirty="0" err="1"/>
              <a:t>네임펜으로</a:t>
            </a:r>
            <a:r>
              <a:rPr lang="ko-KR" altLang="en-US" dirty="0"/>
              <a:t> 표시한 다리</a:t>
            </a:r>
            <a:r>
              <a:rPr lang="en-US" altLang="ko-KR" dirty="0"/>
              <a:t>)</a:t>
            </a:r>
            <a:r>
              <a:rPr lang="ko-KR" altLang="en-US" dirty="0"/>
              <a:t>를 </a:t>
            </a:r>
            <a:endParaRPr lang="en-US" altLang="ko-KR" dirty="0"/>
          </a:p>
          <a:p>
            <a:r>
              <a:rPr lang="en-US" altLang="ko-KR" dirty="0"/>
              <a:t>   </a:t>
            </a:r>
            <a:r>
              <a:rPr lang="ko-KR" altLang="en-US" dirty="0"/>
              <a:t>접착 </a:t>
            </a:r>
            <a:r>
              <a:rPr lang="ko-KR" altLang="en-US" dirty="0" err="1"/>
              <a:t>펠트지</a:t>
            </a:r>
            <a:r>
              <a:rPr lang="ko-KR" altLang="en-US" dirty="0"/>
              <a:t> 위에 걸쳐지도록 </a:t>
            </a:r>
            <a:endParaRPr lang="en-US" altLang="ko-KR" dirty="0"/>
          </a:p>
          <a:p>
            <a:r>
              <a:rPr lang="en-US" altLang="ko-KR" dirty="0"/>
              <a:t>  </a:t>
            </a:r>
            <a:r>
              <a:rPr lang="ko-KR" altLang="en-US" dirty="0"/>
              <a:t>내립니다</a:t>
            </a:r>
            <a:r>
              <a:rPr lang="en-US" altLang="ko-KR" dirty="0"/>
              <a:t>. </a:t>
            </a:r>
            <a:endParaRPr lang="ko-KR" altLang="en-US" dirty="0"/>
          </a:p>
        </p:txBody>
      </p:sp>
      <p:pic>
        <p:nvPicPr>
          <p:cNvPr id="3" name="그림 2" descr="사람, 작은, 손, 테이블이(가) 표시된 사진&#10;&#10;자동 생성된 설명">
            <a:extLst>
              <a:ext uri="{FF2B5EF4-FFF2-40B4-BE49-F238E27FC236}">
                <a16:creationId xmlns:a16="http://schemas.microsoft.com/office/drawing/2014/main" id="{9A0ABCB7-361C-477C-B265-B09913FD90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7792" y="1524000"/>
            <a:ext cx="3810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2050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/>
          <p:cNvSpPr txBox="1">
            <a:spLocks/>
          </p:cNvSpPr>
          <p:nvPr/>
        </p:nvSpPr>
        <p:spPr>
          <a:xfrm>
            <a:off x="831945" y="688185"/>
            <a:ext cx="4971695" cy="435429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tIns="90000" bIns="90000">
            <a:noAutofit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accent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sz="2600" b="1" dirty="0">
                <a:solidFill>
                  <a:srgbClr val="397755"/>
                </a:solidFill>
              </a:rPr>
              <a:t>실험방법</a:t>
            </a:r>
            <a:endParaRPr lang="ko-KR" altLang="en-US" sz="2600" b="1" dirty="0">
              <a:solidFill>
                <a:srgbClr val="7030A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2F9E6E9-C228-414F-80D0-3805B3D3027B}"/>
              </a:ext>
            </a:extLst>
          </p:cNvPr>
          <p:cNvSpPr txBox="1"/>
          <p:nvPr/>
        </p:nvSpPr>
        <p:spPr>
          <a:xfrm>
            <a:off x="1777189" y="1441245"/>
            <a:ext cx="43188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9. </a:t>
            </a:r>
            <a:r>
              <a:rPr lang="ko-KR" altLang="en-US" dirty="0"/>
              <a:t>원형 종이를 붙인 </a:t>
            </a:r>
            <a:r>
              <a:rPr lang="en-US" altLang="ko-KR" dirty="0"/>
              <a:t>[</a:t>
            </a:r>
            <a:r>
              <a:rPr lang="ko-KR" altLang="en-US" dirty="0"/>
              <a:t>원형 스펀지</a:t>
            </a:r>
            <a:r>
              <a:rPr lang="en-US" altLang="ko-KR" dirty="0"/>
              <a:t>_</a:t>
            </a:r>
            <a:r>
              <a:rPr lang="ko-KR" altLang="en-US" dirty="0"/>
              <a:t>덮개</a:t>
            </a:r>
            <a:r>
              <a:rPr lang="en-US" altLang="ko-KR" dirty="0"/>
              <a:t>]</a:t>
            </a:r>
            <a:r>
              <a:rPr lang="ko-KR" altLang="en-US" dirty="0"/>
              <a:t>를</a:t>
            </a:r>
            <a:endParaRPr lang="en-US" altLang="ko-KR" dirty="0"/>
          </a:p>
          <a:p>
            <a:r>
              <a:rPr lang="en-US" altLang="ko-KR" dirty="0"/>
              <a:t>  </a:t>
            </a:r>
            <a:r>
              <a:rPr lang="ko-KR" altLang="en-US" dirty="0"/>
              <a:t> </a:t>
            </a:r>
            <a:r>
              <a:rPr lang="en-US" altLang="ko-KR" dirty="0"/>
              <a:t>LED</a:t>
            </a:r>
            <a:r>
              <a:rPr lang="ko-KR" altLang="en-US" dirty="0"/>
              <a:t>의  </a:t>
            </a:r>
            <a:r>
              <a:rPr lang="en-US" altLang="ko-KR" dirty="0"/>
              <a:t>(+)</a:t>
            </a:r>
            <a:r>
              <a:rPr lang="ko-KR" altLang="en-US" dirty="0"/>
              <a:t>극 다리 위에 붙입니다</a:t>
            </a:r>
            <a:r>
              <a:rPr lang="en-US" altLang="ko-KR" dirty="0"/>
              <a:t>.</a:t>
            </a:r>
            <a:endParaRPr lang="ko-KR" altLang="en-US" dirty="0"/>
          </a:p>
        </p:txBody>
      </p:sp>
      <p:pic>
        <p:nvPicPr>
          <p:cNvPr id="3" name="그림 2" descr="그리기, 테이블이(가) 표시된 사진&#10;&#10;자동 생성된 설명">
            <a:extLst>
              <a:ext uri="{FF2B5EF4-FFF2-40B4-BE49-F238E27FC236}">
                <a16:creationId xmlns:a16="http://schemas.microsoft.com/office/drawing/2014/main" id="{9D9B10EE-04E9-4625-8229-8557EEED75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1452" y="2285938"/>
            <a:ext cx="4524375" cy="36576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C9E68EF-AB72-4891-9F8C-446BDEB102FB}"/>
              </a:ext>
            </a:extLst>
          </p:cNvPr>
          <p:cNvSpPr txBox="1"/>
          <p:nvPr/>
        </p:nvSpPr>
        <p:spPr>
          <a:xfrm>
            <a:off x="1519897" y="3715792"/>
            <a:ext cx="2666114" cy="7035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solidFill>
                  <a:srgbClr val="FF0000"/>
                </a:solidFill>
              </a:rPr>
              <a:t>원형 종이를 붙인 면이</a:t>
            </a:r>
            <a:endParaRPr lang="en-US" altLang="ko-KR" sz="1400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1400" b="1" dirty="0">
                <a:solidFill>
                  <a:srgbClr val="FF0000"/>
                </a:solidFill>
              </a:rPr>
              <a:t>동전 전지를 향하도록 붙입니다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6676362-47DD-4133-BEBE-659D469FA1E8}"/>
              </a:ext>
            </a:extLst>
          </p:cNvPr>
          <p:cNvSpPr txBox="1"/>
          <p:nvPr/>
        </p:nvSpPr>
        <p:spPr>
          <a:xfrm>
            <a:off x="7774279" y="4252658"/>
            <a:ext cx="37016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10. </a:t>
            </a:r>
            <a:r>
              <a:rPr lang="ko-KR" altLang="en-US" dirty="0"/>
              <a:t>양쪽 원형 스펀지 가운데를 눌러</a:t>
            </a:r>
            <a:endParaRPr lang="en-US" altLang="ko-KR" dirty="0"/>
          </a:p>
          <a:p>
            <a:r>
              <a:rPr lang="ko-KR" altLang="en-US" dirty="0"/>
              <a:t> </a:t>
            </a:r>
            <a:r>
              <a:rPr lang="en-US" altLang="ko-KR" dirty="0"/>
              <a:t>LED</a:t>
            </a:r>
            <a:r>
              <a:rPr lang="ko-KR" altLang="en-US" dirty="0"/>
              <a:t>가 작동하는지 확인합니다</a:t>
            </a:r>
            <a:r>
              <a:rPr lang="en-US" altLang="ko-KR" dirty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36023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/>
          <p:cNvSpPr txBox="1">
            <a:spLocks/>
          </p:cNvSpPr>
          <p:nvPr/>
        </p:nvSpPr>
        <p:spPr>
          <a:xfrm>
            <a:off x="831945" y="688185"/>
            <a:ext cx="4971695" cy="435429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tIns="90000" bIns="90000">
            <a:noAutofit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accent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sz="2600" b="1" dirty="0">
                <a:solidFill>
                  <a:srgbClr val="397755"/>
                </a:solidFill>
              </a:rPr>
              <a:t>실험방법</a:t>
            </a:r>
            <a:endParaRPr lang="ko-KR" altLang="en-US" sz="2600" b="1" dirty="0">
              <a:solidFill>
                <a:srgbClr val="7030A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6676362-47DD-4133-BEBE-659D469FA1E8}"/>
              </a:ext>
            </a:extLst>
          </p:cNvPr>
          <p:cNvSpPr txBox="1"/>
          <p:nvPr/>
        </p:nvSpPr>
        <p:spPr>
          <a:xfrm>
            <a:off x="7774279" y="4252658"/>
            <a:ext cx="37016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10. </a:t>
            </a:r>
            <a:r>
              <a:rPr lang="ko-KR" altLang="en-US" dirty="0"/>
              <a:t>양쪽 원형 스펀지 가운데를 눌러</a:t>
            </a:r>
            <a:endParaRPr lang="en-US" altLang="ko-KR" dirty="0"/>
          </a:p>
          <a:p>
            <a:r>
              <a:rPr lang="ko-KR" altLang="en-US" dirty="0"/>
              <a:t> </a:t>
            </a:r>
            <a:r>
              <a:rPr lang="en-US" altLang="ko-KR" dirty="0"/>
              <a:t>LED</a:t>
            </a:r>
            <a:r>
              <a:rPr lang="ko-KR" altLang="en-US" dirty="0"/>
              <a:t>가 작동하는지 확인합니다</a:t>
            </a:r>
            <a:r>
              <a:rPr lang="en-US" altLang="ko-KR" dirty="0"/>
              <a:t>.</a:t>
            </a:r>
            <a:endParaRPr lang="ko-KR" altLang="en-US" dirty="0"/>
          </a:p>
        </p:txBody>
      </p:sp>
      <p:pic>
        <p:nvPicPr>
          <p:cNvPr id="6" name="그림 5" descr="사람, 테이블, 손, 쥐고있는이(가) 표시된 사진&#10;&#10;자동 생성된 설명">
            <a:extLst>
              <a:ext uri="{FF2B5EF4-FFF2-40B4-BE49-F238E27FC236}">
                <a16:creationId xmlns:a16="http://schemas.microsoft.com/office/drawing/2014/main" id="{08DB562D-29DE-4E50-B824-2B7EB5BA3E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1080" y="1047750"/>
            <a:ext cx="4762500" cy="476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49598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직사각형 24"/>
          <p:cNvSpPr/>
          <p:nvPr/>
        </p:nvSpPr>
        <p:spPr>
          <a:xfrm>
            <a:off x="3744363" y="4291461"/>
            <a:ext cx="942642" cy="71510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831946" y="688185"/>
            <a:ext cx="5326258" cy="435429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tIns="90000" bIns="90000">
            <a:noAutofit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accent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sz="2600" b="1" dirty="0">
                <a:solidFill>
                  <a:srgbClr val="397755"/>
                </a:solidFill>
              </a:rPr>
              <a:t>확인학습</a:t>
            </a:r>
            <a:endParaRPr lang="ko-KR" altLang="en-US" sz="2600" b="1" dirty="0">
              <a:solidFill>
                <a:srgbClr val="7030A0"/>
              </a:solidFill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287CA88F-087B-4568-9327-EB1D0D0819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6600" y="223289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025" name="_x69242768">
            <a:extLst>
              <a:ext uri="{FF2B5EF4-FFF2-40B4-BE49-F238E27FC236}">
                <a16:creationId xmlns:a16="http://schemas.microsoft.com/office/drawing/2014/main" id="{5830632D-FCD4-4454-B9DA-E2F4FFD35C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913" y="2232898"/>
            <a:ext cx="11288174" cy="1477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00319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직사각형 24"/>
          <p:cNvSpPr/>
          <p:nvPr/>
        </p:nvSpPr>
        <p:spPr>
          <a:xfrm>
            <a:off x="3744363" y="4291461"/>
            <a:ext cx="942642" cy="71510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831946" y="688185"/>
            <a:ext cx="5326258" cy="435429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tIns="90000" bIns="90000">
            <a:noAutofit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accent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sz="2600" b="1" dirty="0">
                <a:solidFill>
                  <a:srgbClr val="397755"/>
                </a:solidFill>
              </a:rPr>
              <a:t>원리학습</a:t>
            </a:r>
            <a:endParaRPr lang="ko-KR" altLang="en-US" sz="2600" b="1" dirty="0">
              <a:solidFill>
                <a:srgbClr val="7030A0"/>
              </a:solidFill>
            </a:endParaRPr>
          </a:p>
        </p:txBody>
      </p:sp>
      <p:pic>
        <p:nvPicPr>
          <p:cNvPr id="5" name="그림 4" descr="텍스트, 그리기이(가) 표시된 사진&#10;&#10;자동 생성된 설명">
            <a:extLst>
              <a:ext uri="{FF2B5EF4-FFF2-40B4-BE49-F238E27FC236}">
                <a16:creationId xmlns:a16="http://schemas.microsoft.com/office/drawing/2014/main" id="{0BCFE56E-76A3-4F89-8087-42EE3BB55D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5637" y="2876998"/>
            <a:ext cx="5800725" cy="282892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0955F8D-EC83-4B80-8A51-C98CD0D8FA7E}"/>
              </a:ext>
            </a:extLst>
          </p:cNvPr>
          <p:cNvSpPr txBox="1"/>
          <p:nvPr/>
        </p:nvSpPr>
        <p:spPr>
          <a:xfrm>
            <a:off x="550796" y="1469360"/>
            <a:ext cx="1121481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dirty="0"/>
              <a:t>물이 물길을 따라 흐르는 것처럼, 전기도 길을 만들어주면 전기가 그 길을 따라 흐릅니다</a:t>
            </a:r>
            <a:r>
              <a:rPr lang="en-US" altLang="ko-KR" dirty="0"/>
              <a:t>.</a:t>
            </a:r>
          </a:p>
          <a:p>
            <a:endParaRPr lang="en-US" altLang="ko-KR" dirty="0"/>
          </a:p>
          <a:p>
            <a:r>
              <a:rPr lang="ko-KR" altLang="en-US" dirty="0"/>
              <a:t>이렇게 </a:t>
            </a:r>
            <a:r>
              <a:rPr lang="ko-KR" altLang="en-US" dirty="0">
                <a:solidFill>
                  <a:srgbClr val="FF0000"/>
                </a:solidFill>
              </a:rPr>
              <a:t>전기가 흐르는 것</a:t>
            </a:r>
            <a:r>
              <a:rPr lang="ko-KR" altLang="en-US" dirty="0"/>
              <a:t>을 </a:t>
            </a:r>
            <a:r>
              <a:rPr lang="ko-KR" altLang="en-US" dirty="0">
                <a:solidFill>
                  <a:srgbClr val="FF0000"/>
                </a:solidFill>
              </a:rPr>
              <a:t>전류</a:t>
            </a:r>
            <a:r>
              <a:rPr lang="ko-KR" altLang="en-US" dirty="0"/>
              <a:t>라고 하고, </a:t>
            </a:r>
            <a:r>
              <a:rPr lang="ko-KR" altLang="en-US" dirty="0">
                <a:solidFill>
                  <a:srgbClr val="0070C0"/>
                </a:solidFill>
              </a:rPr>
              <a:t>전류가 잘 흐르도록 전기부품을 연결한 것</a:t>
            </a:r>
            <a:r>
              <a:rPr lang="ko-KR" altLang="en-US" dirty="0"/>
              <a:t>을 </a:t>
            </a:r>
            <a:r>
              <a:rPr lang="ko-KR" altLang="en-US" dirty="0">
                <a:solidFill>
                  <a:srgbClr val="0070C0"/>
                </a:solidFill>
              </a:rPr>
              <a:t>전기회로</a:t>
            </a:r>
            <a:r>
              <a:rPr lang="ko-KR" altLang="en-US" dirty="0"/>
              <a:t>라고 합니다. </a:t>
            </a:r>
          </a:p>
        </p:txBody>
      </p:sp>
    </p:spTree>
    <p:extLst>
      <p:ext uri="{BB962C8B-B14F-4D97-AF65-F5344CB8AC3E}">
        <p14:creationId xmlns:p14="http://schemas.microsoft.com/office/powerpoint/2010/main" val="1971870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직사각형 24"/>
          <p:cNvSpPr/>
          <p:nvPr/>
        </p:nvSpPr>
        <p:spPr>
          <a:xfrm>
            <a:off x="3744363" y="4291461"/>
            <a:ext cx="942642" cy="71510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831946" y="688185"/>
            <a:ext cx="5326258" cy="435429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tIns="90000" bIns="90000">
            <a:noAutofit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accent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sz="2600" b="1" dirty="0">
                <a:solidFill>
                  <a:srgbClr val="397755"/>
                </a:solidFill>
              </a:rPr>
              <a:t>원리학습</a:t>
            </a:r>
            <a:endParaRPr lang="ko-KR" altLang="en-US" sz="2600" b="1" dirty="0">
              <a:solidFill>
                <a:srgbClr val="7030A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0955F8D-EC83-4B80-8A51-C98CD0D8FA7E}"/>
              </a:ext>
            </a:extLst>
          </p:cNvPr>
          <p:cNvSpPr txBox="1"/>
          <p:nvPr/>
        </p:nvSpPr>
        <p:spPr>
          <a:xfrm>
            <a:off x="550796" y="1469360"/>
            <a:ext cx="11214816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dirty="0"/>
              <a:t> 전지에서 출발한 전류가 전구를 거쳐 다시 전지로 돌아올 수 있도록 중간에 끊어짐 없이 연결되면</a:t>
            </a:r>
            <a:endParaRPr lang="en-US" altLang="ko-KR" dirty="0"/>
          </a:p>
          <a:p>
            <a:endParaRPr lang="en-US" altLang="ko-KR" dirty="0"/>
          </a:p>
          <a:p>
            <a:r>
              <a:rPr lang="ko-KR" altLang="en-US" dirty="0"/>
              <a:t>                전구에 불이 켜집니다</a:t>
            </a:r>
            <a:r>
              <a:rPr lang="en-US" altLang="ko-KR" dirty="0"/>
              <a:t>. </a:t>
            </a:r>
          </a:p>
          <a:p>
            <a:endParaRPr lang="en-US" altLang="ko-KR" dirty="0"/>
          </a:p>
          <a:p>
            <a:r>
              <a:rPr lang="ko-KR" altLang="en-US" dirty="0"/>
              <a:t>이때 전선은 끊어짐이 없게 연결하며</a:t>
            </a:r>
            <a:r>
              <a:rPr lang="en-US" altLang="ko-KR" dirty="0"/>
              <a:t>, </a:t>
            </a:r>
            <a:r>
              <a:rPr lang="ko-KR" altLang="en-US" dirty="0"/>
              <a:t>스위치는 끊어짐을 만들거나 다시 이어주는 역할을 합니다</a:t>
            </a:r>
            <a:r>
              <a:rPr lang="en-US" altLang="ko-KR" dirty="0"/>
              <a:t>.</a:t>
            </a:r>
            <a:endParaRPr lang="ko-KR" altLang="en-US" dirty="0"/>
          </a:p>
        </p:txBody>
      </p:sp>
      <p:pic>
        <p:nvPicPr>
          <p:cNvPr id="3" name="그림 2" descr="게임, 그리기이(가) 표시된 사진&#10;&#10;자동 생성된 설명">
            <a:extLst>
              <a:ext uri="{FF2B5EF4-FFF2-40B4-BE49-F238E27FC236}">
                <a16:creationId xmlns:a16="http://schemas.microsoft.com/office/drawing/2014/main" id="{6D35DC12-D278-415B-BECE-D37BEE130C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8557" y="3469136"/>
            <a:ext cx="2581955" cy="197167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94789E04-3B53-493D-A336-4344DEF7A9CD}"/>
              </a:ext>
            </a:extLst>
          </p:cNvPr>
          <p:cNvSpPr txBox="1"/>
          <p:nvPr/>
        </p:nvSpPr>
        <p:spPr>
          <a:xfrm>
            <a:off x="696362" y="4471664"/>
            <a:ext cx="7647537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dirty="0"/>
              <a:t>오늘 만든 ‘미니 </a:t>
            </a:r>
            <a:r>
              <a:rPr lang="ko-KR" altLang="en-US" dirty="0" err="1"/>
              <a:t>램프’는</a:t>
            </a:r>
            <a:r>
              <a:rPr lang="ko-KR" altLang="en-US" dirty="0"/>
              <a:t> 전지와 </a:t>
            </a:r>
            <a:r>
              <a:rPr lang="ko-KR" altLang="en-US" dirty="0" err="1"/>
              <a:t>LED만으로</a:t>
            </a:r>
            <a:r>
              <a:rPr lang="ko-KR" altLang="en-US" dirty="0"/>
              <a:t> 만든 간단한 전기회로입니다. </a:t>
            </a:r>
            <a:endParaRPr lang="en-US" altLang="ko-KR" dirty="0"/>
          </a:p>
          <a:p>
            <a:endParaRPr lang="ko-KR" altLang="en-US" dirty="0"/>
          </a:p>
          <a:p>
            <a:r>
              <a:rPr lang="ko-KR" altLang="en-US" dirty="0" err="1"/>
              <a:t>LED의</a:t>
            </a:r>
            <a:r>
              <a:rPr lang="ko-KR" altLang="en-US" dirty="0"/>
              <a:t> 다리를 전지와 직접 연결하여 별도의 전선이 없어도 </a:t>
            </a:r>
            <a:endParaRPr lang="en-US" altLang="ko-KR" dirty="0"/>
          </a:p>
          <a:p>
            <a:endParaRPr lang="en-US" altLang="ko-KR" dirty="0"/>
          </a:p>
          <a:p>
            <a:r>
              <a:rPr lang="ko-KR" altLang="en-US" dirty="0" err="1"/>
              <a:t>LED에</a:t>
            </a:r>
            <a:r>
              <a:rPr lang="ko-KR" altLang="en-US" dirty="0"/>
              <a:t> 불이 켜지게 되지요.</a:t>
            </a:r>
          </a:p>
        </p:txBody>
      </p:sp>
      <p:sp>
        <p:nvSpPr>
          <p:cNvPr id="7" name="화살표: 톱니 모양의 오른쪽 6">
            <a:extLst>
              <a:ext uri="{FF2B5EF4-FFF2-40B4-BE49-F238E27FC236}">
                <a16:creationId xmlns:a16="http://schemas.microsoft.com/office/drawing/2014/main" id="{BBB5206F-0EAF-4AF7-A518-A19D99F2E07A}"/>
              </a:ext>
            </a:extLst>
          </p:cNvPr>
          <p:cNvSpPr/>
          <p:nvPr/>
        </p:nvSpPr>
        <p:spPr>
          <a:xfrm>
            <a:off x="838392" y="2044224"/>
            <a:ext cx="446638" cy="290836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848538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스크린샷이(가) 표시된 사진&#10;&#10;자동 생성된 설명">
            <a:extLst>
              <a:ext uri="{FF2B5EF4-FFF2-40B4-BE49-F238E27FC236}">
                <a16:creationId xmlns:a16="http://schemas.microsoft.com/office/drawing/2014/main" id="{4D5C25D1-DEBF-4C1D-96F7-AAAF9E9323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457" y="2440689"/>
            <a:ext cx="10433214" cy="2601409"/>
          </a:xfrm>
          <a:prstGeom prst="rect">
            <a:avLst/>
          </a:prstGeom>
        </p:spPr>
      </p:pic>
      <p:sp>
        <p:nvSpPr>
          <p:cNvPr id="6" name="제목 1"/>
          <p:cNvSpPr txBox="1">
            <a:spLocks/>
          </p:cNvSpPr>
          <p:nvPr/>
        </p:nvSpPr>
        <p:spPr>
          <a:xfrm>
            <a:off x="831946" y="688185"/>
            <a:ext cx="5326258" cy="435429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tIns="90000" bIns="90000">
            <a:noAutofit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accent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sz="2600" b="1" dirty="0">
                <a:solidFill>
                  <a:srgbClr val="397755"/>
                </a:solidFill>
              </a:rPr>
              <a:t>원리학습</a:t>
            </a:r>
            <a:endParaRPr lang="ko-KR" altLang="en-US" sz="2600" b="1" dirty="0">
              <a:solidFill>
                <a:srgbClr val="7030A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0955F8D-EC83-4B80-8A51-C98CD0D8FA7E}"/>
              </a:ext>
            </a:extLst>
          </p:cNvPr>
          <p:cNvSpPr txBox="1"/>
          <p:nvPr/>
        </p:nvSpPr>
        <p:spPr>
          <a:xfrm>
            <a:off x="550796" y="1469360"/>
            <a:ext cx="11214816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dirty="0"/>
              <a:t> 전지의 두께는 약 </a:t>
            </a:r>
            <a:r>
              <a:rPr lang="en-US" altLang="ko-KR" dirty="0"/>
              <a:t>3 mm</a:t>
            </a:r>
            <a:r>
              <a:rPr lang="ko-KR" altLang="en-US" dirty="0"/>
              <a:t>이며</a:t>
            </a:r>
            <a:r>
              <a:rPr lang="en-US" altLang="ko-KR" dirty="0"/>
              <a:t>, </a:t>
            </a:r>
            <a:r>
              <a:rPr lang="ko-KR" altLang="en-US" dirty="0"/>
              <a:t>꽃 모양 스펀지의 두께는 </a:t>
            </a:r>
            <a:r>
              <a:rPr lang="en-US" altLang="ko-KR" dirty="0"/>
              <a:t>4 mm </a:t>
            </a:r>
            <a:r>
              <a:rPr lang="ko-KR" altLang="en-US" dirty="0"/>
              <a:t>입니다</a:t>
            </a:r>
            <a:r>
              <a:rPr lang="en-US" altLang="ko-KR" dirty="0"/>
              <a:t>. </a:t>
            </a:r>
          </a:p>
          <a:p>
            <a:r>
              <a:rPr lang="ko-KR" altLang="en-US" dirty="0"/>
              <a:t> 그리고 원형 스펀지는 잘 휘어지며</a:t>
            </a:r>
            <a:r>
              <a:rPr lang="en-US" altLang="ko-KR" dirty="0"/>
              <a:t>, </a:t>
            </a:r>
            <a:r>
              <a:rPr lang="ko-KR" altLang="en-US" dirty="0"/>
              <a:t>다시 원래의 모양으로 되돌아오는 성질을 가지고 있지요</a:t>
            </a:r>
            <a:r>
              <a:rPr lang="en-US" altLang="ko-KR" dirty="0"/>
              <a:t>.</a:t>
            </a:r>
          </a:p>
          <a:p>
            <a:endParaRPr lang="en-US" altLang="ko-KR" dirty="0"/>
          </a:p>
          <a:p>
            <a:r>
              <a:rPr lang="en-US" altLang="ko-KR" dirty="0"/>
              <a:t> </a:t>
            </a:r>
            <a:r>
              <a:rPr lang="ko-KR" altLang="en-US" dirty="0"/>
              <a:t>전지에서 출발한 전류가 전구를 거쳐 다시 전지로 돌아올 수 있도록 중간에 끊어짐 없이 연결되면 </a:t>
            </a:r>
            <a:endParaRPr lang="en-US" altLang="ko-KR" dirty="0"/>
          </a:p>
          <a:p>
            <a:r>
              <a:rPr lang="en-US" altLang="ko-KR" dirty="0"/>
              <a:t>                 </a:t>
            </a:r>
            <a:r>
              <a:rPr lang="ko-KR" altLang="en-US" dirty="0"/>
              <a:t>전구에 불이 켜집니다</a:t>
            </a:r>
            <a:r>
              <a:rPr lang="en-US" altLang="ko-KR" dirty="0"/>
              <a:t>. </a:t>
            </a:r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7" name="화살표: 톱니 모양의 오른쪽 6">
            <a:extLst>
              <a:ext uri="{FF2B5EF4-FFF2-40B4-BE49-F238E27FC236}">
                <a16:creationId xmlns:a16="http://schemas.microsoft.com/office/drawing/2014/main" id="{BBB5206F-0EAF-4AF7-A518-A19D99F2E07A}"/>
              </a:ext>
            </a:extLst>
          </p:cNvPr>
          <p:cNvSpPr/>
          <p:nvPr/>
        </p:nvSpPr>
        <p:spPr>
          <a:xfrm>
            <a:off x="928457" y="2654064"/>
            <a:ext cx="446638" cy="178036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6DAF95A-6A6D-4784-9E8C-F50D1B678194}"/>
              </a:ext>
            </a:extLst>
          </p:cNvPr>
          <p:cNvSpPr txBox="1"/>
          <p:nvPr/>
        </p:nvSpPr>
        <p:spPr>
          <a:xfrm>
            <a:off x="730346" y="5296311"/>
            <a:ext cx="792480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dirty="0"/>
              <a:t>전선이나 스위치 없이 </a:t>
            </a:r>
            <a:r>
              <a:rPr lang="ko-KR" altLang="en-US" dirty="0" err="1"/>
              <a:t>LED와</a:t>
            </a:r>
            <a:r>
              <a:rPr lang="ko-KR" altLang="en-US" dirty="0"/>
              <a:t> 전지만으로 불을 켜고 끌 수 있는 미니 램프!</a:t>
            </a:r>
          </a:p>
          <a:p>
            <a:endParaRPr lang="en-US" altLang="ko-KR" dirty="0"/>
          </a:p>
          <a:p>
            <a:r>
              <a:rPr lang="ko-KR" altLang="en-US" dirty="0"/>
              <a:t>가방이나 휴대폰 등에 걸어 악세사리로 활용해보세요.</a:t>
            </a:r>
          </a:p>
        </p:txBody>
      </p:sp>
    </p:spTree>
    <p:extLst>
      <p:ext uri="{BB962C8B-B14F-4D97-AF65-F5344CB8AC3E}">
        <p14:creationId xmlns:p14="http://schemas.microsoft.com/office/powerpoint/2010/main" val="4890153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타원 2"/>
          <p:cNvSpPr/>
          <p:nvPr/>
        </p:nvSpPr>
        <p:spPr>
          <a:xfrm>
            <a:off x="5207670" y="3007171"/>
            <a:ext cx="1344654" cy="134465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9774" y="3173598"/>
            <a:ext cx="3459039" cy="1137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622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/>
          <p:cNvSpPr txBox="1">
            <a:spLocks/>
          </p:cNvSpPr>
          <p:nvPr/>
        </p:nvSpPr>
        <p:spPr>
          <a:xfrm>
            <a:off x="831946" y="688185"/>
            <a:ext cx="1789956" cy="435429"/>
          </a:xfrm>
          <a:prstGeom prst="rect">
            <a:avLst/>
          </a:prstGeom>
        </p:spPr>
        <p:txBody>
          <a:bodyPr tIns="90000" bIns="90000">
            <a:noAutofit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accent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sz="2600" b="1" dirty="0">
                <a:solidFill>
                  <a:srgbClr val="397755"/>
                </a:solidFill>
              </a:rPr>
              <a:t>실험목표</a:t>
            </a:r>
          </a:p>
        </p:txBody>
      </p:sp>
      <p:sp>
        <p:nvSpPr>
          <p:cNvPr id="12" name="제목 1"/>
          <p:cNvSpPr txBox="1">
            <a:spLocks/>
          </p:cNvSpPr>
          <p:nvPr/>
        </p:nvSpPr>
        <p:spPr>
          <a:xfrm>
            <a:off x="831946" y="3734525"/>
            <a:ext cx="2107197" cy="435429"/>
          </a:xfrm>
          <a:prstGeom prst="rect">
            <a:avLst/>
          </a:prstGeom>
        </p:spPr>
        <p:txBody>
          <a:bodyPr tIns="90000" bIns="90000">
            <a:noAutofit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accent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sz="2600" b="1" dirty="0">
                <a:solidFill>
                  <a:srgbClr val="397755"/>
                </a:solidFill>
              </a:rPr>
              <a:t>실험 준비물</a:t>
            </a:r>
          </a:p>
        </p:txBody>
      </p:sp>
      <p:sp>
        <p:nvSpPr>
          <p:cNvPr id="3" name="직사각형 2"/>
          <p:cNvSpPr/>
          <p:nvPr/>
        </p:nvSpPr>
        <p:spPr>
          <a:xfrm>
            <a:off x="643812" y="1240971"/>
            <a:ext cx="10907486" cy="1940768"/>
          </a:xfrm>
          <a:prstGeom prst="rect">
            <a:avLst/>
          </a:prstGeom>
          <a:solidFill>
            <a:schemeClr val="bg1"/>
          </a:solidFill>
          <a:ln w="22225">
            <a:solidFill>
              <a:srgbClr val="3977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28882D"/>
              </a:solidFill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643812" y="4282751"/>
            <a:ext cx="10907486" cy="1940768"/>
          </a:xfrm>
          <a:prstGeom prst="rect">
            <a:avLst/>
          </a:prstGeom>
          <a:solidFill>
            <a:schemeClr val="bg1"/>
          </a:solidFill>
          <a:ln w="22225">
            <a:solidFill>
              <a:srgbClr val="3977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28882D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05383" y="4450197"/>
            <a:ext cx="10543278" cy="13387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2200" b="1" dirty="0">
                <a:latin typeface="+mj-ea"/>
                <a:ea typeface="+mj-ea"/>
              </a:rPr>
              <a:t> 원형 스펀지</a:t>
            </a:r>
            <a:r>
              <a:rPr lang="en-US" altLang="ko-KR" sz="2200" b="1" dirty="0">
                <a:latin typeface="+mj-ea"/>
                <a:ea typeface="+mj-ea"/>
              </a:rPr>
              <a:t>, </a:t>
            </a:r>
            <a:r>
              <a:rPr lang="ko-KR" altLang="en-US" sz="2200" b="1" dirty="0">
                <a:latin typeface="+mj-ea"/>
                <a:ea typeface="+mj-ea"/>
              </a:rPr>
              <a:t>꽃 모양 스펀지</a:t>
            </a:r>
            <a:r>
              <a:rPr lang="en-US" altLang="ko-KR" sz="2200" b="1" dirty="0">
                <a:latin typeface="+mj-ea"/>
                <a:ea typeface="+mj-ea"/>
              </a:rPr>
              <a:t>, LED, </a:t>
            </a:r>
            <a:r>
              <a:rPr lang="ko-KR" altLang="en-US" sz="2200" b="1" dirty="0" err="1">
                <a:latin typeface="+mj-ea"/>
                <a:ea typeface="+mj-ea"/>
              </a:rPr>
              <a:t>접착펠트지</a:t>
            </a:r>
            <a:r>
              <a:rPr lang="en-US" altLang="ko-KR" sz="2200" b="1" dirty="0">
                <a:latin typeface="+mj-ea"/>
                <a:ea typeface="+mj-ea"/>
              </a:rPr>
              <a:t>, </a:t>
            </a:r>
            <a:r>
              <a:rPr lang="ko-KR" altLang="en-US" sz="2200" b="1" dirty="0">
                <a:latin typeface="+mj-ea"/>
                <a:ea typeface="+mj-ea"/>
              </a:rPr>
              <a:t>동전 전지</a:t>
            </a:r>
            <a:r>
              <a:rPr lang="en-US" altLang="ko-KR" sz="2200" b="1" dirty="0">
                <a:latin typeface="+mj-ea"/>
                <a:ea typeface="+mj-ea"/>
              </a:rPr>
              <a:t>, </a:t>
            </a:r>
            <a:r>
              <a:rPr lang="ko-KR" altLang="en-US" sz="2200" b="1" dirty="0">
                <a:latin typeface="+mj-ea"/>
                <a:ea typeface="+mj-ea"/>
              </a:rPr>
              <a:t>원형 스티커</a:t>
            </a:r>
            <a:r>
              <a:rPr lang="en-US" altLang="ko-KR" sz="2200" b="1" dirty="0">
                <a:latin typeface="+mj-ea"/>
                <a:ea typeface="+mj-ea"/>
              </a:rPr>
              <a:t>, O</a:t>
            </a:r>
            <a:r>
              <a:rPr lang="ko-KR" altLang="en-US" sz="2200" b="1" dirty="0">
                <a:latin typeface="+mj-ea"/>
                <a:ea typeface="+mj-ea"/>
              </a:rPr>
              <a:t>링</a:t>
            </a:r>
            <a:r>
              <a:rPr lang="en-US" altLang="ko-KR" sz="2200" b="1" dirty="0">
                <a:latin typeface="+mj-ea"/>
                <a:ea typeface="+mj-ea"/>
              </a:rPr>
              <a:t>, </a:t>
            </a:r>
          </a:p>
          <a:p>
            <a:pPr>
              <a:lnSpc>
                <a:spcPct val="200000"/>
              </a:lnSpc>
            </a:pPr>
            <a:r>
              <a:rPr lang="en-US" altLang="ko-KR" sz="2200" b="1" dirty="0">
                <a:latin typeface="+mj-ea"/>
                <a:ea typeface="+mj-ea"/>
              </a:rPr>
              <a:t> </a:t>
            </a:r>
            <a:r>
              <a:rPr lang="ko-KR" altLang="en-US" sz="2200" b="1" dirty="0">
                <a:latin typeface="+mj-ea"/>
                <a:ea typeface="+mj-ea"/>
              </a:rPr>
              <a:t>핸드폰 고리     </a:t>
            </a:r>
            <a:r>
              <a:rPr lang="en-US" altLang="ko-KR" dirty="0">
                <a:solidFill>
                  <a:srgbClr val="C00000"/>
                </a:solidFill>
                <a:latin typeface="+mj-ea"/>
                <a:ea typeface="+mj-ea"/>
              </a:rPr>
              <a:t>** </a:t>
            </a:r>
            <a:r>
              <a:rPr lang="ko-KR" altLang="en-US" dirty="0" err="1">
                <a:solidFill>
                  <a:srgbClr val="C00000"/>
                </a:solidFill>
                <a:latin typeface="+mj-ea"/>
                <a:ea typeface="+mj-ea"/>
              </a:rPr>
              <a:t>유성펜</a:t>
            </a:r>
            <a:r>
              <a:rPr lang="ko-KR" altLang="en-US" dirty="0">
                <a:solidFill>
                  <a:srgbClr val="C00000"/>
                </a:solidFill>
                <a:latin typeface="+mj-ea"/>
                <a:ea typeface="+mj-ea"/>
              </a:rPr>
              <a:t> 준비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26924" y="1472609"/>
            <a:ext cx="9512300" cy="14521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2400" dirty="0">
                <a:latin typeface="+mj-ea"/>
                <a:ea typeface="+mj-ea"/>
              </a:rPr>
              <a:t>복원력을 갖는 스펀지와 최소한의 전자 부품을 사용하여 </a:t>
            </a:r>
            <a:endParaRPr lang="en-US" altLang="ko-KR" sz="2400" dirty="0">
              <a:latin typeface="+mj-ea"/>
              <a:ea typeface="+mj-ea"/>
            </a:endParaRPr>
          </a:p>
          <a:p>
            <a:pPr>
              <a:lnSpc>
                <a:spcPct val="200000"/>
              </a:lnSpc>
            </a:pPr>
            <a:r>
              <a:rPr lang="ko-KR" altLang="en-US" sz="2400" dirty="0">
                <a:latin typeface="+mj-ea"/>
                <a:ea typeface="+mj-ea"/>
              </a:rPr>
              <a:t>간단한 미니 램프를 만들어 봅시다</a:t>
            </a:r>
            <a:r>
              <a:rPr lang="en-US" altLang="ko-KR" sz="2400" dirty="0">
                <a:latin typeface="+mj-ea"/>
                <a:ea typeface="+mj-ea"/>
              </a:rPr>
              <a:t>.</a:t>
            </a:r>
            <a:endParaRPr lang="ko-KR" altLang="en-US" sz="24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179029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제목 1"/>
          <p:cNvSpPr txBox="1">
            <a:spLocks/>
          </p:cNvSpPr>
          <p:nvPr/>
        </p:nvSpPr>
        <p:spPr>
          <a:xfrm>
            <a:off x="831945" y="688185"/>
            <a:ext cx="2380811" cy="435429"/>
          </a:xfrm>
          <a:prstGeom prst="rect">
            <a:avLst/>
          </a:prstGeom>
        </p:spPr>
        <p:txBody>
          <a:bodyPr tIns="90000" bIns="90000">
            <a:noAutofit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accent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sz="2600" b="1">
                <a:solidFill>
                  <a:srgbClr val="397755"/>
                </a:solidFill>
              </a:rPr>
              <a:t>생각해보기</a:t>
            </a:r>
            <a:endParaRPr lang="ko-KR" altLang="en-US" sz="2600" b="1" dirty="0">
              <a:solidFill>
                <a:srgbClr val="397755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0672F28-E686-4909-9F18-32D92C93AED0}"/>
              </a:ext>
            </a:extLst>
          </p:cNvPr>
          <p:cNvSpPr txBox="1"/>
          <p:nvPr/>
        </p:nvSpPr>
        <p:spPr>
          <a:xfrm>
            <a:off x="1228148" y="1823066"/>
            <a:ext cx="71016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>
                <a:latin typeface="+mj-ea"/>
                <a:ea typeface="+mj-ea"/>
              </a:rPr>
              <a:t>전구</a:t>
            </a:r>
            <a:r>
              <a:rPr lang="en-US" altLang="ko-KR" dirty="0">
                <a:latin typeface="+mj-ea"/>
                <a:ea typeface="+mj-ea"/>
              </a:rPr>
              <a:t>(LED)</a:t>
            </a:r>
            <a:r>
              <a:rPr lang="ko-KR" altLang="en-US" dirty="0">
                <a:latin typeface="+mj-ea"/>
                <a:ea typeface="+mj-ea"/>
              </a:rPr>
              <a:t>에 불을 밝히기 위해 꼭 필요한 것들은 무엇이 있을까요</a:t>
            </a:r>
            <a:r>
              <a:rPr lang="en-US" altLang="ko-KR" dirty="0">
                <a:latin typeface="+mj-ea"/>
                <a:ea typeface="+mj-ea"/>
              </a:rPr>
              <a:t>? </a:t>
            </a:r>
          </a:p>
          <a:p>
            <a:r>
              <a:rPr lang="ko-KR" altLang="en-US" dirty="0">
                <a:latin typeface="+mj-ea"/>
                <a:ea typeface="+mj-ea"/>
              </a:rPr>
              <a:t>여러분은 무엇을 사용하여 불을 켜 봤나요</a:t>
            </a:r>
            <a:r>
              <a:rPr lang="en-US" altLang="ko-KR" dirty="0">
                <a:latin typeface="+mj-ea"/>
                <a:ea typeface="+mj-ea"/>
              </a:rPr>
              <a:t>?</a:t>
            </a:r>
            <a:endParaRPr lang="ko-KR" alt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F66561A-30AA-4D7A-AE1F-7381416EE600}"/>
              </a:ext>
            </a:extLst>
          </p:cNvPr>
          <p:cNvSpPr txBox="1"/>
          <p:nvPr/>
        </p:nvSpPr>
        <p:spPr>
          <a:xfrm>
            <a:off x="1928148" y="3646082"/>
            <a:ext cx="883575" cy="4214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600" b="1" dirty="0">
                <a:solidFill>
                  <a:srgbClr val="002060"/>
                </a:solidFill>
              </a:rPr>
              <a:t>◎  저항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C8F7580-3CE4-463A-9523-F5C44F2193B0}"/>
              </a:ext>
            </a:extLst>
          </p:cNvPr>
          <p:cNvSpPr txBox="1"/>
          <p:nvPr/>
        </p:nvSpPr>
        <p:spPr>
          <a:xfrm>
            <a:off x="4140002" y="2956102"/>
            <a:ext cx="883575" cy="4214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600" b="1" dirty="0">
                <a:solidFill>
                  <a:srgbClr val="002060"/>
                </a:solidFill>
              </a:rPr>
              <a:t>◎  전지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0CD4B04-09BD-4D1A-9309-905CA52D5BEE}"/>
              </a:ext>
            </a:extLst>
          </p:cNvPr>
          <p:cNvSpPr txBox="1"/>
          <p:nvPr/>
        </p:nvSpPr>
        <p:spPr>
          <a:xfrm>
            <a:off x="6115835" y="2635256"/>
            <a:ext cx="883575" cy="4214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600" b="1" dirty="0">
                <a:solidFill>
                  <a:srgbClr val="002060"/>
                </a:solidFill>
              </a:rPr>
              <a:t>◎  전선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060627A-AAD3-4B6B-A7BD-C17CB35F31A6}"/>
              </a:ext>
            </a:extLst>
          </p:cNvPr>
          <p:cNvSpPr txBox="1"/>
          <p:nvPr/>
        </p:nvSpPr>
        <p:spPr>
          <a:xfrm>
            <a:off x="8428339" y="2822359"/>
            <a:ext cx="883575" cy="4214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600" b="1" dirty="0">
                <a:solidFill>
                  <a:srgbClr val="002060"/>
                </a:solidFill>
              </a:rPr>
              <a:t>◎  모터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C903EF4-1A9C-416E-9945-78DF1C68C98D}"/>
              </a:ext>
            </a:extLst>
          </p:cNvPr>
          <p:cNvSpPr txBox="1"/>
          <p:nvPr/>
        </p:nvSpPr>
        <p:spPr>
          <a:xfrm>
            <a:off x="1928148" y="2737471"/>
            <a:ext cx="1410964" cy="4214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600" b="1" dirty="0">
                <a:solidFill>
                  <a:srgbClr val="002060"/>
                </a:solidFill>
              </a:rPr>
              <a:t>◎  전구 </a:t>
            </a:r>
            <a:r>
              <a:rPr lang="en-US" altLang="ko-KR" sz="1600" b="1" dirty="0">
                <a:solidFill>
                  <a:srgbClr val="002060"/>
                </a:solidFill>
              </a:rPr>
              <a:t>(LED)</a:t>
            </a:r>
            <a:endParaRPr lang="ko-KR" altLang="en-US" sz="1600" b="1" dirty="0">
              <a:solidFill>
                <a:srgbClr val="002060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568E021-CC34-4AD0-A8D2-DFA5A5D69C74}"/>
              </a:ext>
            </a:extLst>
          </p:cNvPr>
          <p:cNvSpPr txBox="1"/>
          <p:nvPr/>
        </p:nvSpPr>
        <p:spPr>
          <a:xfrm>
            <a:off x="6801726" y="4738282"/>
            <a:ext cx="1088760" cy="4214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600" b="1" dirty="0">
                <a:solidFill>
                  <a:srgbClr val="002060"/>
                </a:solidFill>
              </a:rPr>
              <a:t>◎  커넥터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745EE93-BBF3-4D63-AC17-CCCFEA95EF09}"/>
              </a:ext>
            </a:extLst>
          </p:cNvPr>
          <p:cNvSpPr txBox="1"/>
          <p:nvPr/>
        </p:nvSpPr>
        <p:spPr>
          <a:xfrm>
            <a:off x="3212756" y="4665603"/>
            <a:ext cx="1088760" cy="4214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600" b="1" dirty="0">
                <a:solidFill>
                  <a:srgbClr val="002060"/>
                </a:solidFill>
              </a:rPr>
              <a:t>◎  콘덴서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7A66656-6A49-4D36-9B46-D75C1FA64DCE}"/>
              </a:ext>
            </a:extLst>
          </p:cNvPr>
          <p:cNvSpPr txBox="1"/>
          <p:nvPr/>
        </p:nvSpPr>
        <p:spPr>
          <a:xfrm>
            <a:off x="8428339" y="3735259"/>
            <a:ext cx="1088760" cy="4214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600" b="1" dirty="0">
                <a:solidFill>
                  <a:srgbClr val="002060"/>
                </a:solidFill>
              </a:rPr>
              <a:t>◎  스위치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96BE964-7276-4B57-B683-020A965DBCED}"/>
              </a:ext>
            </a:extLst>
          </p:cNvPr>
          <p:cNvSpPr txBox="1"/>
          <p:nvPr/>
        </p:nvSpPr>
        <p:spPr>
          <a:xfrm>
            <a:off x="5983313" y="3681820"/>
            <a:ext cx="1499128" cy="4214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600" b="1" dirty="0">
                <a:solidFill>
                  <a:srgbClr val="002060"/>
                </a:solidFill>
              </a:rPr>
              <a:t>◎  </a:t>
            </a:r>
            <a:r>
              <a:rPr lang="ko-KR" altLang="en-US" sz="1600" b="1" dirty="0" err="1">
                <a:solidFill>
                  <a:srgbClr val="002060"/>
                </a:solidFill>
              </a:rPr>
              <a:t>전지끼우개</a:t>
            </a:r>
            <a:endParaRPr lang="ko-KR" altLang="en-US" sz="1600" b="1" dirty="0">
              <a:solidFill>
                <a:srgbClr val="002060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7AAC829-67C4-42D2-AC22-7CD2E9E2E237}"/>
              </a:ext>
            </a:extLst>
          </p:cNvPr>
          <p:cNvSpPr txBox="1"/>
          <p:nvPr/>
        </p:nvSpPr>
        <p:spPr>
          <a:xfrm>
            <a:off x="3832225" y="3892551"/>
            <a:ext cx="1499128" cy="4214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600" b="1" dirty="0">
                <a:solidFill>
                  <a:srgbClr val="002060"/>
                </a:solidFill>
              </a:rPr>
              <a:t>◎  트랜지스터</a:t>
            </a:r>
          </a:p>
        </p:txBody>
      </p:sp>
    </p:spTree>
    <p:extLst>
      <p:ext uri="{BB962C8B-B14F-4D97-AF65-F5344CB8AC3E}">
        <p14:creationId xmlns:p14="http://schemas.microsoft.com/office/powerpoint/2010/main" val="1873882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/>
          <p:cNvSpPr txBox="1">
            <a:spLocks/>
          </p:cNvSpPr>
          <p:nvPr/>
        </p:nvSpPr>
        <p:spPr>
          <a:xfrm>
            <a:off x="831945" y="688185"/>
            <a:ext cx="4971695" cy="435429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tIns="90000" bIns="90000">
            <a:noAutofit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accent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sz="2600" b="1" dirty="0">
                <a:solidFill>
                  <a:srgbClr val="397755"/>
                </a:solidFill>
              </a:rPr>
              <a:t>실험방법</a:t>
            </a:r>
            <a:endParaRPr lang="ko-KR" altLang="en-US" sz="2600" b="1" dirty="0">
              <a:solidFill>
                <a:srgbClr val="7030A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44463" y="2490039"/>
            <a:ext cx="4044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+mj-ea"/>
                <a:ea typeface="+mj-ea"/>
              </a:rPr>
              <a:t>2. </a:t>
            </a:r>
            <a:r>
              <a:rPr lang="ko-KR" altLang="en-US" dirty="0">
                <a:latin typeface="+mj-ea"/>
                <a:ea typeface="+mj-ea"/>
              </a:rPr>
              <a:t>표시된 </a:t>
            </a:r>
            <a:r>
              <a:rPr lang="en-US" altLang="ko-KR" dirty="0">
                <a:latin typeface="+mj-ea"/>
                <a:ea typeface="+mj-ea"/>
              </a:rPr>
              <a:t>(+)</a:t>
            </a:r>
            <a:r>
              <a:rPr lang="ko-KR" altLang="en-US" dirty="0">
                <a:latin typeface="+mj-ea"/>
                <a:ea typeface="+mj-ea"/>
              </a:rPr>
              <a:t>극을 직각으로 꺾습니다</a:t>
            </a:r>
            <a:r>
              <a:rPr lang="en-US" altLang="ko-KR" dirty="0">
                <a:latin typeface="+mj-ea"/>
                <a:ea typeface="+mj-ea"/>
              </a:rPr>
              <a:t>.</a:t>
            </a:r>
            <a:endParaRPr lang="ko-KR" alt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2F9E6E9-C228-414F-80D0-3805B3D3027B}"/>
              </a:ext>
            </a:extLst>
          </p:cNvPr>
          <p:cNvSpPr txBox="1"/>
          <p:nvPr/>
        </p:nvSpPr>
        <p:spPr>
          <a:xfrm>
            <a:off x="344463" y="1591261"/>
            <a:ext cx="5381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altLang="ko-KR" dirty="0">
                <a:latin typeface="+mj-ea"/>
                <a:ea typeface="+mj-ea"/>
              </a:rPr>
              <a:t>LED</a:t>
            </a:r>
            <a:r>
              <a:rPr lang="ko-KR" altLang="en-US" dirty="0">
                <a:latin typeface="+mj-ea"/>
                <a:ea typeface="+mj-ea"/>
              </a:rPr>
              <a:t>의 긴 다리 </a:t>
            </a:r>
            <a:r>
              <a:rPr lang="en-US" altLang="ko-KR" dirty="0">
                <a:latin typeface="+mj-ea"/>
                <a:ea typeface="+mj-ea"/>
              </a:rPr>
              <a:t>(+)</a:t>
            </a:r>
            <a:r>
              <a:rPr lang="ko-KR" altLang="en-US" dirty="0">
                <a:latin typeface="+mj-ea"/>
                <a:ea typeface="+mj-ea"/>
              </a:rPr>
              <a:t>극에 </a:t>
            </a:r>
            <a:r>
              <a:rPr lang="ko-KR" altLang="en-US" dirty="0" err="1">
                <a:latin typeface="+mj-ea"/>
                <a:ea typeface="+mj-ea"/>
              </a:rPr>
              <a:t>유성펜으로</a:t>
            </a:r>
            <a:r>
              <a:rPr lang="ko-KR" altLang="en-US" dirty="0">
                <a:latin typeface="+mj-ea"/>
                <a:ea typeface="+mj-ea"/>
              </a:rPr>
              <a:t> 표시합니다</a:t>
            </a:r>
            <a:r>
              <a:rPr lang="en-US" altLang="ko-KR" dirty="0">
                <a:latin typeface="+mj-ea"/>
                <a:ea typeface="+mj-ea"/>
              </a:rPr>
              <a:t>.</a:t>
            </a:r>
            <a:endParaRPr lang="ko-KR" alt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8820923-6EE6-4309-8169-AA9677510D9F}"/>
              </a:ext>
            </a:extLst>
          </p:cNvPr>
          <p:cNvSpPr txBox="1"/>
          <p:nvPr/>
        </p:nvSpPr>
        <p:spPr>
          <a:xfrm>
            <a:off x="6109973" y="5328269"/>
            <a:ext cx="1911101" cy="3803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solidFill>
                  <a:srgbClr val="FF0000"/>
                </a:solidFill>
              </a:rPr>
              <a:t>스타킹 속 씨의 위치→</a:t>
            </a:r>
          </a:p>
        </p:txBody>
      </p:sp>
      <p:pic>
        <p:nvPicPr>
          <p:cNvPr id="28" name="그림 27">
            <a:extLst>
              <a:ext uri="{FF2B5EF4-FFF2-40B4-BE49-F238E27FC236}">
                <a16:creationId xmlns:a16="http://schemas.microsoft.com/office/drawing/2014/main" id="{ABD18D52-9303-4391-BE66-39401A1436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0922" y="1960593"/>
            <a:ext cx="6329667" cy="4012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119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/>
          <p:cNvSpPr txBox="1">
            <a:spLocks/>
          </p:cNvSpPr>
          <p:nvPr/>
        </p:nvSpPr>
        <p:spPr>
          <a:xfrm>
            <a:off x="831945" y="688185"/>
            <a:ext cx="4971695" cy="435429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tIns="90000" bIns="90000">
            <a:noAutofit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accent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sz="2600" b="1" dirty="0">
                <a:solidFill>
                  <a:srgbClr val="397755"/>
                </a:solidFill>
              </a:rPr>
              <a:t>실험방법</a:t>
            </a:r>
            <a:endParaRPr lang="ko-KR" altLang="en-US" sz="2600" b="1" dirty="0">
              <a:solidFill>
                <a:srgbClr val="7030A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2F9E6E9-C228-414F-80D0-3805B3D3027B}"/>
              </a:ext>
            </a:extLst>
          </p:cNvPr>
          <p:cNvSpPr txBox="1"/>
          <p:nvPr/>
        </p:nvSpPr>
        <p:spPr>
          <a:xfrm>
            <a:off x="910662" y="2492408"/>
            <a:ext cx="530626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3. </a:t>
            </a:r>
            <a:r>
              <a:rPr lang="ko-KR" altLang="en-US" dirty="0"/>
              <a:t>접착 펠트지를 </a:t>
            </a:r>
            <a:r>
              <a:rPr lang="ko-KR" altLang="en-US" dirty="0" err="1"/>
              <a:t>꽃모양</a:t>
            </a:r>
            <a:r>
              <a:rPr lang="ko-KR" altLang="en-US" dirty="0"/>
              <a:t> 스펀지에 한쪽을 붙입니다</a:t>
            </a:r>
            <a:r>
              <a:rPr lang="en-US" altLang="ko-KR" dirty="0"/>
              <a:t>.</a:t>
            </a:r>
          </a:p>
          <a:p>
            <a:r>
              <a:rPr lang="en-US" altLang="ko-KR" dirty="0"/>
              <a:t>  </a:t>
            </a:r>
          </a:p>
          <a:p>
            <a:r>
              <a:rPr lang="en-US" altLang="ko-KR" dirty="0"/>
              <a:t>   O </a:t>
            </a:r>
            <a:r>
              <a:rPr lang="ko-KR" altLang="en-US" dirty="0"/>
              <a:t>링을 끼운 후</a:t>
            </a:r>
            <a:r>
              <a:rPr lang="en-US" altLang="ko-KR" dirty="0"/>
              <a:t>,</a:t>
            </a:r>
          </a:p>
          <a:p>
            <a:endParaRPr lang="en-US" altLang="ko-KR" dirty="0"/>
          </a:p>
          <a:p>
            <a:r>
              <a:rPr lang="en-US" altLang="ko-KR" dirty="0"/>
              <a:t>  </a:t>
            </a:r>
            <a:r>
              <a:rPr lang="ko-KR" altLang="en-US" dirty="0"/>
              <a:t>꽃 모양 스펀지 아랫면에 붙입니다</a:t>
            </a:r>
            <a:r>
              <a:rPr lang="en-US" altLang="ko-KR" dirty="0"/>
              <a:t>.</a:t>
            </a:r>
            <a:endParaRPr lang="ko-KR" altLang="en-US" dirty="0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8743ED60-F28D-4BCA-9D39-933A2C980F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0206" y="393483"/>
            <a:ext cx="3624288" cy="6071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3408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/>
          <p:cNvSpPr txBox="1">
            <a:spLocks/>
          </p:cNvSpPr>
          <p:nvPr/>
        </p:nvSpPr>
        <p:spPr>
          <a:xfrm>
            <a:off x="831945" y="688185"/>
            <a:ext cx="4971695" cy="435429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tIns="90000" bIns="90000">
            <a:noAutofit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accent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sz="2600" b="1" dirty="0">
                <a:solidFill>
                  <a:srgbClr val="397755"/>
                </a:solidFill>
              </a:rPr>
              <a:t>실험방법</a:t>
            </a:r>
            <a:endParaRPr lang="ko-KR" altLang="en-US" sz="2600" b="1" dirty="0">
              <a:solidFill>
                <a:srgbClr val="7030A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2F9E6E9-C228-414F-80D0-3805B3D3027B}"/>
              </a:ext>
            </a:extLst>
          </p:cNvPr>
          <p:cNvSpPr txBox="1"/>
          <p:nvPr/>
        </p:nvSpPr>
        <p:spPr>
          <a:xfrm>
            <a:off x="910662" y="2492408"/>
            <a:ext cx="394691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4. </a:t>
            </a:r>
            <a:r>
              <a:rPr lang="ko-KR" altLang="en-US" dirty="0"/>
              <a:t>원형 스펀지 </a:t>
            </a:r>
            <a:r>
              <a:rPr lang="en-US" altLang="ko-KR" dirty="0"/>
              <a:t>2</a:t>
            </a:r>
            <a:r>
              <a:rPr lang="ko-KR" altLang="en-US" dirty="0"/>
              <a:t>개를 오른쪽 그림처럼</a:t>
            </a:r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  </a:t>
            </a:r>
            <a:r>
              <a:rPr lang="ko-KR" altLang="en-US" dirty="0"/>
              <a:t>준비합니다</a:t>
            </a:r>
            <a:r>
              <a:rPr lang="en-US" altLang="ko-KR" dirty="0"/>
              <a:t>.</a:t>
            </a:r>
            <a:endParaRPr lang="ko-KR" alt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8820923-6EE6-4309-8169-AA9677510D9F}"/>
              </a:ext>
            </a:extLst>
          </p:cNvPr>
          <p:cNvSpPr txBox="1"/>
          <p:nvPr/>
        </p:nvSpPr>
        <p:spPr>
          <a:xfrm>
            <a:off x="3792083" y="4594351"/>
            <a:ext cx="1694695" cy="10266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solidFill>
                  <a:srgbClr val="FF0000"/>
                </a:solidFill>
              </a:rPr>
              <a:t>종이를 </a:t>
            </a:r>
            <a:endParaRPr lang="en-US" altLang="ko-KR" sz="1400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1400" b="1" dirty="0">
                <a:solidFill>
                  <a:srgbClr val="FF0000"/>
                </a:solidFill>
              </a:rPr>
              <a:t>원형으로 잘라낸 후</a:t>
            </a:r>
            <a:endParaRPr lang="en-US" altLang="ko-KR" sz="1400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1400" b="1" dirty="0">
                <a:solidFill>
                  <a:srgbClr val="FF0000"/>
                </a:solidFill>
              </a:rPr>
              <a:t>중앙에 붙입니다→</a:t>
            </a:r>
          </a:p>
        </p:txBody>
      </p:sp>
      <p:pic>
        <p:nvPicPr>
          <p:cNvPr id="6" name="그림 5" descr="장치이(가) 표시된 사진&#10;&#10;자동 생성된 설명">
            <a:extLst>
              <a:ext uri="{FF2B5EF4-FFF2-40B4-BE49-F238E27FC236}">
                <a16:creationId xmlns:a16="http://schemas.microsoft.com/office/drawing/2014/main" id="{227CAA48-ADCD-406C-AD17-30600F880F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7425" y="1674015"/>
            <a:ext cx="5724525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26598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/>
          <p:cNvSpPr txBox="1">
            <a:spLocks/>
          </p:cNvSpPr>
          <p:nvPr/>
        </p:nvSpPr>
        <p:spPr>
          <a:xfrm>
            <a:off x="831945" y="688185"/>
            <a:ext cx="4971695" cy="435429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tIns="90000" bIns="90000">
            <a:noAutofit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accent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sz="2600" b="1" dirty="0">
                <a:solidFill>
                  <a:srgbClr val="397755"/>
                </a:solidFill>
              </a:rPr>
              <a:t>실험방법</a:t>
            </a:r>
            <a:endParaRPr lang="ko-KR" altLang="en-US" sz="2600" b="1" dirty="0">
              <a:solidFill>
                <a:srgbClr val="7030A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2F9E6E9-C228-414F-80D0-3805B3D3027B}"/>
              </a:ext>
            </a:extLst>
          </p:cNvPr>
          <p:cNvSpPr txBox="1"/>
          <p:nvPr/>
        </p:nvSpPr>
        <p:spPr>
          <a:xfrm>
            <a:off x="972822" y="4483818"/>
            <a:ext cx="321915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5. [</a:t>
            </a:r>
            <a:r>
              <a:rPr lang="ko-KR" altLang="en-US" dirty="0"/>
              <a:t>원형 스펀지</a:t>
            </a:r>
            <a:r>
              <a:rPr lang="en-US" altLang="ko-KR" dirty="0"/>
              <a:t>_</a:t>
            </a:r>
            <a:r>
              <a:rPr lang="ko-KR" altLang="en-US" dirty="0"/>
              <a:t>바닥</a:t>
            </a:r>
            <a:r>
              <a:rPr lang="en-US" altLang="ko-KR" dirty="0"/>
              <a:t>]</a:t>
            </a:r>
            <a:r>
              <a:rPr lang="ko-KR" altLang="en-US" dirty="0"/>
              <a:t>의 </a:t>
            </a:r>
            <a:endParaRPr lang="en-US" altLang="ko-KR" dirty="0"/>
          </a:p>
          <a:p>
            <a:r>
              <a:rPr lang="en-US" altLang="ko-KR" dirty="0"/>
              <a:t>   </a:t>
            </a:r>
            <a:r>
              <a:rPr lang="ko-KR" altLang="en-US" dirty="0"/>
              <a:t>보호 종이를 떼어내고</a:t>
            </a:r>
            <a:r>
              <a:rPr lang="en-US" altLang="ko-KR" dirty="0"/>
              <a:t>,</a:t>
            </a:r>
          </a:p>
          <a:p>
            <a:r>
              <a:rPr lang="en-US" altLang="ko-KR" dirty="0"/>
              <a:t>   </a:t>
            </a:r>
            <a:r>
              <a:rPr lang="ko-KR" altLang="en-US" dirty="0" err="1"/>
              <a:t>접착면</a:t>
            </a:r>
            <a:r>
              <a:rPr lang="ko-KR" altLang="en-US" dirty="0"/>
              <a:t>  위에 </a:t>
            </a:r>
            <a:endParaRPr lang="en-US" altLang="ko-KR" dirty="0"/>
          </a:p>
          <a:p>
            <a:r>
              <a:rPr lang="en-US" altLang="ko-KR" dirty="0"/>
              <a:t>   LED</a:t>
            </a:r>
            <a:r>
              <a:rPr lang="ko-KR" altLang="en-US" dirty="0"/>
              <a:t>의 </a:t>
            </a:r>
            <a:r>
              <a:rPr lang="en-US" altLang="ko-KR" dirty="0"/>
              <a:t>(-)</a:t>
            </a:r>
            <a:r>
              <a:rPr lang="ko-KR" altLang="en-US" dirty="0"/>
              <a:t>극 다리를 붙입니다</a:t>
            </a:r>
            <a:r>
              <a:rPr lang="en-US" altLang="ko-KR" dirty="0"/>
              <a:t>.</a:t>
            </a:r>
            <a:endParaRPr lang="ko-KR" alt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8820923-6EE6-4309-8169-AA9677510D9F}"/>
              </a:ext>
            </a:extLst>
          </p:cNvPr>
          <p:cNvSpPr txBox="1"/>
          <p:nvPr/>
        </p:nvSpPr>
        <p:spPr>
          <a:xfrm>
            <a:off x="1338307" y="3170910"/>
            <a:ext cx="2853666" cy="7035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b="1" dirty="0">
                <a:solidFill>
                  <a:srgbClr val="FF0000"/>
                </a:solidFill>
              </a:rPr>
              <a:t>(+)</a:t>
            </a:r>
            <a:r>
              <a:rPr lang="ko-KR" altLang="en-US" sz="1400" b="1" dirty="0">
                <a:solidFill>
                  <a:srgbClr val="FF0000"/>
                </a:solidFill>
              </a:rPr>
              <a:t>극 다리가 </a:t>
            </a:r>
            <a:r>
              <a:rPr lang="en-US" altLang="ko-KR" sz="1400" b="1" dirty="0">
                <a:solidFill>
                  <a:srgbClr val="FF0000"/>
                </a:solidFill>
              </a:rPr>
              <a:t>[</a:t>
            </a:r>
            <a:r>
              <a:rPr lang="ko-KR" altLang="en-US" sz="1400" b="1" dirty="0">
                <a:solidFill>
                  <a:srgbClr val="FF0000"/>
                </a:solidFill>
              </a:rPr>
              <a:t>원형 스펀지</a:t>
            </a:r>
            <a:r>
              <a:rPr lang="en-US" altLang="ko-KR" sz="1400" b="1" dirty="0">
                <a:solidFill>
                  <a:srgbClr val="FF0000"/>
                </a:solidFill>
              </a:rPr>
              <a:t>_</a:t>
            </a:r>
            <a:r>
              <a:rPr lang="ko-KR" altLang="en-US" sz="1400" b="1" dirty="0">
                <a:solidFill>
                  <a:srgbClr val="FF0000"/>
                </a:solidFill>
              </a:rPr>
              <a:t>바닥</a:t>
            </a:r>
            <a:r>
              <a:rPr lang="en-US" altLang="ko-KR" sz="1400" b="1" dirty="0">
                <a:solidFill>
                  <a:srgbClr val="FF0000"/>
                </a:solidFill>
              </a:rPr>
              <a:t>]</a:t>
            </a:r>
            <a:r>
              <a:rPr lang="ko-KR" altLang="en-US" sz="1400" b="1" dirty="0">
                <a:solidFill>
                  <a:srgbClr val="FF0000"/>
                </a:solidFill>
              </a:rPr>
              <a:t>에</a:t>
            </a:r>
            <a:endParaRPr lang="en-US" altLang="ko-KR" sz="1400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1400" b="1" dirty="0">
                <a:solidFill>
                  <a:srgbClr val="FF0000"/>
                </a:solidFill>
              </a:rPr>
              <a:t>수직으로 세워지도록 붙입니다→</a:t>
            </a:r>
          </a:p>
        </p:txBody>
      </p:sp>
      <p:pic>
        <p:nvPicPr>
          <p:cNvPr id="14" name="그림 13" descr="사람, 쥐고있는, 손, 실내이(가) 표시된 사진&#10;&#10;자동 생성된 설명">
            <a:extLst>
              <a:ext uri="{FF2B5EF4-FFF2-40B4-BE49-F238E27FC236}">
                <a16:creationId xmlns:a16="http://schemas.microsoft.com/office/drawing/2014/main" id="{F0B5694F-6242-433E-8972-E1CECACC06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5513" y="891407"/>
            <a:ext cx="4971695" cy="4971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6393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03C3FCFA-0174-4036-873A-13DA2858D5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7792" y="1061780"/>
            <a:ext cx="4152900" cy="4638675"/>
          </a:xfrm>
          <a:prstGeom prst="rect">
            <a:avLst/>
          </a:prstGeom>
        </p:spPr>
      </p:pic>
      <p:sp>
        <p:nvSpPr>
          <p:cNvPr id="5" name="제목 1"/>
          <p:cNvSpPr txBox="1">
            <a:spLocks/>
          </p:cNvSpPr>
          <p:nvPr/>
        </p:nvSpPr>
        <p:spPr>
          <a:xfrm>
            <a:off x="831945" y="688185"/>
            <a:ext cx="4971695" cy="435429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tIns="90000" bIns="90000">
            <a:noAutofit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accent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sz="2600" b="1" dirty="0">
                <a:solidFill>
                  <a:srgbClr val="397755"/>
                </a:solidFill>
              </a:rPr>
              <a:t>실험방법</a:t>
            </a:r>
            <a:endParaRPr lang="ko-KR" altLang="en-US" sz="2600" b="1" dirty="0">
              <a:solidFill>
                <a:srgbClr val="7030A0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8820923-6EE6-4309-8169-AA9677510D9F}"/>
              </a:ext>
            </a:extLst>
          </p:cNvPr>
          <p:cNvSpPr txBox="1"/>
          <p:nvPr/>
        </p:nvSpPr>
        <p:spPr>
          <a:xfrm>
            <a:off x="972822" y="3254576"/>
            <a:ext cx="2853666" cy="7035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b="1" dirty="0">
                <a:solidFill>
                  <a:srgbClr val="FF0000"/>
                </a:solidFill>
              </a:rPr>
              <a:t>(+)</a:t>
            </a:r>
            <a:r>
              <a:rPr lang="ko-KR" altLang="en-US" sz="1400" b="1" dirty="0">
                <a:solidFill>
                  <a:srgbClr val="FF0000"/>
                </a:solidFill>
              </a:rPr>
              <a:t>극 다리가 </a:t>
            </a:r>
            <a:r>
              <a:rPr lang="en-US" altLang="ko-KR" sz="1400" b="1" dirty="0">
                <a:solidFill>
                  <a:srgbClr val="FF0000"/>
                </a:solidFill>
              </a:rPr>
              <a:t>[</a:t>
            </a:r>
            <a:r>
              <a:rPr lang="ko-KR" altLang="en-US" sz="1400" b="1" dirty="0">
                <a:solidFill>
                  <a:srgbClr val="FF0000"/>
                </a:solidFill>
              </a:rPr>
              <a:t>원형 스펀지</a:t>
            </a:r>
            <a:r>
              <a:rPr lang="en-US" altLang="ko-KR" sz="1400" b="1" dirty="0">
                <a:solidFill>
                  <a:srgbClr val="FF0000"/>
                </a:solidFill>
              </a:rPr>
              <a:t>_</a:t>
            </a:r>
            <a:r>
              <a:rPr lang="ko-KR" altLang="en-US" sz="1400" b="1" dirty="0">
                <a:solidFill>
                  <a:srgbClr val="FF0000"/>
                </a:solidFill>
              </a:rPr>
              <a:t>바닥</a:t>
            </a:r>
            <a:r>
              <a:rPr lang="en-US" altLang="ko-KR" sz="1400" b="1" dirty="0">
                <a:solidFill>
                  <a:srgbClr val="FF0000"/>
                </a:solidFill>
              </a:rPr>
              <a:t>]</a:t>
            </a:r>
            <a:r>
              <a:rPr lang="ko-KR" altLang="en-US" sz="1400" b="1" dirty="0">
                <a:solidFill>
                  <a:srgbClr val="FF0000"/>
                </a:solidFill>
              </a:rPr>
              <a:t>에</a:t>
            </a:r>
            <a:endParaRPr lang="en-US" altLang="ko-KR" sz="1400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1400" b="1" dirty="0">
                <a:solidFill>
                  <a:srgbClr val="FF0000"/>
                </a:solidFill>
              </a:rPr>
              <a:t>수직으로 세워지도록 붙입니다→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6676362-47DD-4133-BEBE-659D469FA1E8}"/>
              </a:ext>
            </a:extLst>
          </p:cNvPr>
          <p:cNvSpPr txBox="1"/>
          <p:nvPr/>
        </p:nvSpPr>
        <p:spPr>
          <a:xfrm>
            <a:off x="6762606" y="2192162"/>
            <a:ext cx="37882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6.</a:t>
            </a:r>
            <a:r>
              <a:rPr lang="ko-KR" altLang="en-US" dirty="0"/>
              <a:t> </a:t>
            </a:r>
            <a:r>
              <a:rPr lang="en-US" altLang="ko-KR" dirty="0"/>
              <a:t>[O</a:t>
            </a:r>
            <a:r>
              <a:rPr lang="ko-KR" altLang="en-US" dirty="0"/>
              <a:t>링이 끼워진 꽃 모양 스펀지</a:t>
            </a:r>
            <a:r>
              <a:rPr lang="en-US" altLang="ko-KR" dirty="0"/>
              <a:t>]</a:t>
            </a:r>
            <a:r>
              <a:rPr lang="ko-KR" altLang="en-US" dirty="0"/>
              <a:t>를</a:t>
            </a:r>
          </a:p>
          <a:p>
            <a:r>
              <a:rPr lang="ko-KR" altLang="en-US" dirty="0"/>
              <a:t>  </a:t>
            </a:r>
            <a:r>
              <a:rPr lang="en-US" altLang="ko-KR" dirty="0"/>
              <a:t>LED</a:t>
            </a:r>
            <a:r>
              <a:rPr lang="ko-KR" altLang="en-US" dirty="0"/>
              <a:t>의 </a:t>
            </a:r>
            <a:r>
              <a:rPr lang="en-US" altLang="ko-KR" dirty="0"/>
              <a:t>(-)</a:t>
            </a:r>
            <a:r>
              <a:rPr lang="ko-KR" altLang="en-US" dirty="0"/>
              <a:t>극 다리 위로 붙입니다</a:t>
            </a:r>
            <a:r>
              <a:rPr lang="en-US" altLang="ko-KR" dirty="0"/>
              <a:t>. </a:t>
            </a:r>
            <a:endParaRPr lang="ko-KR" altLang="en-US" dirty="0"/>
          </a:p>
        </p:txBody>
      </p:sp>
      <p:pic>
        <p:nvPicPr>
          <p:cNvPr id="12" name="그림 11" descr="사람, 쥐고있는, 손, 작은이(가) 표시된 사진&#10;&#10;자동 생성된 설명">
            <a:extLst>
              <a:ext uri="{FF2B5EF4-FFF2-40B4-BE49-F238E27FC236}">
                <a16:creationId xmlns:a16="http://schemas.microsoft.com/office/drawing/2014/main" id="{832BC962-AFD8-49D6-BEFA-B383DEB9CD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8829" y="3025291"/>
            <a:ext cx="3467530" cy="3467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30677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/>
          <p:cNvSpPr txBox="1">
            <a:spLocks/>
          </p:cNvSpPr>
          <p:nvPr/>
        </p:nvSpPr>
        <p:spPr>
          <a:xfrm>
            <a:off x="831945" y="688185"/>
            <a:ext cx="4971695" cy="435429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tIns="90000" bIns="90000">
            <a:noAutofit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accent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sz="2600" b="1" dirty="0">
                <a:solidFill>
                  <a:srgbClr val="397755"/>
                </a:solidFill>
              </a:rPr>
              <a:t>실험방법</a:t>
            </a:r>
            <a:endParaRPr lang="ko-KR" altLang="en-US" sz="2600" b="1" dirty="0">
              <a:solidFill>
                <a:srgbClr val="7030A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2F9E6E9-C228-414F-80D0-3805B3D3027B}"/>
              </a:ext>
            </a:extLst>
          </p:cNvPr>
          <p:cNvSpPr txBox="1"/>
          <p:nvPr/>
        </p:nvSpPr>
        <p:spPr>
          <a:xfrm>
            <a:off x="3291288" y="987203"/>
            <a:ext cx="353712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7. </a:t>
            </a:r>
            <a:r>
              <a:rPr lang="ko-KR" altLang="en-US" dirty="0"/>
              <a:t>동전 전지를</a:t>
            </a:r>
            <a:endParaRPr lang="en-US" altLang="ko-KR" dirty="0"/>
          </a:p>
          <a:p>
            <a:r>
              <a:rPr lang="ko-KR" altLang="en-US" dirty="0"/>
              <a:t> </a:t>
            </a:r>
            <a:r>
              <a:rPr lang="en-US" altLang="ko-KR" dirty="0"/>
              <a:t>[O</a:t>
            </a:r>
            <a:r>
              <a:rPr lang="ko-KR" altLang="en-US" dirty="0"/>
              <a:t>링이 끼워진 꽃 모양 스펀지</a:t>
            </a:r>
            <a:r>
              <a:rPr lang="en-US" altLang="ko-KR" dirty="0"/>
              <a:t>]</a:t>
            </a:r>
            <a:r>
              <a:rPr lang="ko-KR" altLang="en-US" dirty="0"/>
              <a:t>의 </a:t>
            </a:r>
            <a:endParaRPr lang="en-US" altLang="ko-KR" dirty="0"/>
          </a:p>
          <a:p>
            <a:r>
              <a:rPr lang="en-US" altLang="ko-KR" dirty="0"/>
              <a:t> </a:t>
            </a:r>
            <a:r>
              <a:rPr lang="ko-KR" altLang="en-US" dirty="0"/>
              <a:t>구멍에 넣습니다</a:t>
            </a:r>
            <a:r>
              <a:rPr lang="en-US" altLang="ko-KR" dirty="0"/>
              <a:t>.</a:t>
            </a:r>
            <a:endParaRPr lang="ko-KR" altLang="en-US" dirty="0"/>
          </a:p>
        </p:txBody>
      </p:sp>
      <p:pic>
        <p:nvPicPr>
          <p:cNvPr id="6" name="그림 5" descr="그리기이(가) 표시된 사진&#10;&#10;자동 생성된 설명">
            <a:extLst>
              <a:ext uri="{FF2B5EF4-FFF2-40B4-BE49-F238E27FC236}">
                <a16:creationId xmlns:a16="http://schemas.microsoft.com/office/drawing/2014/main" id="{91ED3172-6763-481F-A971-2AC27A8144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2215" y="2209551"/>
            <a:ext cx="4496146" cy="2810091"/>
          </a:xfrm>
          <a:prstGeom prst="rect">
            <a:avLst/>
          </a:prstGeom>
        </p:spPr>
      </p:pic>
      <p:pic>
        <p:nvPicPr>
          <p:cNvPr id="9" name="그림 8" descr="실내, 개체, 쥐고있는, 앉아있는이(가) 표시된 사진&#10;&#10;자동 생성된 설명">
            <a:extLst>
              <a:ext uri="{FF2B5EF4-FFF2-40B4-BE49-F238E27FC236}">
                <a16:creationId xmlns:a16="http://schemas.microsoft.com/office/drawing/2014/main" id="{81E61746-F6BC-4B23-9AEE-04E0372196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1713" y="2703444"/>
            <a:ext cx="3810000" cy="3810000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98820923-6EE6-4309-8169-AA9677510D9F}"/>
              </a:ext>
            </a:extLst>
          </p:cNvPr>
          <p:cNvSpPr txBox="1"/>
          <p:nvPr/>
        </p:nvSpPr>
        <p:spPr>
          <a:xfrm>
            <a:off x="4620906" y="2209551"/>
            <a:ext cx="1951175" cy="3803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b="1" dirty="0">
                <a:solidFill>
                  <a:srgbClr val="FF0000"/>
                </a:solidFill>
              </a:rPr>
              <a:t>(+)</a:t>
            </a:r>
            <a:r>
              <a:rPr lang="ko-KR" altLang="en-US" sz="1400" b="1" dirty="0">
                <a:solidFill>
                  <a:srgbClr val="FF0000"/>
                </a:solidFill>
              </a:rPr>
              <a:t>극이 위를 향합니다</a:t>
            </a:r>
            <a:r>
              <a:rPr lang="en-US" altLang="ko-KR" sz="1400" b="1" dirty="0">
                <a:solidFill>
                  <a:srgbClr val="FF0000"/>
                </a:solidFill>
              </a:rPr>
              <a:t>.</a:t>
            </a:r>
            <a:endParaRPr lang="ko-KR" altLang="en-US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6234560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기본">
  <a:themeElements>
    <a:clrScheme name="기본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기본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기본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ACC63D00-1EE0-4159-BF5A-6FF02000B7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9707</TotalTime>
  <Words>507</Words>
  <Application>Microsoft Office PowerPoint</Application>
  <PresentationFormat>와이드스크린</PresentationFormat>
  <Paragraphs>94</Paragraphs>
  <Slides>17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4</vt:i4>
      </vt:variant>
      <vt:variant>
        <vt:lpstr>슬라이드 제목</vt:lpstr>
      </vt:variant>
      <vt:variant>
        <vt:i4>17</vt:i4>
      </vt:variant>
    </vt:vector>
  </HeadingPairs>
  <TitlesOfParts>
    <vt:vector size="28" baseType="lpstr">
      <vt:lpstr>맑은 고딕</vt:lpstr>
      <vt:lpstr>배달의민족 한나체 Pro</vt:lpstr>
      <vt:lpstr>헤움방울톡톡132</vt:lpstr>
      <vt:lpstr>Calibri</vt:lpstr>
      <vt:lpstr>Calibri Light</vt:lpstr>
      <vt:lpstr>Corbel</vt:lpstr>
      <vt:lpstr>Wingdings 2</vt:lpstr>
      <vt:lpstr>HDOfficeLightV0</vt:lpstr>
      <vt:lpstr>1_HDOfficeLightV0</vt:lpstr>
      <vt:lpstr>2_HDOfficeLightV0</vt:lpstr>
      <vt:lpstr>기본</vt:lpstr>
      <vt:lpstr>미니 램프 - 쿠키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CSI 과학수사대</dc:title>
  <dc:creator>MK</dc:creator>
  <cp:lastModifiedBy>Silver</cp:lastModifiedBy>
  <cp:revision>253</cp:revision>
  <dcterms:created xsi:type="dcterms:W3CDTF">2020-01-07T08:23:28Z</dcterms:created>
  <dcterms:modified xsi:type="dcterms:W3CDTF">2020-09-01T02:49:10Z</dcterms:modified>
</cp:coreProperties>
</file>