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59" r:id="rId7"/>
    <p:sldId id="356" r:id="rId8"/>
    <p:sldId id="369" r:id="rId9"/>
    <p:sldId id="357" r:id="rId10"/>
    <p:sldId id="365" r:id="rId11"/>
    <p:sldId id="355" r:id="rId12"/>
    <p:sldId id="368" r:id="rId13"/>
    <p:sldId id="370" r:id="rId14"/>
    <p:sldId id="371" r:id="rId15"/>
    <p:sldId id="367" r:id="rId16"/>
    <p:sldId id="373" r:id="rId17"/>
    <p:sldId id="374" r:id="rId18"/>
    <p:sldId id="349" r:id="rId19"/>
    <p:sldId id="376" r:id="rId20"/>
    <p:sldId id="377" r:id="rId21"/>
    <p:sldId id="361" r:id="rId22"/>
    <p:sldId id="28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DD7"/>
    <a:srgbClr val="004821"/>
    <a:srgbClr val="EC9584"/>
    <a:srgbClr val="CCECFF"/>
    <a:srgbClr val="84C9F4"/>
    <a:srgbClr val="79DCFF"/>
    <a:srgbClr val="2FC9FF"/>
    <a:srgbClr val="98C58D"/>
    <a:srgbClr val="FFF6E7"/>
    <a:srgbClr val="EA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81539" y="1334277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828801" y="2171700"/>
            <a:ext cx="8481526" cy="2047753"/>
          </a:xfrm>
        </p:spPr>
        <p:txBody>
          <a:bodyPr>
            <a:noAutofit/>
          </a:bodyPr>
          <a:lstStyle/>
          <a:p>
            <a:pPr algn="dist"/>
            <a:r>
              <a:rPr lang="ko-KR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매운맛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 책갈피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3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종</a:t>
            </a:r>
            <a:endParaRPr lang="ko-KR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4821"/>
                </a:solidFill>
              </a:rPr>
              <a:t>원리학습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396343" y="1387667"/>
            <a:ext cx="2006082" cy="461641"/>
          </a:xfrm>
          <a:prstGeom prst="rect">
            <a:avLst/>
          </a:prstGeom>
          <a:solidFill>
            <a:srgbClr val="F9D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8596" y="1341477"/>
            <a:ext cx="72186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알리신 분자는 그림과  같이  탄소</a:t>
            </a:r>
            <a:r>
              <a:rPr lang="en-US" altLang="ko-KR" dirty="0"/>
              <a:t>, </a:t>
            </a:r>
            <a:r>
              <a:rPr lang="ko-KR" altLang="en-US" dirty="0"/>
              <a:t>산소</a:t>
            </a:r>
            <a:r>
              <a:rPr lang="en-US" altLang="ko-KR" dirty="0"/>
              <a:t>, </a:t>
            </a:r>
            <a:r>
              <a:rPr lang="ko-KR" altLang="en-US" dirty="0"/>
              <a:t>황</a:t>
            </a:r>
            <a:r>
              <a:rPr lang="en-US" altLang="ko-KR" dirty="0"/>
              <a:t>, </a:t>
            </a:r>
            <a:r>
              <a:rPr lang="ko-KR" altLang="en-US" dirty="0"/>
              <a:t>수소 로 구성되어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40" y="2067171"/>
            <a:ext cx="9296983" cy="4197999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067868" y="3069831"/>
            <a:ext cx="10170367" cy="3340363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02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2" y="1316446"/>
            <a:ext cx="11389852" cy="3628779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4821"/>
                </a:solidFill>
              </a:rPr>
              <a:t>원리학습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596" y="5496394"/>
            <a:ext cx="10790133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</a:rPr>
              <a:t>수용체는 일종의 센서이며</a:t>
            </a:r>
            <a:r>
              <a:rPr lang="en-US" altLang="ko-KR" dirty="0">
                <a:solidFill>
                  <a:srgbClr val="C00000"/>
                </a:solidFill>
              </a:rPr>
              <a:t>, </a:t>
            </a:r>
            <a:r>
              <a:rPr lang="ko-KR" altLang="en-US" dirty="0">
                <a:solidFill>
                  <a:srgbClr val="C00000"/>
                </a:solidFill>
              </a:rPr>
              <a:t>신경을 따라 대뇌로 자극을 전달하여 뜨거움과 차가움의 통증을 느끼게 됩니다</a:t>
            </a:r>
            <a:r>
              <a:rPr lang="en-US" altLang="ko-KR" dirty="0">
                <a:solidFill>
                  <a:srgbClr val="C00000"/>
                </a:solidFill>
              </a:rPr>
              <a:t>.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3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A2C6AA4-D603-4846-AF16-61BC24157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271815" y="1101913"/>
            <a:ext cx="3463213" cy="1788319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719977" y="1903444"/>
            <a:ext cx="3236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08714B-0FDB-49DB-A1B7-3CE68F615A91}"/>
              </a:ext>
            </a:extLst>
          </p:cNvPr>
          <p:cNvSpPr txBox="1"/>
          <p:nvPr/>
        </p:nvSpPr>
        <p:spPr>
          <a:xfrm>
            <a:off x="806546" y="1065952"/>
            <a:ext cx="60960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피페린</a:t>
            </a:r>
            <a:r>
              <a:rPr lang="ko-KR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 </a:t>
            </a:r>
            <a:r>
              <a:rPr lang="en-US" altLang="ko-K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(</a:t>
            </a:r>
            <a:r>
              <a:rPr lang="en-US" altLang="ko-KR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Piperine</a:t>
            </a:r>
            <a:r>
              <a:rPr lang="en-US" altLang="ko-K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)</a:t>
            </a:r>
            <a:endParaRPr lang="ko-KR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플라워" panose="02020603020101020101" pitchFamily="18" charset="-127"/>
              <a:ea typeface="777플라워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4813C-4796-407A-B487-90E599156D07}"/>
              </a:ext>
            </a:extLst>
          </p:cNvPr>
          <p:cNvSpPr txBox="1"/>
          <p:nvPr/>
        </p:nvSpPr>
        <p:spPr>
          <a:xfrm>
            <a:off x="719977" y="3425053"/>
            <a:ext cx="10375900" cy="2366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성숙하지  않은  후추를  수확하여  잘  </a:t>
            </a:r>
            <a:r>
              <a:rPr lang="ko-KR" altLang="en-US" dirty="0" err="1"/>
              <a:t>건조시키면</a:t>
            </a:r>
            <a:r>
              <a:rPr lang="ko-KR" altLang="en-US" dirty="0"/>
              <a:t>  겉이  주름진  검은  후추 </a:t>
            </a:r>
            <a:r>
              <a:rPr lang="en-US" altLang="ko-KR" dirty="0"/>
              <a:t>(black </a:t>
            </a:r>
            <a:r>
              <a:rPr lang="en-US" altLang="ko-KR" dirty="0" err="1"/>
              <a:t>peper</a:t>
            </a:r>
            <a:r>
              <a:rPr lang="en-US" altLang="ko-KR" dirty="0"/>
              <a:t>) </a:t>
            </a:r>
            <a:r>
              <a:rPr lang="ko-KR" altLang="en-US" dirty="0"/>
              <a:t>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만들어 지는데   여기에는 </a:t>
            </a:r>
            <a:r>
              <a:rPr lang="en-US" altLang="ko-KR" dirty="0"/>
              <a:t>(</a:t>
            </a:r>
            <a:r>
              <a:rPr lang="ko-KR" altLang="en-US" dirty="0"/>
              <a:t>특히 껍질</a:t>
            </a:r>
            <a:r>
              <a:rPr lang="en-US" altLang="ko-KR" dirty="0"/>
              <a:t>)  </a:t>
            </a:r>
            <a:r>
              <a:rPr lang="ko-KR" altLang="en-US" dirty="0"/>
              <a:t>매운  맛 분자인  </a:t>
            </a:r>
            <a:r>
              <a:rPr lang="ko-KR" altLang="en-US" dirty="0" err="1"/>
              <a:t>피페린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piperine</a:t>
            </a:r>
            <a:r>
              <a:rPr lang="en-US" altLang="ko-KR" dirty="0"/>
              <a:t>)</a:t>
            </a:r>
            <a:r>
              <a:rPr lang="ko-KR" altLang="en-US" dirty="0"/>
              <a:t>이  많이  들어 있습니다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 err="1"/>
              <a:t>피페린은</a:t>
            </a:r>
            <a:r>
              <a:rPr lang="ko-KR" altLang="en-US" dirty="0"/>
              <a:t>  우리가  잘 아는 </a:t>
            </a:r>
            <a:r>
              <a:rPr lang="ko-KR" altLang="en-US" b="1" dirty="0">
                <a:solidFill>
                  <a:srgbClr val="0070C0"/>
                </a:solidFill>
              </a:rPr>
              <a:t>고추의  캡사이신과  비슷한  분자 구조  </a:t>
            </a:r>
            <a:r>
              <a:rPr lang="en-US" altLang="ko-KR" b="1" dirty="0">
                <a:solidFill>
                  <a:srgbClr val="002060"/>
                </a:solidFill>
                <a:latin typeface="+mj-ea"/>
                <a:ea typeface="+mj-ea"/>
              </a:rPr>
              <a:t>[</a:t>
            </a:r>
            <a:r>
              <a:rPr lang="ko-KR" altLang="en-US" b="1" dirty="0">
                <a:solidFill>
                  <a:srgbClr val="002060"/>
                </a:solidFill>
                <a:latin typeface="+mj-ea"/>
                <a:ea typeface="+mj-ea"/>
              </a:rPr>
              <a:t>벤젠고리 및 </a:t>
            </a:r>
            <a:r>
              <a:rPr lang="ko-KR" altLang="en-US" b="1" dirty="0" err="1">
                <a:solidFill>
                  <a:srgbClr val="002060"/>
                </a:solidFill>
                <a:latin typeface="+mj-ea"/>
                <a:ea typeface="+mj-ea"/>
              </a:rPr>
              <a:t>아마이드기</a:t>
            </a:r>
            <a:r>
              <a:rPr lang="en-US" altLang="ko-KR" b="1" dirty="0">
                <a:solidFill>
                  <a:srgbClr val="002060"/>
                </a:solidFill>
                <a:latin typeface="+mj-ea"/>
                <a:ea typeface="+mj-ea"/>
              </a:rPr>
              <a:t>] </a:t>
            </a:r>
            <a:r>
              <a:rPr lang="ko-KR" altLang="en-US" dirty="0"/>
              <a:t>를</a:t>
            </a:r>
            <a:r>
              <a:rPr lang="en-US" altLang="ko-KR" dirty="0"/>
              <a:t>  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가지고 있으며</a:t>
            </a:r>
            <a:r>
              <a:rPr lang="en-US" altLang="ko-KR" dirty="0"/>
              <a:t>  </a:t>
            </a:r>
            <a:r>
              <a:rPr lang="ko-KR" altLang="en-US" dirty="0"/>
              <a:t>그래서  매운 맛을  느끼는  작용도  매우  비슷합니다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 err="1"/>
              <a:t>피페린</a:t>
            </a:r>
            <a:r>
              <a:rPr lang="ko-KR" altLang="en-US" dirty="0"/>
              <a:t>  분자는  휘발성이면서   지용성으로   물에   잘  녹지  않습니다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170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70C0"/>
                </a:solidFill>
              </a:rPr>
              <a:t>원리학습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396342" y="1387667"/>
            <a:ext cx="2556589" cy="461641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8596" y="1341477"/>
            <a:ext cx="7821372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/>
              <a:t>피페린</a:t>
            </a:r>
            <a:r>
              <a:rPr lang="ko-KR" altLang="en-US" dirty="0"/>
              <a:t> 분자는 그림과  같이  탄소</a:t>
            </a:r>
            <a:r>
              <a:rPr lang="en-US" altLang="ko-KR" dirty="0"/>
              <a:t>,  </a:t>
            </a:r>
            <a:r>
              <a:rPr lang="ko-KR" altLang="en-US" dirty="0"/>
              <a:t>수소</a:t>
            </a:r>
            <a:r>
              <a:rPr lang="en-US" altLang="ko-KR" dirty="0"/>
              <a:t>,  </a:t>
            </a:r>
            <a:r>
              <a:rPr lang="ko-KR" altLang="en-US" dirty="0"/>
              <a:t>산소</a:t>
            </a:r>
            <a:r>
              <a:rPr lang="en-US" altLang="ko-KR" dirty="0"/>
              <a:t>,  </a:t>
            </a:r>
            <a:r>
              <a:rPr lang="ko-KR" altLang="en-US" dirty="0"/>
              <a:t>질소      로 구성되어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67868" y="2067171"/>
            <a:ext cx="10170367" cy="4025719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82" y="2304406"/>
            <a:ext cx="9406935" cy="35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70C0"/>
                </a:solidFill>
              </a:rPr>
              <a:t>원리학습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596" y="5496394"/>
            <a:ext cx="102771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C00000"/>
                </a:solidFill>
              </a:rPr>
              <a:t>* </a:t>
            </a:r>
            <a:r>
              <a:rPr lang="ko-KR" altLang="en-US" b="1" dirty="0">
                <a:solidFill>
                  <a:srgbClr val="C00000"/>
                </a:solidFill>
              </a:rPr>
              <a:t>수용체는  일종의  센서이며</a:t>
            </a:r>
            <a:r>
              <a:rPr lang="en-US" altLang="ko-KR" b="1" dirty="0">
                <a:solidFill>
                  <a:srgbClr val="C00000"/>
                </a:solidFill>
              </a:rPr>
              <a:t>,  </a:t>
            </a:r>
            <a:r>
              <a:rPr lang="ko-KR" altLang="en-US" b="1" dirty="0">
                <a:solidFill>
                  <a:srgbClr val="C00000"/>
                </a:solidFill>
              </a:rPr>
              <a:t>신경을  따라  대뇌로  자극을  전달하여  뜨거운 통증을   느끼게 </a:t>
            </a:r>
            <a:r>
              <a:rPr lang="en-US" altLang="ko-KR" b="1" dirty="0">
                <a:solidFill>
                  <a:srgbClr val="C00000"/>
                </a:solidFill>
              </a:rPr>
              <a:t> </a:t>
            </a:r>
            <a:r>
              <a:rPr lang="ko-KR" altLang="en-US" b="1" dirty="0">
                <a:solidFill>
                  <a:srgbClr val="C00000"/>
                </a:solidFill>
              </a:rPr>
              <a:t>됩니다</a:t>
            </a:r>
            <a:r>
              <a:rPr lang="en-US" altLang="ko-KR" b="1" dirty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" y="1306286"/>
            <a:ext cx="10677556" cy="38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>
                <a:solidFill>
                  <a:schemeClr val="accent4">
                    <a:lumMod val="75000"/>
                  </a:schemeClr>
                </a:solidFill>
              </a:rPr>
              <a:t>실험방법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8596" y="1341477"/>
            <a:ext cx="11190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>
                <a:latin typeface="+mj-ea"/>
                <a:ea typeface="+mj-ea"/>
              </a:rPr>
              <a:t>캡사이신</a:t>
            </a:r>
            <a:r>
              <a:rPr lang="ko-KR" altLang="en-US" dirty="0">
                <a:latin typeface="+mj-ea"/>
                <a:ea typeface="+mj-ea"/>
              </a:rPr>
              <a:t>  종이 도안에 그려진 그림을 확인하고 아래 순서대로 원자에 알맞은 펠트 스티커를 붙입니다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1946" y="1923191"/>
            <a:ext cx="544411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탄소</a:t>
            </a:r>
            <a:r>
              <a:rPr lang="ko-KR" altLang="en-US" dirty="0"/>
              <a:t> 자리에  노랑색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산소</a:t>
            </a:r>
            <a:r>
              <a:rPr lang="ko-KR" altLang="en-US" dirty="0"/>
              <a:t> 자리에  빨강색  펠트 스티커를  붙입니다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질소 </a:t>
            </a:r>
            <a:r>
              <a:rPr lang="ko-KR" altLang="en-US" dirty="0"/>
              <a:t>자리에  보라색  큰  펠트 스티커를  붙입니다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596" y="4434928"/>
            <a:ext cx="5171609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오른쪽의 탄소 원자 위에 붙이는 수소 원자를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주의합니다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596" y="5453832"/>
            <a:ext cx="48285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이름 쓰는 칸에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이름을 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656">
            <a:off x="5480832" y="2692518"/>
            <a:ext cx="6598546" cy="2919110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5915499" y="3704833"/>
            <a:ext cx="802432" cy="184708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6009967" y="2830609"/>
            <a:ext cx="707964" cy="81478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1946" y="3357593"/>
            <a:ext cx="5178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C00000"/>
                </a:solidFill>
              </a:rPr>
              <a:t>④  수소</a:t>
            </a:r>
            <a:r>
              <a:rPr lang="ko-KR" altLang="en-US" dirty="0"/>
              <a:t> 자리에  작은 파란색  펠트 스티커를 </a:t>
            </a:r>
            <a:r>
              <a:rPr lang="en-US" altLang="ko-KR" dirty="0"/>
              <a:t> </a:t>
            </a:r>
            <a:r>
              <a:rPr lang="ko-KR" altLang="en-US" dirty="0"/>
              <a:t>다른 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  </a:t>
            </a:r>
            <a:r>
              <a:rPr lang="ko-KR" altLang="en-US" dirty="0"/>
              <a:t>스티커 위에 </a:t>
            </a:r>
            <a:r>
              <a:rPr lang="en-US" altLang="ko-KR" dirty="0"/>
              <a:t> </a:t>
            </a:r>
            <a:r>
              <a:rPr lang="ko-KR" altLang="en-US" dirty="0"/>
              <a:t>그림과  같이 살짝 겹쳐 붙입니다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4821"/>
                </a:solidFill>
              </a:rPr>
              <a:t>실험방법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8596" y="1341477"/>
            <a:ext cx="10317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en-US" altLang="ko-KR" dirty="0"/>
              <a:t>.</a:t>
            </a:r>
            <a:r>
              <a:rPr lang="ko-KR" altLang="en-US" dirty="0"/>
              <a:t> 알리신  종이 도안에 그려진 그림을 확인하고 아래 순서대로 원자에 알맞은 펠트스티커를 붙입니다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0629" y="2245574"/>
            <a:ext cx="5213287" cy="2124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탄소</a:t>
            </a:r>
            <a:r>
              <a:rPr lang="ko-KR" altLang="en-US" dirty="0"/>
              <a:t> 자리에  노랑색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산소</a:t>
            </a:r>
            <a:r>
              <a:rPr lang="ko-KR" altLang="en-US" dirty="0"/>
              <a:t> 자리에  빨강색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황 </a:t>
            </a:r>
            <a:r>
              <a:rPr lang="ko-KR" altLang="en-US" dirty="0"/>
              <a:t>자리에  하늘색  큰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수소</a:t>
            </a:r>
            <a:r>
              <a:rPr lang="ko-KR" altLang="en-US" dirty="0"/>
              <a:t> 자리에  작은 파란색  펠트스티커를 </a:t>
            </a:r>
            <a:r>
              <a:rPr lang="en-US" altLang="ko-KR" dirty="0"/>
              <a:t> </a:t>
            </a:r>
            <a:r>
              <a:rPr lang="ko-KR" altLang="en-US" dirty="0"/>
              <a:t>다른 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스티커 위에 </a:t>
            </a:r>
            <a:r>
              <a:rPr lang="en-US" altLang="ko-KR" dirty="0"/>
              <a:t> </a:t>
            </a:r>
            <a:r>
              <a:rPr lang="ko-KR" altLang="en-US" dirty="0"/>
              <a:t>그림과 같이 살짝 겹쳐 붙입니다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596" y="4643596"/>
            <a:ext cx="5371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모든 원자가 잘 붙었는지 그 개수를 확인합니다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596" y="5170912"/>
            <a:ext cx="48285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이름 쓰는 칸에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이름을 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16" y="1898790"/>
            <a:ext cx="5645391" cy="377210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1160490" y="3955167"/>
            <a:ext cx="1343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5717220" y="4077478"/>
            <a:ext cx="1159441" cy="1866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560670" y="2883159"/>
            <a:ext cx="605240" cy="8024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3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70C0"/>
                </a:solidFill>
              </a:rPr>
              <a:t>실험방법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8596" y="1341477"/>
            <a:ext cx="7228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/>
              <a:t>피페린</a:t>
            </a:r>
            <a:r>
              <a:rPr lang="ko-KR" altLang="en-US" dirty="0"/>
              <a:t>  종이 도안에 그려진 그림을 확인하고 아래 순서대로 원자에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  </a:t>
            </a:r>
            <a:r>
              <a:rPr lang="ko-KR" altLang="en-US" dirty="0"/>
              <a:t>알맞은 펠트 스티커를 붙입니다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1946" y="2464028"/>
            <a:ext cx="544411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탄소</a:t>
            </a:r>
            <a:r>
              <a:rPr lang="ko-KR" altLang="en-US" dirty="0"/>
              <a:t> 자리에  노랑색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산소</a:t>
            </a:r>
            <a:r>
              <a:rPr lang="ko-KR" altLang="en-US" dirty="0"/>
              <a:t> 자리에  빨강색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질소 </a:t>
            </a:r>
            <a:r>
              <a:rPr lang="ko-KR" altLang="en-US" dirty="0"/>
              <a:t>자리에  보라색  큰  펠트 스티커를  붙입니다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srgbClr val="C00000"/>
                </a:solidFill>
              </a:rPr>
              <a:t>수소</a:t>
            </a:r>
            <a:r>
              <a:rPr lang="ko-KR" altLang="en-US" dirty="0"/>
              <a:t> 자리에  작은 파란색  펠트 스티커를 </a:t>
            </a:r>
            <a:r>
              <a:rPr lang="en-US" altLang="ko-KR" dirty="0"/>
              <a:t> </a:t>
            </a:r>
            <a:r>
              <a:rPr lang="ko-KR" altLang="en-US" dirty="0"/>
              <a:t>다른 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  </a:t>
            </a:r>
            <a:r>
              <a:rPr lang="ko-KR" altLang="en-US" dirty="0"/>
              <a:t>스티커 위에 </a:t>
            </a:r>
            <a:r>
              <a:rPr lang="en-US" altLang="ko-KR" dirty="0"/>
              <a:t> </a:t>
            </a:r>
            <a:r>
              <a:rPr lang="ko-KR" altLang="en-US" dirty="0"/>
              <a:t>그림과  같이 살짝 겹쳐 붙입니다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596" y="4939743"/>
            <a:ext cx="5371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모든 원자가 잘 붙었는지 그 개수를 확인합니다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596" y="5467059"/>
            <a:ext cx="48285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이름 쓰는 칸에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이름을 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808">
            <a:off x="5713306" y="1896900"/>
            <a:ext cx="5900915" cy="3304080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6276065" y="4049486"/>
            <a:ext cx="1159441" cy="1866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910569" y="2929812"/>
            <a:ext cx="605240" cy="8024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8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4821"/>
                </a:solidFill>
              </a:rPr>
              <a:t>확인학습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223034"/>
            <a:ext cx="6042039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매운맛 성분의 화학 물질 </a:t>
            </a:r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ko-KR" altLang="en-US" dirty="0">
                <a:latin typeface="+mj-ea"/>
                <a:ea typeface="+mj-ea"/>
              </a:rPr>
              <a:t>종의 특징을 정리해봅시다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596" y="4212808"/>
            <a:ext cx="10807767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여러분이 매운맛을 이용하여 새로운 제품을 개발한다면 매운맛 중 어떤 물질로 어떤 음식을 개발할지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제품을 기획하여 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951722" y="1801742"/>
            <a:ext cx="9657184" cy="2201091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2295" y="1838457"/>
            <a:ext cx="6622326" cy="1850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캡사이신</a:t>
            </a:r>
            <a:r>
              <a:rPr lang="en-US" altLang="ko-KR" sz="2000" b="1" dirty="0">
                <a:solidFill>
                  <a:srgbClr val="00482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알리신</a:t>
            </a:r>
            <a:r>
              <a:rPr lang="en-US" altLang="ko-KR" sz="2000" b="1" dirty="0">
                <a:solidFill>
                  <a:srgbClr val="00482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>
                <a:solidFill>
                  <a:srgbClr val="004821"/>
                </a:solidFill>
                <a:latin typeface="+mj-ea"/>
                <a:ea typeface="+mj-ea"/>
              </a:rPr>
              <a:t>피페린의</a:t>
            </a: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 분자 구조와 특징</a:t>
            </a:r>
            <a:endParaRPr lang="en-US" altLang="ko-KR" sz="2000" b="1" dirty="0">
              <a:solidFill>
                <a:srgbClr val="00482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캡사이신</a:t>
            </a:r>
            <a:r>
              <a:rPr lang="en-US" altLang="ko-KR" sz="2000" b="1" dirty="0">
                <a:solidFill>
                  <a:srgbClr val="00482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알리신</a:t>
            </a:r>
            <a:r>
              <a:rPr lang="en-US" altLang="ko-KR" sz="2000" b="1" dirty="0">
                <a:solidFill>
                  <a:srgbClr val="00482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>
                <a:solidFill>
                  <a:srgbClr val="004821"/>
                </a:solidFill>
                <a:latin typeface="+mj-ea"/>
                <a:ea typeface="+mj-ea"/>
              </a:rPr>
              <a:t>피페린을</a:t>
            </a: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 느끼는 과정</a:t>
            </a:r>
            <a:endParaRPr lang="en-US" altLang="ko-KR" sz="2000" b="1" dirty="0">
              <a:solidFill>
                <a:srgbClr val="00482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캡사이신</a:t>
            </a:r>
            <a:r>
              <a:rPr lang="en-US" altLang="ko-KR" sz="2000" b="1" dirty="0">
                <a:solidFill>
                  <a:srgbClr val="00482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알리신</a:t>
            </a:r>
            <a:r>
              <a:rPr lang="en-US" altLang="ko-KR" sz="2000" b="1" dirty="0">
                <a:solidFill>
                  <a:srgbClr val="00482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>
                <a:solidFill>
                  <a:srgbClr val="004821"/>
                </a:solidFill>
                <a:latin typeface="+mj-ea"/>
                <a:ea typeface="+mj-ea"/>
              </a:rPr>
              <a:t>피페린이</a:t>
            </a:r>
            <a:r>
              <a:rPr lang="ko-KR" altLang="en-US" sz="2000" b="1" dirty="0">
                <a:solidFill>
                  <a:srgbClr val="004821"/>
                </a:solidFill>
                <a:latin typeface="+mj-ea"/>
                <a:ea typeface="+mj-ea"/>
              </a:rPr>
              <a:t> 우리 몸 속에서 하는 작용</a:t>
            </a:r>
            <a:endParaRPr lang="ko-KR" altLang="en-US" sz="2000" b="1" dirty="0">
              <a:solidFill>
                <a:srgbClr val="00482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51722" y="5188754"/>
            <a:ext cx="9657184" cy="1090361"/>
          </a:xfrm>
          <a:prstGeom prst="roundRect">
            <a:avLst/>
          </a:prstGeom>
          <a:solidFill>
            <a:srgbClr val="98C58D">
              <a:alpha val="4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7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43812" y="5029694"/>
            <a:ext cx="10907486" cy="1279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실험목표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2693857"/>
            <a:ext cx="2107197" cy="452997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 준비물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2904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3291719"/>
            <a:ext cx="10907486" cy="88233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831946" y="446999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생각해보기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5383" y="5201578"/>
            <a:ext cx="10543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200" b="1" dirty="0">
                <a:latin typeface="+mj-ea"/>
                <a:ea typeface="+mj-ea"/>
              </a:rPr>
              <a:t>내가 아는 맛은 어떤 것이 있습니까</a:t>
            </a:r>
            <a:r>
              <a:rPr lang="en-US" altLang="ko-KR" sz="2200" b="1" dirty="0">
                <a:latin typeface="+mj-ea"/>
                <a:ea typeface="+mj-ea"/>
              </a:rPr>
              <a:t>? </a:t>
            </a:r>
            <a:r>
              <a:rPr lang="ko-KR" altLang="en-US" sz="2200" b="1" dirty="0">
                <a:latin typeface="+mj-ea"/>
                <a:ea typeface="+mj-ea"/>
              </a:rPr>
              <a:t>생각나는 대로 적어봅시다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2200" b="1" dirty="0">
                <a:latin typeface="+mj-ea"/>
                <a:ea typeface="+mj-ea"/>
              </a:rPr>
              <a:t>내가 먹었던 음식 중 가장 매웠던 음식은 무엇인지 적어봅시다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1100" dirty="0">
              <a:latin typeface="+mj-ea"/>
              <a:ea typeface="+mj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6">
            <a:off x="6198637" y="1050473"/>
            <a:ext cx="5455298" cy="21909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5383" y="3339002"/>
            <a:ext cx="10543278" cy="66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>
                <a:latin typeface="+mj-ea"/>
                <a:ea typeface="+mj-ea"/>
              </a:rPr>
              <a:t>도안 </a:t>
            </a:r>
            <a:r>
              <a:rPr lang="en-US" altLang="ko-KR" sz="2200" b="1" dirty="0">
                <a:latin typeface="+mj-ea"/>
                <a:ea typeface="+mj-ea"/>
              </a:rPr>
              <a:t>3</a:t>
            </a:r>
            <a:r>
              <a:rPr lang="ko-KR" altLang="en-US" sz="2200" b="1" dirty="0">
                <a:latin typeface="+mj-ea"/>
                <a:ea typeface="+mj-ea"/>
              </a:rPr>
              <a:t>종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원형 펠트 스티커 </a:t>
            </a:r>
            <a:r>
              <a:rPr lang="en-US" altLang="ko-KR" sz="2200" b="1" dirty="0">
                <a:latin typeface="+mj-ea"/>
                <a:ea typeface="+mj-ea"/>
              </a:rPr>
              <a:t>5</a:t>
            </a:r>
            <a:r>
              <a:rPr lang="ko-KR" altLang="en-US" sz="2200" b="1" dirty="0">
                <a:latin typeface="+mj-ea"/>
                <a:ea typeface="+mj-ea"/>
              </a:rPr>
              <a:t>종</a:t>
            </a:r>
            <a:r>
              <a:rPr lang="en-US" altLang="ko-KR" sz="2200" b="1" dirty="0">
                <a:latin typeface="+mj-ea"/>
                <a:ea typeface="+mj-ea"/>
              </a:rPr>
              <a:t>  </a:t>
            </a:r>
            <a:r>
              <a:rPr lang="en-US" altLang="ko-KR" sz="1400" b="1" dirty="0">
                <a:solidFill>
                  <a:srgbClr val="C00000"/>
                </a:solidFill>
                <a:latin typeface="+mj-ea"/>
                <a:ea typeface="+mj-ea"/>
              </a:rPr>
              <a:t>**</a:t>
            </a:r>
            <a:r>
              <a:rPr lang="ko-KR" altLang="en-US" sz="1400" b="1" dirty="0" err="1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endParaRPr lang="ko-KR" altLang="en-US" sz="11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383" y="1340122"/>
            <a:ext cx="10043134" cy="108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매운맛을 느끼는 과정을 알아 보고</a:t>
            </a:r>
            <a:r>
              <a:rPr lang="en-US" altLang="ko-KR" sz="2200" b="1" dirty="0">
                <a:latin typeface="+mj-ea"/>
                <a:ea typeface="+mj-ea"/>
              </a:rPr>
              <a:t>,</a:t>
            </a:r>
            <a:r>
              <a:rPr lang="ko-KR" altLang="en-US" sz="2200" b="1" dirty="0">
                <a:latin typeface="+mj-ea"/>
                <a:ea typeface="+mj-ea"/>
              </a:rPr>
              <a:t> 매운맛 </a:t>
            </a:r>
            <a:r>
              <a:rPr lang="en-US" altLang="ko-KR" sz="2200" b="1" dirty="0">
                <a:latin typeface="+mj-ea"/>
                <a:ea typeface="+mj-ea"/>
              </a:rPr>
              <a:t>3</a:t>
            </a:r>
            <a:r>
              <a:rPr lang="ko-KR" altLang="en-US" sz="2200" b="1" dirty="0">
                <a:latin typeface="+mj-ea"/>
                <a:ea typeface="+mj-ea"/>
              </a:rPr>
              <a:t>종 </a:t>
            </a:r>
            <a:r>
              <a:rPr lang="ko-KR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캡사이신</a:t>
            </a:r>
            <a:r>
              <a:rPr lang="en-US" altLang="ko-K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알리신</a:t>
            </a:r>
            <a:r>
              <a:rPr lang="en-US" altLang="ko-K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피페린</a:t>
            </a: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>
                <a:latin typeface="+mj-ea"/>
                <a:ea typeface="+mj-ea"/>
              </a:rPr>
              <a:t>의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분자 구조를</a:t>
            </a:r>
            <a:r>
              <a:rPr lang="en-US" altLang="ko-KR" sz="2200" b="1" dirty="0">
                <a:latin typeface="+mj-ea"/>
                <a:ea typeface="+mj-ea"/>
              </a:rPr>
              <a:t> </a:t>
            </a:r>
            <a:r>
              <a:rPr lang="ko-KR" altLang="en-US" sz="2200" b="1" dirty="0">
                <a:latin typeface="+mj-ea"/>
                <a:ea typeface="+mj-ea"/>
              </a:rPr>
              <a:t>펠트 스티커로 꾸며 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16741BF-0A51-4042-A59A-70AD1D038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795559" y="3942494"/>
            <a:ext cx="3463213" cy="17883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205A8B5-FDFF-413B-BC9E-40E525139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13" y="2630575"/>
            <a:ext cx="3853182" cy="25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1" y="1281412"/>
            <a:ext cx="2638793" cy="69542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9" y="4075015"/>
            <a:ext cx="5457706" cy="25091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84680" y="4397285"/>
            <a:ext cx="558838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부드러운 맛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매운 맛 등은 혀의 맛 세포에서 느끼는</a:t>
            </a:r>
            <a:r>
              <a:rPr lang="en-US" altLang="ko-KR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C00000"/>
                </a:solidFill>
                <a:latin typeface="+mj-ea"/>
                <a:ea typeface="+mj-ea"/>
              </a:rPr>
              <a:t>‘맛’ </a:t>
            </a:r>
            <a:r>
              <a:rPr lang="ko-KR" altLang="en-US" dirty="0">
                <a:latin typeface="+mj-ea"/>
                <a:ea typeface="+mj-ea"/>
              </a:rPr>
              <a:t>이 아니라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압각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누르는 감각</a:t>
            </a:r>
            <a:r>
              <a:rPr lang="en-US" altLang="ko-KR" dirty="0">
                <a:latin typeface="+mj-ea"/>
                <a:ea typeface="+mj-ea"/>
              </a:rPr>
              <a:t>), </a:t>
            </a:r>
            <a:r>
              <a:rPr lang="ko-KR" altLang="en-US" dirty="0">
                <a:latin typeface="+mj-ea"/>
                <a:ea typeface="+mj-ea"/>
              </a:rPr>
              <a:t>통각</a:t>
            </a:r>
            <a:r>
              <a:rPr lang="en-US" altLang="ko-KR" dirty="0">
                <a:latin typeface="+mj-ea"/>
                <a:ea typeface="+mj-ea"/>
              </a:rPr>
              <a:t> (</a:t>
            </a:r>
            <a:r>
              <a:rPr lang="ko-KR" altLang="en-US" dirty="0">
                <a:latin typeface="+mj-ea"/>
                <a:ea typeface="+mj-ea"/>
              </a:rPr>
              <a:t>통증을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느끼는 감각</a:t>
            </a:r>
            <a:r>
              <a:rPr lang="en-US" altLang="ko-KR" dirty="0">
                <a:latin typeface="+mj-ea"/>
                <a:ea typeface="+mj-ea"/>
              </a:rPr>
              <a:t>), </a:t>
            </a:r>
            <a:r>
              <a:rPr lang="ko-KR" altLang="en-US" dirty="0">
                <a:latin typeface="+mj-ea"/>
                <a:ea typeface="+mj-ea"/>
              </a:rPr>
              <a:t>온</a:t>
            </a:r>
            <a:r>
              <a:rPr lang="en-US" altLang="ko-KR" dirty="0">
                <a:latin typeface="+mj-ea"/>
                <a:ea typeface="+mj-ea"/>
              </a:rPr>
              <a:t>*</a:t>
            </a:r>
            <a:r>
              <a:rPr lang="ko-KR" altLang="en-US" dirty="0">
                <a:latin typeface="+mj-ea"/>
                <a:ea typeface="+mj-ea"/>
              </a:rPr>
              <a:t>냉각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온도를 느끼는 감각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등의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복합적인 감각입니다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596" y="3122616"/>
            <a:ext cx="108750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우리 혀에서 느끼는 맛은 </a:t>
            </a: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ko-KR" altLang="en-US" dirty="0">
                <a:latin typeface="+mj-ea"/>
                <a:ea typeface="+mj-ea"/>
              </a:rPr>
              <a:t>가지로 분류하며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맛을 느끼는 맛 세포에서 감지하게 됩니다</a:t>
            </a:r>
            <a:r>
              <a:rPr lang="en-US" altLang="ko-KR" dirty="0">
                <a:latin typeface="+mj-ea"/>
                <a:ea typeface="+mj-ea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맛 세포는 혓바닥 위의 작은 돌기인 유두에 분포하고 있으며 미각 신경을 통해 대뇌로 연결되어 대뇌에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                                                               </a:t>
            </a:r>
            <a:r>
              <a:rPr lang="ko-KR" altLang="en-US" dirty="0">
                <a:latin typeface="+mj-ea"/>
                <a:ea typeface="+mj-ea"/>
              </a:rPr>
              <a:t>자극을 전달하게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</a:rPr>
              <a:t>위에서 제외된 떫은 맛</a:t>
            </a:r>
            <a:r>
              <a:rPr lang="en-US" altLang="ko-KR" dirty="0">
                <a:latin typeface="+mj-ea"/>
              </a:rPr>
              <a:t>, 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6">
            <a:off x="6198637" y="1050473"/>
            <a:ext cx="5455298" cy="21909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3274" y="1259006"/>
            <a:ext cx="581922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그렇다면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매운 맛은 우리가 말하는 </a:t>
            </a:r>
            <a:r>
              <a:rPr lang="en-US" altLang="ko-KR" dirty="0">
                <a:latin typeface="+mj-ea"/>
                <a:ea typeface="+mj-ea"/>
              </a:rPr>
              <a:t>`</a:t>
            </a:r>
            <a:r>
              <a:rPr lang="ko-KR" altLang="en-US" dirty="0">
                <a:latin typeface="+mj-ea"/>
                <a:ea typeface="+mj-ea"/>
              </a:rPr>
              <a:t> 맛</a:t>
            </a:r>
            <a:r>
              <a:rPr lang="en-US" altLang="ko-KR" dirty="0">
                <a:latin typeface="+mj-ea"/>
                <a:ea typeface="+mj-ea"/>
              </a:rPr>
              <a:t> ` </a:t>
            </a:r>
            <a:r>
              <a:rPr lang="ko-KR" altLang="en-US" dirty="0">
                <a:latin typeface="+mj-ea"/>
                <a:ea typeface="+mj-ea"/>
              </a:rPr>
              <a:t>이 맞을까요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아래 단어 중 </a:t>
            </a:r>
            <a:r>
              <a:rPr lang="en-US" altLang="ko-KR" dirty="0">
                <a:latin typeface="+mj-ea"/>
                <a:ea typeface="+mj-ea"/>
              </a:rPr>
              <a:t>` </a:t>
            </a:r>
            <a:r>
              <a:rPr lang="ko-KR" altLang="en-US" dirty="0">
                <a:latin typeface="+mj-ea"/>
                <a:ea typeface="+mj-ea"/>
              </a:rPr>
              <a:t>맛 </a:t>
            </a:r>
            <a:r>
              <a:rPr lang="en-US" altLang="ko-KR" dirty="0">
                <a:latin typeface="+mj-ea"/>
                <a:ea typeface="+mj-ea"/>
              </a:rPr>
              <a:t>`</a:t>
            </a:r>
            <a:r>
              <a:rPr lang="ko-KR" altLang="en-US" dirty="0">
                <a:latin typeface="+mj-ea"/>
                <a:ea typeface="+mj-ea"/>
              </a:rPr>
              <a:t>을 찾아 </a:t>
            </a:r>
            <a:r>
              <a:rPr lang="en-US" altLang="ko-KR" dirty="0">
                <a:latin typeface="+mj-ea"/>
                <a:ea typeface="+mj-ea"/>
              </a:rPr>
              <a:t>O</a:t>
            </a:r>
            <a:r>
              <a:rPr lang="ko-KR" altLang="en-US" dirty="0">
                <a:latin typeface="+mj-ea"/>
                <a:ea typeface="+mj-ea"/>
              </a:rPr>
              <a:t>표 해봅시다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04" y="2265013"/>
            <a:ext cx="9116697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AEA396-3314-434F-A4C7-CBF89ACFB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30" y="1973603"/>
            <a:ext cx="3853182" cy="2536177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6">
            <a:off x="6198637" y="1050473"/>
            <a:ext cx="5455298" cy="21909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336208"/>
            <a:ext cx="110898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매운 떡볶이를 먹어 보았나요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매운 떡볶이는 어떤 맛인가요</a:t>
            </a:r>
            <a:r>
              <a:rPr lang="en-US" altLang="ko-KR" dirty="0">
                <a:latin typeface="+mj-ea"/>
                <a:ea typeface="+mj-ea"/>
              </a:rPr>
              <a:t>?  </a:t>
            </a:r>
            <a:r>
              <a:rPr lang="ko-KR" altLang="en-US" dirty="0">
                <a:latin typeface="+mj-ea"/>
                <a:ea typeface="+mj-ea"/>
              </a:rPr>
              <a:t>어떤 느낌 인가요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ko-KR" altLang="en-US" dirty="0">
                <a:latin typeface="+mj-ea"/>
                <a:ea typeface="+mj-ea"/>
              </a:rPr>
              <a:t>우리가 알고 있는 매운 맛은 혀의 맛 세포가 느끼는 기본 맛이 아닙니다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음식에 들어있는 매운 맛 분자가 입 안의 통증과 온도를 느끼는 감각 세포를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자극하여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느끼게 되는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‘</a:t>
            </a: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고통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’ </a:t>
            </a:r>
            <a:r>
              <a:rPr lang="ko-KR" altLang="en-US" dirty="0">
                <a:latin typeface="+mj-ea"/>
                <a:ea typeface="+mj-ea"/>
              </a:rPr>
              <a:t>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매운 맛을 내는 음식은 고추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마늘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고추냉이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 err="1">
                <a:latin typeface="+mj-ea"/>
                <a:ea typeface="+mj-ea"/>
              </a:rPr>
              <a:t>와사비</a:t>
            </a:r>
            <a:r>
              <a:rPr lang="en-US" altLang="ko-KR" dirty="0">
                <a:latin typeface="+mj-ea"/>
                <a:ea typeface="+mj-ea"/>
              </a:rPr>
              <a:t>), </a:t>
            </a:r>
            <a:r>
              <a:rPr lang="ko-KR" altLang="en-US" dirty="0">
                <a:latin typeface="+mj-ea"/>
                <a:ea typeface="+mj-ea"/>
              </a:rPr>
              <a:t>후추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err="1">
                <a:latin typeface="+mj-ea"/>
                <a:ea typeface="+mj-ea"/>
              </a:rPr>
              <a:t>멘톨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계피 등 여러 가지가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이 음식들에 들어 있는 매운 맛 분자는 모두 달라 입 안에서도 서로 다른 이유로 매운 맛을 느끼게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51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977" y="1123614"/>
            <a:ext cx="442118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캡사이신</a:t>
            </a:r>
            <a:r>
              <a:rPr lang="ko-KR" alt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 </a:t>
            </a: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(capsaicin)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플라워" panose="02020603020101020101" pitchFamily="18" charset="-127"/>
              <a:ea typeface="777플라워" panose="0202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719977" y="1903444"/>
            <a:ext cx="3236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6">
            <a:off x="6198637" y="1050473"/>
            <a:ext cx="5455298" cy="21909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596" y="2145953"/>
            <a:ext cx="1024896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고추 속에  들어 있는  매운 맛  분자는  여러분이  많이 들어 본  </a:t>
            </a:r>
            <a:r>
              <a:rPr lang="ko-KR" altLang="en-US" b="1" dirty="0" err="1"/>
              <a:t>캡사이신</a:t>
            </a:r>
            <a:r>
              <a:rPr lang="en-US" altLang="ko-KR" b="1" dirty="0"/>
              <a:t>(capsaicin) </a:t>
            </a:r>
            <a:r>
              <a:rPr lang="ko-KR" altLang="en-US" dirty="0"/>
              <a:t>이라는 물질입니다</a:t>
            </a:r>
            <a:r>
              <a:rPr lang="en-US" altLang="ko-KR" dirty="0"/>
              <a:t>.</a:t>
            </a:r>
          </a:p>
          <a:p>
            <a:pPr>
              <a:lnSpc>
                <a:spcPct val="250000"/>
              </a:lnSpc>
            </a:pPr>
            <a:r>
              <a:rPr lang="ko-KR" altLang="en-US" dirty="0" err="1"/>
              <a:t>캡사이신은</a:t>
            </a:r>
            <a:r>
              <a:rPr lang="ko-KR" altLang="en-US" dirty="0"/>
              <a:t>  고추의  매운 맛을 내는 주성분으로  고추씨와  하얀  속심에  많이  들어있습니다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이  분자는 휘발성이면서  지용성으로  물에  잘  녹지  않습니다</a:t>
            </a:r>
            <a:r>
              <a:rPr lang="en-US" altLang="ko-KR" dirty="0"/>
              <a:t>.</a:t>
            </a:r>
          </a:p>
          <a:p>
            <a:pPr>
              <a:lnSpc>
                <a:spcPct val="250000"/>
              </a:lnSpc>
            </a:pPr>
            <a:r>
              <a:rPr lang="ko-KR" altLang="en-US" dirty="0"/>
              <a:t>매운  떡볶이를  먹고  물을  마셔도  매운  느낌이  빨리  사라지지  않는  이유도  이  때문입니다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오히려  우유를  마시면  우유의  지방이  이  성분을  녹여내는  데에  도움을  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14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26365" y="1915347"/>
            <a:ext cx="10170367" cy="4389613"/>
          </a:xfrm>
          <a:prstGeom prst="round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55" y="2298820"/>
            <a:ext cx="9494385" cy="38568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94921" y="1341477"/>
            <a:ext cx="2416629" cy="462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8596" y="1341477"/>
            <a:ext cx="80377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/>
              <a:t>캡사이신</a:t>
            </a:r>
            <a:r>
              <a:rPr lang="ko-KR" altLang="en-US" dirty="0"/>
              <a:t>  분자는 그림과  같이   탄소</a:t>
            </a:r>
            <a:r>
              <a:rPr lang="en-US" altLang="ko-KR" dirty="0"/>
              <a:t>,  </a:t>
            </a:r>
            <a:r>
              <a:rPr lang="ko-KR" altLang="en-US" dirty="0"/>
              <a:t>수소</a:t>
            </a:r>
            <a:r>
              <a:rPr lang="en-US" altLang="ko-KR" dirty="0"/>
              <a:t>,  </a:t>
            </a:r>
            <a:r>
              <a:rPr lang="ko-KR" altLang="en-US" dirty="0"/>
              <a:t>산소</a:t>
            </a:r>
            <a:r>
              <a:rPr lang="en-US" altLang="ko-KR" dirty="0"/>
              <a:t>,  </a:t>
            </a:r>
            <a:r>
              <a:rPr lang="ko-KR" altLang="en-US" dirty="0"/>
              <a:t>질소   로 구성되어 있습니다  </a:t>
            </a:r>
          </a:p>
        </p:txBody>
      </p:sp>
    </p:spTree>
    <p:extLst>
      <p:ext uri="{BB962C8B-B14F-4D97-AF65-F5344CB8AC3E}">
        <p14:creationId xmlns:p14="http://schemas.microsoft.com/office/powerpoint/2010/main" val="319463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058300"/>
            <a:ext cx="11561751" cy="296319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545633" y="5327780"/>
            <a:ext cx="2733869" cy="30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58596" y="4759276"/>
            <a:ext cx="105560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2060"/>
                </a:solidFill>
              </a:rPr>
              <a:t>수용체는  일종의  센서이며</a:t>
            </a:r>
            <a:r>
              <a:rPr lang="en-US" altLang="ko-KR" b="1" dirty="0">
                <a:solidFill>
                  <a:srgbClr val="002060"/>
                </a:solidFill>
              </a:rPr>
              <a:t>,  </a:t>
            </a:r>
            <a:r>
              <a:rPr lang="ko-KR" altLang="en-US" b="1" dirty="0">
                <a:solidFill>
                  <a:srgbClr val="002060"/>
                </a:solidFill>
              </a:rPr>
              <a:t>신경을  따라  대뇌로  자극을  전달하여  뜨거움과  통증을  느끼게  되지요</a:t>
            </a:r>
            <a:r>
              <a:rPr lang="en-US" altLang="ko-KR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2060"/>
                </a:solidFill>
              </a:rPr>
              <a:t>체내에  흡수된  </a:t>
            </a:r>
            <a:r>
              <a:rPr lang="ko-KR" altLang="en-US" sz="2000" b="1" dirty="0" err="1">
                <a:solidFill>
                  <a:srgbClr val="FF0000"/>
                </a:solidFill>
              </a:rPr>
              <a:t>캡사이신</a:t>
            </a:r>
            <a:r>
              <a:rPr lang="ko-KR" altLang="en-US" b="1" dirty="0" err="1">
                <a:solidFill>
                  <a:srgbClr val="002060"/>
                </a:solidFill>
              </a:rPr>
              <a:t>은</a:t>
            </a:r>
            <a:r>
              <a:rPr lang="ko-KR" altLang="en-US" b="1" dirty="0">
                <a:solidFill>
                  <a:srgbClr val="002060"/>
                </a:solidFill>
              </a:rPr>
              <a:t>  아드레날린의  분비를  촉진시키는데</a:t>
            </a:r>
            <a:r>
              <a:rPr lang="en-US" altLang="ko-KR" b="1" dirty="0">
                <a:solidFill>
                  <a:srgbClr val="002060"/>
                </a:solidFill>
              </a:rPr>
              <a:t>, </a:t>
            </a:r>
            <a:r>
              <a:rPr lang="ko-KR" altLang="en-US" b="1" dirty="0">
                <a:solidFill>
                  <a:srgbClr val="002060"/>
                </a:solidFill>
              </a:rPr>
              <a:t>이로  인해 땀이 나고  심장의  활동을 </a:t>
            </a:r>
            <a:endParaRPr lang="en-US" altLang="ko-KR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2060"/>
                </a:solidFill>
              </a:rPr>
              <a:t>빨라지게  합니다</a:t>
            </a:r>
            <a:r>
              <a:rPr lang="en-US" altLang="ko-KR" b="1" dirty="0">
                <a:solidFill>
                  <a:srgbClr val="002060"/>
                </a:solidFill>
              </a:rPr>
              <a:t>.  </a:t>
            </a:r>
            <a:r>
              <a:rPr lang="ko-KR" altLang="en-US" b="1" dirty="0">
                <a:solidFill>
                  <a:srgbClr val="002060"/>
                </a:solidFill>
              </a:rPr>
              <a:t>기분이  좋아지는  느낌도  받게  되지요</a:t>
            </a:r>
            <a:r>
              <a:rPr lang="en-US" altLang="ko-KR" b="1" dirty="0">
                <a:solidFill>
                  <a:srgbClr val="002060"/>
                </a:solidFill>
              </a:rPr>
              <a:t>.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3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4480" y="1377287"/>
            <a:ext cx="3153749" cy="3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4480" y="1262195"/>
            <a:ext cx="3076611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solidFill>
                  <a:srgbClr val="002060"/>
                </a:solidFill>
              </a:rPr>
              <a:t>스코빌</a:t>
            </a:r>
            <a:r>
              <a:rPr lang="ko-KR" altLang="en-US" sz="2000" b="1" dirty="0">
                <a:solidFill>
                  <a:srgbClr val="002060"/>
                </a:solidFill>
              </a:rPr>
              <a:t> 척도  </a:t>
            </a:r>
            <a:r>
              <a:rPr lang="en-US" altLang="ko-KR" sz="2000" b="1" dirty="0" err="1">
                <a:solidFill>
                  <a:srgbClr val="002060"/>
                </a:solidFill>
              </a:rPr>
              <a:t>Scoville</a:t>
            </a:r>
            <a:r>
              <a:rPr lang="en-US" altLang="ko-KR" sz="2000" b="1" dirty="0">
                <a:solidFill>
                  <a:srgbClr val="002060"/>
                </a:solidFill>
              </a:rPr>
              <a:t> scale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" y="2472132"/>
            <a:ext cx="11439465" cy="2657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596" y="1336208"/>
            <a:ext cx="10913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                                    미국의  화학자  </a:t>
            </a:r>
            <a:r>
              <a:rPr lang="ko-KR" altLang="en-US" dirty="0" err="1">
                <a:latin typeface="+mj-ea"/>
                <a:ea typeface="+mj-ea"/>
              </a:rPr>
              <a:t>윌버</a:t>
            </a:r>
            <a:r>
              <a:rPr lang="ko-KR" altLang="en-US" dirty="0">
                <a:latin typeface="+mj-ea"/>
                <a:ea typeface="+mj-ea"/>
              </a:rPr>
              <a:t>  </a:t>
            </a:r>
            <a:r>
              <a:rPr lang="ko-KR" altLang="en-US" dirty="0" err="1">
                <a:latin typeface="+mj-ea"/>
                <a:ea typeface="+mj-ea"/>
              </a:rPr>
              <a:t>스코빌이</a:t>
            </a:r>
            <a:r>
              <a:rPr lang="ko-KR" altLang="en-US" dirty="0">
                <a:latin typeface="+mj-ea"/>
                <a:ea typeface="+mj-ea"/>
              </a:rPr>
              <a:t>  개발한 것으로 </a:t>
            </a:r>
            <a:r>
              <a:rPr lang="ko-KR" altLang="en-US" dirty="0" err="1">
                <a:latin typeface="+mj-ea"/>
                <a:ea typeface="+mj-ea"/>
              </a:rPr>
              <a:t>캡사이신</a:t>
            </a:r>
            <a:r>
              <a:rPr lang="ko-KR" altLang="en-US" dirty="0">
                <a:latin typeface="+mj-ea"/>
                <a:ea typeface="+mj-ea"/>
              </a:rPr>
              <a:t>  함량에  따른 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매운맛의  정도를  나타냅니다</a:t>
            </a:r>
            <a:r>
              <a:rPr lang="en-US" altLang="ko-KR" dirty="0">
                <a:latin typeface="+mj-ea"/>
                <a:ea typeface="+mj-ea"/>
              </a:rPr>
              <a:t>.  </a:t>
            </a:r>
            <a:r>
              <a:rPr lang="ko-KR" altLang="en-US" dirty="0">
                <a:latin typeface="+mj-ea"/>
                <a:ea typeface="+mj-ea"/>
              </a:rPr>
              <a:t>단위로는 </a:t>
            </a:r>
            <a:r>
              <a:rPr lang="en-US" altLang="ko-KR" dirty="0">
                <a:latin typeface="+mj-ea"/>
                <a:ea typeface="+mj-ea"/>
              </a:rPr>
              <a:t>SHU(</a:t>
            </a:r>
            <a:r>
              <a:rPr lang="en-US" altLang="ko-KR" dirty="0" err="1">
                <a:latin typeface="+mj-ea"/>
                <a:ea typeface="+mj-ea"/>
              </a:rPr>
              <a:t>Scoville</a:t>
            </a:r>
            <a:r>
              <a:rPr lang="en-US" altLang="ko-KR" dirty="0">
                <a:latin typeface="+mj-ea"/>
                <a:ea typeface="+mj-ea"/>
              </a:rPr>
              <a:t> Heat Unit)</a:t>
            </a:r>
            <a:r>
              <a:rPr lang="ko-KR" altLang="en-US" dirty="0">
                <a:latin typeface="+mj-ea"/>
                <a:ea typeface="+mj-ea"/>
              </a:rPr>
              <a:t>를 사용합니다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33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977" y="1123614"/>
            <a:ext cx="4421189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알리신</a:t>
            </a:r>
            <a:r>
              <a:rPr lang="en-US" altLang="ko-KR" sz="40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(Allicin)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플라워" panose="02020603020101020101" pitchFamily="18" charset="-127"/>
              <a:ea typeface="777플라워" panose="0202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719977" y="1903444"/>
            <a:ext cx="3236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75998ED9-879B-4FE5-93A8-B7552B775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2" y="635355"/>
            <a:ext cx="3853182" cy="2536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22BA77-898C-4D3B-B372-683C74BCAE36}"/>
              </a:ext>
            </a:extLst>
          </p:cNvPr>
          <p:cNvSpPr txBox="1"/>
          <p:nvPr/>
        </p:nvSpPr>
        <p:spPr>
          <a:xfrm>
            <a:off x="915293" y="2499329"/>
            <a:ext cx="9906000" cy="2904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매운 맛 성분 중의 하나인 </a:t>
            </a:r>
            <a:r>
              <a:rPr lang="ko-KR" altLang="en-US" dirty="0" err="1"/>
              <a:t>알리신은</a:t>
            </a:r>
            <a:r>
              <a:rPr lang="ko-KR" altLang="en-US" dirty="0"/>
              <a:t> 마늘</a:t>
            </a:r>
            <a:r>
              <a:rPr lang="en-US" altLang="ko-KR" dirty="0"/>
              <a:t>, </a:t>
            </a:r>
            <a:r>
              <a:rPr lang="ko-KR" altLang="en-US" dirty="0"/>
              <a:t>양파</a:t>
            </a:r>
            <a:r>
              <a:rPr lang="en-US" altLang="ko-KR" dirty="0"/>
              <a:t>, </a:t>
            </a:r>
            <a:r>
              <a:rPr lang="ko-KR" altLang="en-US" dirty="0"/>
              <a:t>대파에 많이 들어있는 유기</a:t>
            </a:r>
            <a:r>
              <a:rPr lang="en-US" altLang="ko-KR" dirty="0"/>
              <a:t>`</a:t>
            </a:r>
            <a:r>
              <a:rPr lang="ko-KR" altLang="en-US" sz="2000" b="1" dirty="0">
                <a:solidFill>
                  <a:srgbClr val="004821"/>
                </a:solidFill>
              </a:rPr>
              <a:t>황</a:t>
            </a:r>
            <a:r>
              <a:rPr lang="en-US" altLang="ko-KR" dirty="0"/>
              <a:t>`</a:t>
            </a:r>
            <a:r>
              <a:rPr lang="ko-KR" altLang="en-US" dirty="0"/>
              <a:t>화합물 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생으로 먹고 나면 입에서 나는 고약한 냄새는 바로  </a:t>
            </a:r>
            <a:r>
              <a:rPr lang="en-US" altLang="ko-KR" dirty="0"/>
              <a:t>`</a:t>
            </a:r>
            <a:r>
              <a:rPr lang="ko-KR" altLang="en-US" sz="2000" b="1" dirty="0">
                <a:solidFill>
                  <a:srgbClr val="004821"/>
                </a:solidFill>
              </a:rPr>
              <a:t>황</a:t>
            </a:r>
            <a:r>
              <a:rPr lang="en-US" altLang="ko-KR" dirty="0">
                <a:solidFill>
                  <a:srgbClr val="004821"/>
                </a:solidFill>
              </a:rPr>
              <a:t>`</a:t>
            </a:r>
            <a:r>
              <a:rPr lang="ko-KR" altLang="en-US" dirty="0"/>
              <a:t>성분 때문입니다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마을을 깨물지 않고 입에 넣어보면 어떤 맛도 나지 않는 것처럼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이 성분은 마늘</a:t>
            </a:r>
            <a:r>
              <a:rPr lang="en-US" altLang="ko-KR" dirty="0"/>
              <a:t>, </a:t>
            </a:r>
            <a:r>
              <a:rPr lang="ko-KR" altLang="en-US" dirty="0"/>
              <a:t>양파</a:t>
            </a:r>
            <a:r>
              <a:rPr lang="en-US" altLang="ko-KR" dirty="0"/>
              <a:t>, </a:t>
            </a:r>
            <a:r>
              <a:rPr lang="ko-KR" altLang="en-US" dirty="0"/>
              <a:t>대파 안에서 </a:t>
            </a:r>
            <a:r>
              <a:rPr lang="ko-KR" altLang="en-US" sz="24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알린</a:t>
            </a:r>
            <a:r>
              <a:rPr lang="en-US" altLang="ko-KR" sz="24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(Alliin)</a:t>
            </a:r>
            <a:r>
              <a:rPr lang="ko-KR" altLang="en-US" dirty="0"/>
              <a:t>분자의  형태로 있다가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자르거나 빻을  때 세포가 파괴되면서 효소에  의해 </a:t>
            </a:r>
            <a:r>
              <a:rPr lang="ko-KR" altLang="en-US" sz="24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알리신</a:t>
            </a:r>
            <a:r>
              <a:rPr lang="en-US" altLang="ko-KR" sz="24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(Allicin)</a:t>
            </a:r>
            <a:r>
              <a:rPr lang="ko-KR" altLang="en-US" dirty="0"/>
              <a:t>으로 변합니다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이 분자는 휘발성이면서 지용성으로 물에 잘 녹지 않습니다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33894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905</Words>
  <Application>Microsoft Office PowerPoint</Application>
  <PresentationFormat>와이드스크린</PresentationFormat>
  <Paragraphs>104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19</vt:i4>
      </vt:variant>
    </vt:vector>
  </HeadingPairs>
  <TitlesOfParts>
    <vt:vector size="32" baseType="lpstr">
      <vt:lpstr>777플라워</vt:lpstr>
      <vt:lpstr>맑은 고딕</vt:lpstr>
      <vt:lpstr>배달의민족 한나체 Pro</vt:lpstr>
      <vt:lpstr>하르방 R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매운맛 책갈피 3종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221</cp:revision>
  <dcterms:created xsi:type="dcterms:W3CDTF">2020-01-07T08:23:28Z</dcterms:created>
  <dcterms:modified xsi:type="dcterms:W3CDTF">2020-08-31T06:25:33Z</dcterms:modified>
</cp:coreProperties>
</file>