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256" r:id="rId5"/>
    <p:sldId id="348" r:id="rId6"/>
    <p:sldId id="356" r:id="rId7"/>
    <p:sldId id="362" r:id="rId8"/>
    <p:sldId id="357" r:id="rId9"/>
    <p:sldId id="355" r:id="rId10"/>
    <p:sldId id="363" r:id="rId11"/>
    <p:sldId id="358" r:id="rId12"/>
    <p:sldId id="359" r:id="rId13"/>
    <p:sldId id="349" r:id="rId14"/>
    <p:sldId id="364" r:id="rId15"/>
    <p:sldId id="361" r:id="rId16"/>
    <p:sldId id="283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84C9F4"/>
    <a:srgbClr val="79DCFF"/>
    <a:srgbClr val="2FC9FF"/>
    <a:srgbClr val="004821"/>
    <a:srgbClr val="98C58D"/>
    <a:srgbClr val="F9DDD7"/>
    <a:srgbClr val="FFF6E7"/>
    <a:srgbClr val="EAD4F8"/>
    <a:srgbClr val="A6B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접힌 도형 7"/>
          <p:cNvSpPr/>
          <p:nvPr/>
        </p:nvSpPr>
        <p:spPr>
          <a:xfrm>
            <a:off x="1548209" y="1324948"/>
            <a:ext cx="8976049" cy="4189445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2215166" y="2619887"/>
            <a:ext cx="7642134" cy="1599566"/>
          </a:xfrm>
        </p:spPr>
        <p:txBody>
          <a:bodyPr>
            <a:noAutofit/>
          </a:bodyPr>
          <a:lstStyle/>
          <a:p>
            <a:pPr algn="dist"/>
            <a:r>
              <a:rPr lang="ko-KR" altLang="en-US" sz="9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매운맛</a:t>
            </a:r>
            <a:r>
              <a:rPr lang="en-US" altLang="ko-KR" sz="9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-</a:t>
            </a:r>
            <a:r>
              <a:rPr lang="ko-KR" altLang="en-US" sz="9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피페린</a:t>
            </a:r>
            <a:endParaRPr lang="ko-KR" alt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12" name="제목 3"/>
          <p:cNvSpPr txBox="1">
            <a:spLocks/>
          </p:cNvSpPr>
          <p:nvPr/>
        </p:nvSpPr>
        <p:spPr>
          <a:xfrm>
            <a:off x="2421112" y="3608931"/>
            <a:ext cx="7642134" cy="1599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688185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70C0"/>
                </a:solidFill>
              </a:rPr>
              <a:t>실험방법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615615" y="969402"/>
            <a:ext cx="3900194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615615" y="1291995"/>
            <a:ext cx="1371600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58596" y="1341477"/>
            <a:ext cx="7228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err="1" smtClean="0"/>
              <a:t>피페린</a:t>
            </a:r>
            <a:r>
              <a:rPr lang="ko-KR" altLang="en-US" dirty="0" smtClean="0"/>
              <a:t>  종이 도안에 </a:t>
            </a:r>
            <a:r>
              <a:rPr lang="ko-KR" altLang="en-US" dirty="0"/>
              <a:t>그려진 그림을 확인하고 아래 순서대로 원자에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    </a:t>
            </a:r>
            <a:r>
              <a:rPr lang="ko-KR" altLang="en-US" dirty="0" smtClean="0"/>
              <a:t>알맞은 펠트 스티커를 </a:t>
            </a:r>
            <a:r>
              <a:rPr lang="ko-KR" altLang="en-US" dirty="0"/>
              <a:t>붙입니다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31946" y="2464028"/>
            <a:ext cx="5444119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 smtClean="0">
                <a:solidFill>
                  <a:srgbClr val="C00000"/>
                </a:solidFill>
              </a:rPr>
              <a:t>탄소</a:t>
            </a:r>
            <a:r>
              <a:rPr lang="ko-KR" altLang="en-US" dirty="0" smtClean="0"/>
              <a:t> 자리에  </a:t>
            </a:r>
            <a:r>
              <a:rPr lang="ko-KR" altLang="en-US" dirty="0"/>
              <a:t>노랑색 </a:t>
            </a:r>
            <a:r>
              <a:rPr lang="ko-KR" altLang="en-US" dirty="0" smtClean="0"/>
              <a:t> 펠트 스티커를  붙입니다</a:t>
            </a:r>
            <a:r>
              <a:rPr lang="en-US" altLang="ko-KR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 smtClean="0">
                <a:solidFill>
                  <a:srgbClr val="C00000"/>
                </a:solidFill>
              </a:rPr>
              <a:t>산소</a:t>
            </a:r>
            <a:r>
              <a:rPr lang="ko-KR" altLang="en-US" dirty="0" smtClean="0"/>
              <a:t> </a:t>
            </a:r>
            <a:r>
              <a:rPr lang="ko-KR" altLang="en-US" dirty="0"/>
              <a:t>자리에 </a:t>
            </a:r>
            <a:r>
              <a:rPr lang="ko-KR" altLang="en-US" dirty="0" smtClean="0"/>
              <a:t> 빨강색  펠트 스티커를  </a:t>
            </a:r>
            <a:r>
              <a:rPr lang="ko-KR" altLang="en-US" dirty="0"/>
              <a:t>붙입니다</a:t>
            </a:r>
            <a:r>
              <a:rPr lang="en-US" altLang="ko-KR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 smtClean="0">
                <a:solidFill>
                  <a:srgbClr val="C00000"/>
                </a:solidFill>
              </a:rPr>
              <a:t>질소 </a:t>
            </a:r>
            <a:r>
              <a:rPr lang="ko-KR" altLang="en-US" dirty="0" smtClean="0"/>
              <a:t>자리에  보라색  큰  펠트 스티커를  붙입니다</a:t>
            </a:r>
            <a:r>
              <a:rPr lang="en-US" altLang="ko-KR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 smtClean="0">
                <a:solidFill>
                  <a:srgbClr val="C00000"/>
                </a:solidFill>
              </a:rPr>
              <a:t>수소</a:t>
            </a:r>
            <a:r>
              <a:rPr lang="ko-KR" altLang="en-US" dirty="0" smtClean="0"/>
              <a:t> </a:t>
            </a:r>
            <a:r>
              <a:rPr lang="ko-KR" altLang="en-US" dirty="0"/>
              <a:t>자리에 </a:t>
            </a:r>
            <a:r>
              <a:rPr lang="ko-KR" altLang="en-US" dirty="0" smtClean="0"/>
              <a:t> 작은 파란색  펠트 스티커를 </a:t>
            </a:r>
            <a:r>
              <a:rPr lang="en-US" altLang="ko-KR" dirty="0" smtClean="0"/>
              <a:t> </a:t>
            </a:r>
            <a:r>
              <a:rPr lang="ko-KR" altLang="en-US" dirty="0" smtClean="0"/>
              <a:t>다른 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   </a:t>
            </a:r>
            <a:r>
              <a:rPr lang="ko-KR" altLang="en-US" dirty="0" smtClean="0"/>
              <a:t>스티커 </a:t>
            </a:r>
            <a:r>
              <a:rPr lang="ko-KR" altLang="en-US" dirty="0"/>
              <a:t>위에 </a:t>
            </a:r>
            <a:r>
              <a:rPr lang="en-US" altLang="ko-KR" dirty="0"/>
              <a:t> </a:t>
            </a:r>
            <a:r>
              <a:rPr lang="ko-KR" altLang="en-US" dirty="0" smtClean="0"/>
              <a:t>그림과  </a:t>
            </a:r>
            <a:r>
              <a:rPr lang="ko-KR" altLang="en-US" dirty="0"/>
              <a:t>같이 살짝 겹쳐 </a:t>
            </a:r>
            <a:r>
              <a:rPr lang="ko-KR" altLang="en-US" dirty="0" smtClean="0"/>
              <a:t>붙입니다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8596" y="4939743"/>
            <a:ext cx="53719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2. </a:t>
            </a:r>
            <a:r>
              <a:rPr lang="ko-KR" altLang="en-US" dirty="0" smtClean="0">
                <a:latin typeface="+mj-ea"/>
                <a:ea typeface="+mj-ea"/>
              </a:rPr>
              <a:t>모든 </a:t>
            </a:r>
            <a:r>
              <a:rPr lang="ko-KR" altLang="en-US" dirty="0">
                <a:latin typeface="+mj-ea"/>
                <a:ea typeface="+mj-ea"/>
              </a:rPr>
              <a:t>원자가 잘 붙었는지 그 개수를 확인합니다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8596" y="5467059"/>
            <a:ext cx="48285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3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이름 쓰는 </a:t>
            </a:r>
            <a:r>
              <a:rPr lang="ko-KR" altLang="en-US" dirty="0">
                <a:latin typeface="+mj-ea"/>
                <a:ea typeface="+mj-ea"/>
              </a:rPr>
              <a:t>칸에 </a:t>
            </a:r>
            <a:r>
              <a:rPr lang="ko-KR" altLang="en-US" dirty="0" err="1">
                <a:latin typeface="+mj-ea"/>
                <a:ea typeface="+mj-ea"/>
              </a:rPr>
              <a:t>유성펜으로</a:t>
            </a:r>
            <a:r>
              <a:rPr lang="ko-KR" altLang="en-US" dirty="0">
                <a:latin typeface="+mj-ea"/>
                <a:ea typeface="+mj-ea"/>
              </a:rPr>
              <a:t> 이름을 씁니다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6808">
            <a:off x="5713306" y="1896900"/>
            <a:ext cx="5900915" cy="3304080"/>
          </a:xfrm>
          <a:prstGeom prst="rect">
            <a:avLst/>
          </a:prstGeom>
        </p:spPr>
      </p:pic>
      <p:cxnSp>
        <p:nvCxnSpPr>
          <p:cNvPr id="12" name="직선 화살표 연결선 11"/>
          <p:cNvCxnSpPr/>
          <p:nvPr/>
        </p:nvCxnSpPr>
        <p:spPr>
          <a:xfrm flipV="1">
            <a:off x="6276065" y="4049486"/>
            <a:ext cx="1159441" cy="1866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6910569" y="2929812"/>
            <a:ext cx="605240" cy="80243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70C0"/>
                </a:solidFill>
              </a:rPr>
              <a:t>확인학습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596" y="1223034"/>
            <a:ext cx="66078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매운맛 성분의 화학 물질인 </a:t>
            </a:r>
            <a:r>
              <a:rPr lang="ko-KR" altLang="en-US" dirty="0" err="1" smtClean="0">
                <a:latin typeface="+mj-ea"/>
                <a:ea typeface="+mj-ea"/>
              </a:rPr>
              <a:t>피페린의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특징을 정리해봅시다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endParaRPr lang="ko-KR" altLang="en-US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951722" y="1951033"/>
            <a:ext cx="9657184" cy="289155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02295" y="2088244"/>
            <a:ext cx="451277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피페린의</a:t>
            </a:r>
            <a:r>
              <a:rPr lang="ko-KR" altLang="en-US" sz="20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 분자 구조와 특징</a:t>
            </a:r>
            <a:endParaRPr lang="en-US" altLang="ko-KR" sz="2000" b="1" dirty="0" smtClean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피페린을</a:t>
            </a:r>
            <a:r>
              <a:rPr lang="ko-KR" altLang="en-US" sz="20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 느끼는 과정</a:t>
            </a:r>
            <a:endParaRPr lang="en-US" altLang="ko-KR" sz="2000" b="1" dirty="0" smtClean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피페린이</a:t>
            </a:r>
            <a:r>
              <a:rPr lang="ko-KR" altLang="en-US" sz="20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 우리 몸 속에서 하는 작용</a:t>
            </a:r>
            <a:endParaRPr lang="ko-KR" alt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7765">
            <a:off x="8103228" y="1204978"/>
            <a:ext cx="3463213" cy="178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70C0"/>
                </a:solidFill>
              </a:rPr>
              <a:t>확인학습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596" y="1223034"/>
            <a:ext cx="1018099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매운 맛 분자로 잘 알려진 고추의 </a:t>
            </a:r>
            <a:r>
              <a:rPr lang="ko-KR" altLang="en-US" dirty="0" err="1" smtClean="0">
                <a:solidFill>
                  <a:srgbClr val="FF0000"/>
                </a:solidFill>
                <a:latin typeface="+mj-ea"/>
                <a:ea typeface="+mj-ea"/>
              </a:rPr>
              <a:t>캡사이신</a:t>
            </a:r>
            <a:r>
              <a:rPr lang="ko-KR" altLang="en-US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분자와 후추의 </a:t>
            </a:r>
            <a:r>
              <a:rPr lang="ko-KR" altLang="en-US" dirty="0" err="1" smtClean="0">
                <a:solidFill>
                  <a:srgbClr val="FF0000"/>
                </a:solidFill>
                <a:latin typeface="+mj-ea"/>
                <a:ea typeface="+mj-ea"/>
              </a:rPr>
              <a:t>피페린</a:t>
            </a:r>
            <a:r>
              <a:rPr lang="ko-KR" altLang="en-US" dirty="0" smtClean="0">
                <a:latin typeface="+mj-ea"/>
                <a:ea typeface="+mj-ea"/>
              </a:rPr>
              <a:t> 분자는 비슷한 부분이 있어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그 기능도 비슷하며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우리 혀에서도 같은 센서 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smtClean="0">
                <a:latin typeface="+mj-ea"/>
                <a:ea typeface="+mj-ea"/>
              </a:rPr>
              <a:t>수용체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  <a:r>
              <a:rPr lang="ko-KR" altLang="en-US" dirty="0" smtClean="0">
                <a:latin typeface="+mj-ea"/>
                <a:ea typeface="+mj-ea"/>
              </a:rPr>
              <a:t>에 반응합니다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다음 그림에서 비슷한 부분을 찾아 표시하여 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025">
            <a:off x="361729" y="2985927"/>
            <a:ext cx="5504335" cy="316809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3554">
            <a:off x="6482954" y="3104354"/>
            <a:ext cx="5051653" cy="2494489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>
          <a:xfrm>
            <a:off x="6098534" y="2561862"/>
            <a:ext cx="0" cy="40162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8747" y="5902696"/>
            <a:ext cx="2095445" cy="503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[ </a:t>
            </a:r>
            <a:r>
              <a:rPr lang="ko-KR" altLang="en-US" sz="2000" b="1" dirty="0" err="1" smtClean="0"/>
              <a:t>캡사이신</a:t>
            </a:r>
            <a:r>
              <a:rPr lang="ko-KR" altLang="en-US" sz="2000" b="1" dirty="0" smtClean="0"/>
              <a:t> 분자 </a:t>
            </a:r>
            <a:r>
              <a:rPr lang="en-US" altLang="ko-KR" sz="2000" b="1" dirty="0" smtClean="0"/>
              <a:t>] 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948853" y="5902696"/>
            <a:ext cx="18389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[ </a:t>
            </a:r>
            <a:r>
              <a:rPr lang="ko-KR" altLang="en-US" sz="2000" b="1" dirty="0" err="1" smtClean="0"/>
              <a:t>피페린</a:t>
            </a:r>
            <a:r>
              <a:rPr lang="ko-KR" altLang="en-US" sz="2000" b="1" dirty="0" smtClean="0"/>
              <a:t> 분자 </a:t>
            </a:r>
            <a:r>
              <a:rPr lang="en-US" altLang="ko-KR" sz="2000" b="1" dirty="0" smtClean="0"/>
              <a:t>] 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163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643812" y="5029694"/>
            <a:ext cx="10907486" cy="1279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1946" y="688185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70C0"/>
                </a:solidFill>
              </a:rPr>
              <a:t>실험목표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6" y="2693857"/>
            <a:ext cx="2107197" cy="452997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70C0"/>
                </a:solidFill>
              </a:rPr>
              <a:t>실험 준비물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3812" y="1240971"/>
            <a:ext cx="10907486" cy="12904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43812" y="3291719"/>
            <a:ext cx="10907486" cy="88233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831946" y="446999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70C0"/>
                </a:solidFill>
              </a:rPr>
              <a:t>생각해보기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5383" y="5201578"/>
            <a:ext cx="105432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200" b="1" dirty="0" smtClean="0">
                <a:latin typeface="+mj-ea"/>
                <a:ea typeface="+mj-ea"/>
              </a:rPr>
              <a:t>내가 아는 맛은 어떤 것이 있습니까</a:t>
            </a:r>
            <a:r>
              <a:rPr lang="en-US" altLang="ko-KR" sz="2200" b="1" dirty="0" smtClean="0">
                <a:latin typeface="+mj-ea"/>
                <a:ea typeface="+mj-ea"/>
              </a:rPr>
              <a:t>? </a:t>
            </a:r>
            <a:r>
              <a:rPr lang="ko-KR" altLang="en-US" sz="2200" b="1" dirty="0" smtClean="0">
                <a:latin typeface="+mj-ea"/>
                <a:ea typeface="+mj-ea"/>
              </a:rPr>
              <a:t>생각나는 대로 적어봅시다</a:t>
            </a:r>
            <a:r>
              <a:rPr lang="en-US" altLang="ko-KR" sz="2200" b="1" dirty="0" smtClean="0">
                <a:latin typeface="+mj-ea"/>
                <a:ea typeface="+mj-ea"/>
              </a:rPr>
              <a:t>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ko-KR" altLang="en-US" sz="2200" b="1" dirty="0" smtClean="0">
                <a:latin typeface="+mj-ea"/>
                <a:ea typeface="+mj-ea"/>
              </a:rPr>
              <a:t>고기를 구울 때 잘 뿌려 먹는 후추는 어떤 맛 입니까</a:t>
            </a:r>
            <a:r>
              <a:rPr lang="en-US" altLang="ko-KR" sz="2200" b="1" dirty="0" smtClean="0">
                <a:latin typeface="+mj-ea"/>
                <a:ea typeface="+mj-ea"/>
              </a:rPr>
              <a:t>?</a:t>
            </a:r>
            <a:endParaRPr lang="ko-KR" altLang="en-US" sz="1100" dirty="0">
              <a:latin typeface="+mj-ea"/>
              <a:ea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7765">
            <a:off x="8103228" y="1204978"/>
            <a:ext cx="3463213" cy="17883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5383" y="3339002"/>
            <a:ext cx="10543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200" b="1" dirty="0" err="1" smtClean="0">
                <a:latin typeface="+mj-ea"/>
                <a:ea typeface="+mj-ea"/>
              </a:rPr>
              <a:t>피페린</a:t>
            </a:r>
            <a:r>
              <a:rPr lang="ko-KR" altLang="en-US" sz="2200" b="1" dirty="0" smtClean="0">
                <a:latin typeface="+mj-ea"/>
                <a:ea typeface="+mj-ea"/>
              </a:rPr>
              <a:t> 도안</a:t>
            </a:r>
            <a:r>
              <a:rPr lang="en-US" altLang="ko-KR" sz="2200" b="1" dirty="0" smtClean="0">
                <a:latin typeface="+mj-ea"/>
                <a:ea typeface="+mj-ea"/>
              </a:rPr>
              <a:t>, </a:t>
            </a:r>
            <a:r>
              <a:rPr lang="ko-KR" altLang="en-US" sz="2200" b="1" dirty="0" smtClean="0">
                <a:latin typeface="+mj-ea"/>
                <a:ea typeface="+mj-ea"/>
              </a:rPr>
              <a:t>원형 펠트 스티커 </a:t>
            </a:r>
            <a:r>
              <a:rPr lang="en-US" altLang="ko-KR" sz="2200" b="1" dirty="0" smtClean="0">
                <a:latin typeface="+mj-ea"/>
                <a:ea typeface="+mj-ea"/>
              </a:rPr>
              <a:t>4</a:t>
            </a:r>
            <a:r>
              <a:rPr lang="ko-KR" altLang="en-US" sz="2200" b="1" dirty="0" smtClean="0">
                <a:latin typeface="+mj-ea"/>
                <a:ea typeface="+mj-ea"/>
              </a:rPr>
              <a:t>종 </a:t>
            </a:r>
            <a:r>
              <a:rPr lang="en-US" altLang="ko-KR" sz="2200" b="1" dirty="0" smtClean="0">
                <a:latin typeface="+mj-ea"/>
                <a:ea typeface="+mj-ea"/>
              </a:rPr>
              <a:t>( </a:t>
            </a:r>
            <a:r>
              <a:rPr lang="ko-KR" altLang="en-US" sz="2200" b="1" dirty="0" smtClean="0">
                <a:latin typeface="+mj-ea"/>
                <a:ea typeface="+mj-ea"/>
              </a:rPr>
              <a:t>사이즈 확인</a:t>
            </a:r>
            <a:r>
              <a:rPr lang="en-US" altLang="ko-KR" sz="2200" b="1" dirty="0" smtClean="0">
                <a:latin typeface="+mj-ea"/>
                <a:ea typeface="+mj-ea"/>
              </a:rPr>
              <a:t>: L 3</a:t>
            </a:r>
            <a:r>
              <a:rPr lang="ko-KR" altLang="en-US" sz="2200" b="1" dirty="0" smtClean="0">
                <a:latin typeface="+mj-ea"/>
                <a:ea typeface="+mj-ea"/>
              </a:rPr>
              <a:t>종</a:t>
            </a:r>
            <a:r>
              <a:rPr lang="en-US" altLang="ko-KR" sz="2200" b="1" dirty="0" smtClean="0">
                <a:latin typeface="+mj-ea"/>
                <a:ea typeface="+mj-ea"/>
              </a:rPr>
              <a:t>+S 1</a:t>
            </a:r>
            <a:r>
              <a:rPr lang="ko-KR" altLang="en-US" sz="2200" b="1" dirty="0" smtClean="0">
                <a:latin typeface="+mj-ea"/>
                <a:ea typeface="+mj-ea"/>
              </a:rPr>
              <a:t>종</a:t>
            </a:r>
            <a:r>
              <a:rPr lang="en-US" altLang="ko-KR" sz="2200" b="1" dirty="0" smtClean="0">
                <a:latin typeface="+mj-ea"/>
                <a:ea typeface="+mj-ea"/>
              </a:rPr>
              <a:t>)   </a:t>
            </a:r>
            <a:r>
              <a:rPr lang="en-US" altLang="ko-KR" sz="1400" b="1" dirty="0" smtClean="0">
                <a:solidFill>
                  <a:srgbClr val="C00000"/>
                </a:solidFill>
                <a:latin typeface="+mj-ea"/>
                <a:ea typeface="+mj-ea"/>
              </a:rPr>
              <a:t>**</a:t>
            </a:r>
            <a:r>
              <a:rPr lang="ko-KR" altLang="en-US" sz="1400" b="1" dirty="0" err="1" smtClean="0">
                <a:solidFill>
                  <a:srgbClr val="C00000"/>
                </a:solidFill>
                <a:latin typeface="+mj-ea"/>
                <a:ea typeface="+mj-ea"/>
              </a:rPr>
              <a:t>유성펜</a:t>
            </a:r>
            <a:endParaRPr lang="ko-KR" altLang="en-US" sz="11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5383" y="1340122"/>
            <a:ext cx="7641836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b="1" dirty="0" smtClean="0">
                <a:latin typeface="+mj-ea"/>
                <a:ea typeface="+mj-ea"/>
              </a:rPr>
              <a:t>매운맛을 느끼는 과정을 알아 보고</a:t>
            </a:r>
            <a:r>
              <a:rPr lang="en-US" altLang="ko-KR" sz="2200" b="1" dirty="0" smtClean="0">
                <a:latin typeface="+mj-ea"/>
                <a:ea typeface="+mj-ea"/>
              </a:rPr>
              <a:t>,</a:t>
            </a:r>
            <a:r>
              <a:rPr lang="ko-KR" altLang="en-US" sz="2200" b="1" dirty="0" smtClean="0">
                <a:latin typeface="+mj-ea"/>
                <a:ea typeface="+mj-ea"/>
              </a:rPr>
              <a:t> 매운맛 분자 중 하나인 </a:t>
            </a:r>
            <a:endParaRPr lang="en-US" altLang="ko-KR" sz="22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rgbClr val="FF0000"/>
                </a:solidFill>
                <a:latin typeface="+mj-ea"/>
                <a:ea typeface="+mj-ea"/>
              </a:rPr>
              <a:t>피페린</a:t>
            </a:r>
            <a:r>
              <a:rPr lang="ko-KR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smtClean="0">
                <a:latin typeface="+mj-ea"/>
                <a:ea typeface="+mj-ea"/>
              </a:rPr>
              <a:t>의 분자 구조를</a:t>
            </a:r>
            <a:r>
              <a:rPr lang="en-US" altLang="ko-KR" sz="2200" b="1" dirty="0">
                <a:latin typeface="+mj-ea"/>
                <a:ea typeface="+mj-ea"/>
              </a:rPr>
              <a:t> </a:t>
            </a:r>
            <a:r>
              <a:rPr lang="ko-KR" altLang="en-US" sz="2200" b="1" dirty="0" smtClean="0">
                <a:latin typeface="+mj-ea"/>
                <a:ea typeface="+mj-ea"/>
              </a:rPr>
              <a:t>펠트 스티커로 꾸며 봅시다</a:t>
            </a:r>
            <a:r>
              <a:rPr lang="en-US" altLang="ko-KR" sz="2200" b="1" dirty="0" smtClean="0">
                <a:latin typeface="+mj-ea"/>
                <a:ea typeface="+mj-ea"/>
              </a:rPr>
              <a:t>.</a:t>
            </a:r>
            <a:endParaRPr lang="ko-KR" altLang="en-US" sz="2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790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70C0"/>
                </a:solidFill>
              </a:rPr>
              <a:t>원리학습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7765">
            <a:off x="8103228" y="1204978"/>
            <a:ext cx="3463213" cy="17883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8596" y="1336208"/>
            <a:ext cx="11089895" cy="4293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후추는 말려서 갈아 가루 형태로 음식에 사용합니다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독특한 향이 있어 주로 고기에 많이 뿌려 먹습니다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후추에서는 어떤 맛이 느껴지나요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우리가 알고 있는 매운 맛은 혀의 맛 세포가 느끼는 기본 맛이 아닙니다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음식에 들어 있는 매운 맛 분자가 입 안의 통증과 온도를 느끼는 감각 세포를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자극하여 느끼게 되는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FF0000"/>
                </a:solidFill>
                <a:latin typeface="+mj-ea"/>
                <a:ea typeface="+mj-ea"/>
              </a:rPr>
              <a:t>‘</a:t>
            </a:r>
            <a:r>
              <a:rPr lang="ko-KR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고통</a:t>
            </a:r>
            <a:r>
              <a:rPr lang="en-US" altLang="ko-KR" sz="2000" b="1" dirty="0" smtClean="0">
                <a:solidFill>
                  <a:srgbClr val="FF0000"/>
                </a:solidFill>
                <a:latin typeface="+mj-ea"/>
                <a:ea typeface="+mj-ea"/>
              </a:rPr>
              <a:t>’ </a:t>
            </a:r>
            <a:r>
              <a:rPr lang="ko-KR" altLang="en-US" dirty="0" smtClean="0">
                <a:latin typeface="+mj-ea"/>
                <a:ea typeface="+mj-ea"/>
              </a:rPr>
              <a:t>입니다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매운 맛을 내는 음식은 고추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마늘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고추냉이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err="1" smtClean="0">
                <a:latin typeface="+mj-ea"/>
                <a:ea typeface="+mj-ea"/>
              </a:rPr>
              <a:t>와사비</a:t>
            </a:r>
            <a:r>
              <a:rPr lang="en-US" altLang="ko-KR" dirty="0" smtClean="0">
                <a:latin typeface="+mj-ea"/>
                <a:ea typeface="+mj-ea"/>
              </a:rPr>
              <a:t>), </a:t>
            </a:r>
            <a:r>
              <a:rPr lang="ko-KR" altLang="en-US" dirty="0" smtClean="0">
                <a:latin typeface="+mj-ea"/>
                <a:ea typeface="+mj-ea"/>
              </a:rPr>
              <a:t>후추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err="1" smtClean="0">
                <a:latin typeface="+mj-ea"/>
                <a:ea typeface="+mj-ea"/>
              </a:rPr>
              <a:t>멘톨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계피 등 여러 가지가 있습니다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이 음식들에 들어 있는 매운 맛 분자는 모두 달라 입 안에서도 서로 다른 이유로 매운 맛을 느끼게 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55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70C0"/>
                </a:solidFill>
              </a:rPr>
              <a:t>원리학습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7765">
            <a:off x="8103228" y="1204978"/>
            <a:ext cx="3463213" cy="17883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9978" y="1123614"/>
            <a:ext cx="2896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플라워" panose="02020603020101020101" pitchFamily="18" charset="-127"/>
                <a:ea typeface="777플라워" panose="02020603020101020101" pitchFamily="18" charset="-127"/>
              </a:rPr>
              <a:t>피페린</a:t>
            </a:r>
            <a:r>
              <a:rPr lang="ko-KR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플라워" panose="02020603020101020101" pitchFamily="18" charset="-127"/>
                <a:ea typeface="777플라워" panose="02020603020101020101" pitchFamily="18" charset="-127"/>
              </a:rPr>
              <a:t> </a:t>
            </a:r>
            <a:r>
              <a:rPr lang="en-US" altLang="ko-K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플라워" panose="02020603020101020101" pitchFamily="18" charset="-127"/>
                <a:ea typeface="777플라워" panose="02020603020101020101" pitchFamily="18" charset="-127"/>
              </a:rPr>
              <a:t>(</a:t>
            </a:r>
            <a:r>
              <a:rPr lang="en-US" altLang="ko-KR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플라워" panose="02020603020101020101" pitchFamily="18" charset="-127"/>
                <a:ea typeface="777플라워" panose="02020603020101020101" pitchFamily="18" charset="-127"/>
              </a:rPr>
              <a:t>Piperine</a:t>
            </a:r>
            <a:r>
              <a:rPr lang="en-US" altLang="ko-K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플라워" panose="02020603020101020101" pitchFamily="18" charset="-127"/>
                <a:ea typeface="777플라워" panose="02020603020101020101" pitchFamily="18" charset="-127"/>
              </a:rPr>
              <a:t>)</a:t>
            </a:r>
            <a:endParaRPr lang="ko-KR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777플라워" panose="02020603020101020101" pitchFamily="18" charset="-127"/>
              <a:ea typeface="777플라워" panose="02020603020101020101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654663" y="1875453"/>
            <a:ext cx="32363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8596" y="2145953"/>
            <a:ext cx="9874819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성숙하지  </a:t>
            </a:r>
            <a:r>
              <a:rPr lang="ko-KR" altLang="en-US" dirty="0"/>
              <a:t>않은 </a:t>
            </a:r>
            <a:r>
              <a:rPr lang="ko-KR" altLang="en-US" dirty="0" smtClean="0"/>
              <a:t> 후추를  수확하여  잘  건조시키면  </a:t>
            </a:r>
            <a:r>
              <a:rPr lang="ko-KR" altLang="en-US" dirty="0"/>
              <a:t>겉이 </a:t>
            </a:r>
            <a:r>
              <a:rPr lang="ko-KR" altLang="en-US" dirty="0" smtClean="0"/>
              <a:t> 주름진  검은  후추 </a:t>
            </a:r>
            <a:r>
              <a:rPr lang="en-US" altLang="ko-KR" dirty="0"/>
              <a:t>(black </a:t>
            </a:r>
            <a:r>
              <a:rPr lang="en-US" altLang="ko-KR" dirty="0" err="1"/>
              <a:t>peper</a:t>
            </a:r>
            <a:r>
              <a:rPr lang="en-US" altLang="ko-KR" dirty="0"/>
              <a:t>) </a:t>
            </a:r>
            <a:r>
              <a:rPr lang="ko-KR" altLang="en-US" dirty="0"/>
              <a:t>가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만들어 지는데   여기에는 </a:t>
            </a:r>
            <a:r>
              <a:rPr lang="en-US" altLang="ko-KR" dirty="0"/>
              <a:t>(</a:t>
            </a:r>
            <a:r>
              <a:rPr lang="ko-KR" altLang="en-US" dirty="0"/>
              <a:t>특히 껍질</a:t>
            </a:r>
            <a:r>
              <a:rPr lang="en-US" altLang="ko-KR" dirty="0"/>
              <a:t>) </a:t>
            </a:r>
            <a:r>
              <a:rPr lang="en-US" altLang="ko-KR" dirty="0" smtClean="0"/>
              <a:t> </a:t>
            </a:r>
            <a:r>
              <a:rPr lang="ko-KR" altLang="en-US" dirty="0" smtClean="0"/>
              <a:t>매운  </a:t>
            </a:r>
            <a:r>
              <a:rPr lang="ko-KR" altLang="en-US" dirty="0"/>
              <a:t>맛 분자인  </a:t>
            </a:r>
            <a:r>
              <a:rPr lang="ko-KR" altLang="en-US" dirty="0" err="1"/>
              <a:t>피페린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en-US" altLang="ko-KR" dirty="0" err="1"/>
              <a:t>piperine</a:t>
            </a:r>
            <a:r>
              <a:rPr lang="en-US" altLang="ko-KR" dirty="0"/>
              <a:t>)</a:t>
            </a:r>
            <a:r>
              <a:rPr lang="ko-KR" altLang="en-US" dirty="0"/>
              <a:t>이 </a:t>
            </a:r>
            <a:r>
              <a:rPr lang="ko-KR" altLang="en-US" dirty="0" smtClean="0"/>
              <a:t> 많이  들어 </a:t>
            </a:r>
            <a:r>
              <a:rPr lang="ko-KR" altLang="en-US" dirty="0"/>
              <a:t>있습니다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>
              <a:lnSpc>
                <a:spcPct val="200000"/>
              </a:lnSpc>
            </a:pPr>
            <a:r>
              <a:rPr lang="ko-KR" altLang="en-US" dirty="0" err="1" smtClean="0"/>
              <a:t>피페린은</a:t>
            </a:r>
            <a:r>
              <a:rPr lang="ko-KR" altLang="en-US" dirty="0" smtClean="0"/>
              <a:t>  </a:t>
            </a:r>
            <a:r>
              <a:rPr lang="ko-KR" altLang="en-US" dirty="0"/>
              <a:t>우리가  잘 아는 </a:t>
            </a:r>
            <a:r>
              <a:rPr lang="ko-KR" altLang="en-US" b="1" dirty="0">
                <a:solidFill>
                  <a:srgbClr val="0070C0"/>
                </a:solidFill>
              </a:rPr>
              <a:t>고추의  </a:t>
            </a:r>
            <a:r>
              <a:rPr lang="ko-KR" altLang="en-US" b="1" dirty="0" err="1">
                <a:solidFill>
                  <a:srgbClr val="0070C0"/>
                </a:solidFill>
              </a:rPr>
              <a:t>캡사이신과</a:t>
            </a:r>
            <a:r>
              <a:rPr lang="ko-KR" altLang="en-US" b="1" dirty="0">
                <a:solidFill>
                  <a:srgbClr val="0070C0"/>
                </a:solidFill>
              </a:rPr>
              <a:t>  </a:t>
            </a:r>
            <a:r>
              <a:rPr lang="ko-KR" altLang="en-US" b="1" dirty="0" smtClean="0">
                <a:solidFill>
                  <a:srgbClr val="0070C0"/>
                </a:solidFill>
              </a:rPr>
              <a:t>비슷한  </a:t>
            </a:r>
            <a:r>
              <a:rPr lang="ko-KR" altLang="en-US" b="1" dirty="0">
                <a:solidFill>
                  <a:srgbClr val="0070C0"/>
                </a:solidFill>
              </a:rPr>
              <a:t>분자 </a:t>
            </a:r>
            <a:r>
              <a:rPr lang="ko-KR" altLang="en-US" b="1" dirty="0" smtClean="0">
                <a:solidFill>
                  <a:srgbClr val="0070C0"/>
                </a:solidFill>
              </a:rPr>
              <a:t>구조  </a:t>
            </a: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[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벤젠고리 및 </a:t>
            </a:r>
            <a:r>
              <a:rPr lang="ko-KR" altLang="en-US" b="1" dirty="0" err="1" smtClean="0">
                <a:solidFill>
                  <a:srgbClr val="002060"/>
                </a:solidFill>
                <a:latin typeface="+mj-ea"/>
                <a:ea typeface="+mj-ea"/>
              </a:rPr>
              <a:t>아마이드기</a:t>
            </a: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] 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가지고 있으며</a:t>
            </a: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그래서  매운 맛을  느끼는  작용도  매우  비슷합니다</a:t>
            </a:r>
            <a:r>
              <a:rPr lang="en-US" altLang="ko-KR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dirty="0" err="1" smtClean="0"/>
              <a:t>피페린</a:t>
            </a:r>
            <a:r>
              <a:rPr lang="ko-KR" altLang="en-US" dirty="0" smtClean="0"/>
              <a:t>  분자는  휘발성이면서   지용성으로   물에   잘  녹지  않습니다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54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70C0"/>
                </a:solidFill>
              </a:rPr>
              <a:t>원리학습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396342" y="1387667"/>
            <a:ext cx="2556589" cy="461641"/>
          </a:xfrm>
          <a:prstGeom prst="rect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58596" y="1341477"/>
            <a:ext cx="800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알리신 분자는 </a:t>
            </a:r>
            <a:r>
              <a:rPr lang="ko-KR" altLang="en-US" dirty="0" smtClean="0"/>
              <a:t>그림과  </a:t>
            </a:r>
            <a:r>
              <a:rPr lang="ko-KR" altLang="en-US" dirty="0"/>
              <a:t>같이 </a:t>
            </a:r>
            <a:r>
              <a:rPr lang="ko-KR" altLang="en-US" dirty="0" smtClean="0"/>
              <a:t> 탄소</a:t>
            </a:r>
            <a:r>
              <a:rPr lang="en-US" altLang="ko-KR" dirty="0"/>
              <a:t>, 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수소</a:t>
            </a:r>
            <a:r>
              <a:rPr lang="en-US" altLang="ko-KR" dirty="0"/>
              <a:t>, </a:t>
            </a:r>
            <a:r>
              <a:rPr lang="en-US" altLang="ko-KR" dirty="0" smtClean="0"/>
              <a:t> </a:t>
            </a:r>
            <a:r>
              <a:rPr lang="ko-KR" altLang="en-US" dirty="0" smtClean="0"/>
              <a:t>산소</a:t>
            </a:r>
            <a:r>
              <a:rPr lang="en-US" altLang="ko-KR" dirty="0" smtClean="0"/>
              <a:t>,  </a:t>
            </a:r>
            <a:r>
              <a:rPr lang="ko-KR" altLang="en-US" dirty="0" smtClean="0"/>
              <a:t>질소      로 </a:t>
            </a:r>
            <a:r>
              <a:rPr lang="ko-KR" altLang="en-US" dirty="0"/>
              <a:t>구성되어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067868" y="2067171"/>
            <a:ext cx="10170367" cy="4025719"/>
          </a:xfrm>
          <a:prstGeom prst="roundRect">
            <a:avLst/>
          </a:prstGeom>
          <a:solidFill>
            <a:schemeClr val="bg1">
              <a:alpha val="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82" y="2304406"/>
            <a:ext cx="9406935" cy="359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70C0"/>
                </a:solidFill>
              </a:rPr>
              <a:t>원리학습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596" y="5496394"/>
            <a:ext cx="102771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C00000"/>
                </a:solidFill>
              </a:rPr>
              <a:t>* </a:t>
            </a:r>
            <a:r>
              <a:rPr lang="ko-KR" altLang="en-US" b="1" dirty="0" smtClean="0">
                <a:solidFill>
                  <a:srgbClr val="C00000"/>
                </a:solidFill>
              </a:rPr>
              <a:t>수용체는  일종의  센서이며</a:t>
            </a:r>
            <a:r>
              <a:rPr lang="en-US" altLang="ko-KR" b="1" dirty="0" smtClean="0">
                <a:solidFill>
                  <a:srgbClr val="C00000"/>
                </a:solidFill>
              </a:rPr>
              <a:t>,  </a:t>
            </a:r>
            <a:r>
              <a:rPr lang="ko-KR" altLang="en-US" b="1" dirty="0" smtClean="0">
                <a:solidFill>
                  <a:srgbClr val="C00000"/>
                </a:solidFill>
              </a:rPr>
              <a:t>신경을  따라  대뇌로  자극을  전달하여  뜨거운 통증을   느끼게 </a:t>
            </a:r>
            <a:r>
              <a:rPr lang="en-US" altLang="ko-KR" b="1" dirty="0" smtClean="0">
                <a:solidFill>
                  <a:srgbClr val="C00000"/>
                </a:solidFill>
              </a:rPr>
              <a:t> </a:t>
            </a:r>
            <a:r>
              <a:rPr lang="ko-KR" altLang="en-US" b="1" dirty="0" smtClean="0">
                <a:solidFill>
                  <a:srgbClr val="C00000"/>
                </a:solidFill>
              </a:rPr>
              <a:t>됩니다</a:t>
            </a:r>
            <a:r>
              <a:rPr lang="en-US" altLang="ko-KR" b="1" dirty="0" smtClean="0">
                <a:solidFill>
                  <a:srgbClr val="C00000"/>
                </a:solidFill>
              </a:rPr>
              <a:t>.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6" y="1306286"/>
            <a:ext cx="10677556" cy="380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70C0"/>
                </a:solidFill>
              </a:rPr>
              <a:t>원리학습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596" y="1223034"/>
            <a:ext cx="7864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플라워" panose="02020603020101020101" pitchFamily="18" charset="-127"/>
                <a:ea typeface="777플라워" panose="02020603020101020101" pitchFamily="18" charset="-127"/>
              </a:rPr>
              <a:t>피페린</a:t>
            </a:r>
            <a:r>
              <a:rPr lang="ko-KR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플라워" panose="02020603020101020101" pitchFamily="18" charset="-127"/>
                <a:ea typeface="777플라워" panose="02020603020101020101" pitchFamily="18" charset="-127"/>
              </a:rPr>
              <a:t> </a:t>
            </a:r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플라워" panose="02020603020101020101" pitchFamily="18" charset="-127"/>
                <a:ea typeface="777플라워" panose="02020603020101020101" pitchFamily="18" charset="-127"/>
              </a:rPr>
              <a:t>(</a:t>
            </a:r>
            <a:r>
              <a:rPr lang="en-US" altLang="ko-KR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플라워" panose="02020603020101020101" pitchFamily="18" charset="-127"/>
                <a:ea typeface="777플라워" panose="02020603020101020101" pitchFamily="18" charset="-127"/>
              </a:rPr>
              <a:t>Piperine</a:t>
            </a:r>
            <a:r>
              <a:rPr lang="en-US" altLang="ko-K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플라워" panose="02020603020101020101" pitchFamily="18" charset="-127"/>
                <a:ea typeface="777플라워" panose="02020603020101020101" pitchFamily="18" charset="-127"/>
              </a:rPr>
              <a:t>)</a:t>
            </a:r>
            <a:r>
              <a:rPr lang="ko-KR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플라워" panose="02020603020101020101" pitchFamily="18" charset="-127"/>
                <a:ea typeface="777플라워" panose="02020603020101020101" pitchFamily="18" charset="-127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은 우리 몸에 흡수되어 다음과 같은 역할을 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7765">
            <a:off x="8103228" y="1204978"/>
            <a:ext cx="3463213" cy="17883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5922" y="2202295"/>
            <a:ext cx="838562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위의 소화액 분비를 촉진하여 소화를 돕습니다</a:t>
            </a:r>
            <a:r>
              <a:rPr lang="en-US" altLang="ko-KR" sz="20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장 속의 가스를 제거하는 효과가 있습니다</a:t>
            </a:r>
            <a:r>
              <a:rPr lang="en-US" altLang="ko-KR" sz="20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살균</a:t>
            </a:r>
            <a:r>
              <a:rPr lang="en-US" altLang="ko-KR" sz="20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살충</a:t>
            </a:r>
            <a:r>
              <a:rPr lang="en-US" altLang="ko-KR" sz="20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방부효과를 가지며</a:t>
            </a:r>
            <a:r>
              <a:rPr lang="en-US" altLang="ko-KR" sz="20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염증을 억제하는 </a:t>
            </a:r>
            <a:r>
              <a:rPr lang="ko-KR" alt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항염</a:t>
            </a:r>
            <a:r>
              <a:rPr lang="ko-KR" altLang="en-US" sz="20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 작용도 합니다</a:t>
            </a:r>
            <a:r>
              <a:rPr lang="en-US" altLang="ko-KR" sz="20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한방에서는 성질이 따뜻하여 위와 장의 냉기를 없애 소화를 돕고</a:t>
            </a:r>
            <a:endParaRPr lang="en-US" altLang="ko-KR" sz="2000" b="1" dirty="0" smtClean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   </a:t>
            </a:r>
            <a:r>
              <a:rPr lang="ko-KR" altLang="en-US" sz="20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근육을 풀어 준다고 합니다</a:t>
            </a:r>
            <a:r>
              <a:rPr lang="en-US" altLang="ko-KR" sz="2000" b="1" dirty="0" smtClean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13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70C0"/>
                </a:solidFill>
              </a:rPr>
              <a:t>원리학습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596" y="1341477"/>
            <a:ext cx="282320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후추에  대해  알아 볼까요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8596" y="5373617"/>
            <a:ext cx="936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다만</a:t>
            </a:r>
            <a:r>
              <a:rPr lang="en-US" altLang="ko-KR" dirty="0" smtClean="0"/>
              <a:t>,  </a:t>
            </a:r>
            <a:r>
              <a:rPr lang="ko-KR" altLang="en-US" dirty="0" smtClean="0"/>
              <a:t>너무  많이  섭취하면  소화액이  과다분비  되어  </a:t>
            </a:r>
            <a:r>
              <a:rPr lang="ko-KR" altLang="en-US" dirty="0" err="1" smtClean="0"/>
              <a:t>속쓰림을</a:t>
            </a:r>
            <a:r>
              <a:rPr lang="ko-KR" altLang="en-US" dirty="0" smtClean="0"/>
              <a:t>  유발할  수  있으니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주의해야  합니다</a:t>
            </a:r>
            <a:r>
              <a:rPr lang="en-US" altLang="ko-KR" dirty="0" smtClean="0"/>
              <a:t>.  </a:t>
            </a:r>
            <a:r>
              <a:rPr lang="ko-KR" altLang="en-US" dirty="0" smtClean="0"/>
              <a:t>고기를  구울  때  보다  구운  후에  후추를  뿌리는  것이  더  좋다고  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58596" y="3256384"/>
            <a:ext cx="2753771" cy="4090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58596" y="1957297"/>
            <a:ext cx="1047915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후추는  인도가  원산지로  알려져  있으며</a:t>
            </a:r>
            <a:r>
              <a:rPr lang="en-US" altLang="ko-KR" dirty="0" smtClean="0"/>
              <a:t>,  </a:t>
            </a:r>
            <a:r>
              <a:rPr lang="ko-KR" altLang="en-US" dirty="0" smtClean="0"/>
              <a:t>실크로드를  따라 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중국을  통해  우리 나라에도  들어온  것으로  추정됩니다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우리 나라에서는  고려  중엽에  알려 졌고</a:t>
            </a:r>
            <a:r>
              <a:rPr lang="en-US" altLang="ko-KR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호초</a:t>
            </a:r>
            <a:r>
              <a:rPr lang="ko-KR" altLang="en-US" dirty="0" smtClean="0"/>
              <a:t> 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胡椒</a:t>
            </a:r>
            <a:r>
              <a:rPr lang="ko-KR" altLang="en-US" dirty="0" smtClean="0"/>
              <a:t> </a:t>
            </a:r>
            <a:r>
              <a:rPr lang="en-US" altLang="ko-KR" dirty="0"/>
              <a:t> </a:t>
            </a:r>
            <a:r>
              <a:rPr lang="en-US" altLang="ko-KR" dirty="0" smtClean="0"/>
              <a:t> / </a:t>
            </a:r>
            <a:r>
              <a:rPr lang="ko-KR" altLang="en-US" dirty="0" smtClean="0"/>
              <a:t>호국의  </a:t>
            </a:r>
            <a:r>
              <a:rPr lang="ko-KR" altLang="en-US" dirty="0" err="1" smtClean="0"/>
              <a:t>산초</a:t>
            </a:r>
            <a:r>
              <a:rPr lang="en-US" altLang="ko-KR" dirty="0" smtClean="0"/>
              <a:t>) </a:t>
            </a:r>
            <a:r>
              <a:rPr lang="ko-KR" altLang="en-US" dirty="0" smtClean="0"/>
              <a:t>라는  이름으로  불렸던 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후추는  인기가 </a:t>
            </a:r>
            <a:r>
              <a:rPr lang="en-US" altLang="ko-KR" dirty="0" smtClean="0"/>
              <a:t> </a:t>
            </a:r>
            <a:r>
              <a:rPr lang="ko-KR" altLang="en-US" dirty="0" smtClean="0"/>
              <a:t>좋아서  유럽  및  중국의  무역물품으로 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금보다도  </a:t>
            </a:r>
            <a:r>
              <a:rPr lang="en-US" altLang="ko-KR" dirty="0"/>
              <a:t> </a:t>
            </a:r>
            <a:r>
              <a:rPr lang="ko-KR" altLang="en-US" dirty="0" smtClean="0"/>
              <a:t>비싸게  거래되었던  역사가  있습니다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숙성되지  않은  후추를  껍질  째  말린  것이  </a:t>
            </a:r>
            <a:r>
              <a:rPr lang="ko-KR" altLang="en-US" dirty="0" err="1" smtClean="0"/>
              <a:t>흑후추</a:t>
            </a:r>
            <a:r>
              <a:rPr lang="en-US" altLang="ko-KR" dirty="0" smtClean="0"/>
              <a:t>(black pepper) </a:t>
            </a:r>
            <a:r>
              <a:rPr lang="ko-KR" altLang="en-US" dirty="0" smtClean="0"/>
              <a:t>인데</a:t>
            </a:r>
            <a:r>
              <a:rPr lang="en-US" altLang="ko-KR" dirty="0" smtClean="0"/>
              <a:t>,  </a:t>
            </a:r>
            <a:r>
              <a:rPr lang="ko-KR" altLang="en-US" dirty="0" smtClean="0"/>
              <a:t>숙성  후  껍질을  제거하고  말린</a:t>
            </a:r>
            <a:r>
              <a:rPr lang="en-US" altLang="ko-KR" dirty="0"/>
              <a:t> </a:t>
            </a:r>
            <a:r>
              <a:rPr lang="en-US" altLang="ko-KR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dirty="0" err="1" smtClean="0"/>
              <a:t>백후추</a:t>
            </a:r>
            <a:r>
              <a:rPr lang="ko-KR" altLang="en-US" dirty="0" smtClean="0"/>
              <a:t>  보다  </a:t>
            </a:r>
            <a:r>
              <a:rPr lang="ko-KR" altLang="en-US" dirty="0" err="1" smtClean="0"/>
              <a:t>피페린이</a:t>
            </a:r>
            <a:r>
              <a:rPr lang="ko-KR" altLang="en-US" dirty="0" smtClean="0"/>
              <a:t>  더욱  많이  들어 있습니다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7039439" y="807479"/>
            <a:ext cx="4520172" cy="3437949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266" y="864162"/>
            <a:ext cx="4412360" cy="332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70C0"/>
                </a:solidFill>
              </a:rPr>
              <a:t>원리학습</a:t>
            </a:r>
            <a:endParaRPr lang="ko-KR" altLang="en-US" sz="2600" b="1" dirty="0">
              <a:solidFill>
                <a:srgbClr val="0070C0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81" y="1281412"/>
            <a:ext cx="2638793" cy="6954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63274" y="1259006"/>
            <a:ext cx="5819222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그렇다면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매운 맛은 우리가 말하는 </a:t>
            </a:r>
            <a:r>
              <a:rPr lang="en-US" altLang="ko-KR" dirty="0" smtClean="0">
                <a:latin typeface="+mj-ea"/>
                <a:ea typeface="+mj-ea"/>
              </a:rPr>
              <a:t>`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맛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` </a:t>
            </a:r>
            <a:r>
              <a:rPr lang="ko-KR" altLang="en-US" dirty="0" smtClean="0">
                <a:latin typeface="+mj-ea"/>
                <a:ea typeface="+mj-ea"/>
              </a:rPr>
              <a:t>이 맞을까요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아래 단어 중 </a:t>
            </a:r>
            <a:r>
              <a:rPr lang="en-US" altLang="ko-KR" dirty="0" smtClean="0">
                <a:latin typeface="+mj-ea"/>
                <a:ea typeface="+mj-ea"/>
              </a:rPr>
              <a:t>` </a:t>
            </a:r>
            <a:r>
              <a:rPr lang="ko-KR" altLang="en-US" dirty="0" smtClean="0">
                <a:latin typeface="+mj-ea"/>
                <a:ea typeface="+mj-ea"/>
              </a:rPr>
              <a:t>맛 </a:t>
            </a:r>
            <a:r>
              <a:rPr lang="en-US" altLang="ko-KR" dirty="0" smtClean="0">
                <a:latin typeface="+mj-ea"/>
                <a:ea typeface="+mj-ea"/>
              </a:rPr>
              <a:t>`</a:t>
            </a:r>
            <a:r>
              <a:rPr lang="ko-KR" altLang="en-US" dirty="0" smtClean="0">
                <a:latin typeface="+mj-ea"/>
                <a:ea typeface="+mj-ea"/>
              </a:rPr>
              <a:t>을 찾아 </a:t>
            </a:r>
            <a:r>
              <a:rPr lang="en-US" altLang="ko-KR" dirty="0" smtClean="0">
                <a:latin typeface="+mj-ea"/>
                <a:ea typeface="+mj-ea"/>
              </a:rPr>
              <a:t>O</a:t>
            </a:r>
            <a:r>
              <a:rPr lang="ko-KR" altLang="en-US" dirty="0" smtClean="0">
                <a:latin typeface="+mj-ea"/>
                <a:ea typeface="+mj-ea"/>
              </a:rPr>
              <a:t>표 해봅시다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29" y="4075015"/>
            <a:ext cx="5457706" cy="250919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7765">
            <a:off x="8103228" y="1204978"/>
            <a:ext cx="3463213" cy="178831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104" y="2265013"/>
            <a:ext cx="9116697" cy="6096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84680" y="4397285"/>
            <a:ext cx="5588389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부드러운 맛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매운 맛 </a:t>
            </a:r>
            <a:r>
              <a:rPr lang="ko-KR" altLang="en-US" dirty="0">
                <a:latin typeface="+mj-ea"/>
                <a:ea typeface="+mj-ea"/>
              </a:rPr>
              <a:t>등은 </a:t>
            </a:r>
            <a:r>
              <a:rPr lang="ko-KR" altLang="en-US" dirty="0" smtClean="0">
                <a:latin typeface="+mj-ea"/>
                <a:ea typeface="+mj-ea"/>
              </a:rPr>
              <a:t>혀의 맛 세포에서 느끼는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‘</a:t>
            </a:r>
            <a:r>
              <a:rPr lang="ko-KR" altLang="en-US" sz="2000" b="1" dirty="0">
                <a:solidFill>
                  <a:srgbClr val="C00000"/>
                </a:solidFill>
                <a:latin typeface="+mj-ea"/>
                <a:ea typeface="+mj-ea"/>
              </a:rPr>
              <a:t>맛’ </a:t>
            </a:r>
            <a:r>
              <a:rPr lang="ko-KR" altLang="en-US" dirty="0">
                <a:latin typeface="+mj-ea"/>
                <a:ea typeface="+mj-ea"/>
              </a:rPr>
              <a:t>이 아니라 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압각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누르는 </a:t>
            </a:r>
            <a:r>
              <a:rPr lang="ko-KR" altLang="en-US" dirty="0" smtClean="0">
                <a:latin typeface="+mj-ea"/>
                <a:ea typeface="+mj-ea"/>
              </a:rPr>
              <a:t>감각</a:t>
            </a:r>
            <a:r>
              <a:rPr lang="en-US" altLang="ko-KR" dirty="0" smtClean="0">
                <a:latin typeface="+mj-ea"/>
                <a:ea typeface="+mj-ea"/>
              </a:rPr>
              <a:t>), </a:t>
            </a:r>
            <a:r>
              <a:rPr lang="ko-KR" altLang="en-US" dirty="0" smtClean="0">
                <a:latin typeface="+mj-ea"/>
                <a:ea typeface="+mj-ea"/>
              </a:rPr>
              <a:t>통각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smtClean="0">
                <a:latin typeface="+mj-ea"/>
                <a:ea typeface="+mj-ea"/>
              </a:rPr>
              <a:t>통증을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느끼는 감각</a:t>
            </a:r>
            <a:r>
              <a:rPr lang="en-US" altLang="ko-KR" dirty="0" smtClean="0">
                <a:latin typeface="+mj-ea"/>
                <a:ea typeface="+mj-ea"/>
              </a:rPr>
              <a:t>), </a:t>
            </a:r>
            <a:r>
              <a:rPr lang="ko-KR" altLang="en-US" dirty="0" smtClean="0">
                <a:latin typeface="+mj-ea"/>
                <a:ea typeface="+mj-ea"/>
              </a:rPr>
              <a:t>온</a:t>
            </a:r>
            <a:r>
              <a:rPr lang="en-US" altLang="ko-KR" dirty="0" smtClean="0">
                <a:latin typeface="+mj-ea"/>
                <a:ea typeface="+mj-ea"/>
              </a:rPr>
              <a:t>*</a:t>
            </a:r>
            <a:r>
              <a:rPr lang="ko-KR" altLang="en-US" dirty="0" smtClean="0">
                <a:latin typeface="+mj-ea"/>
                <a:ea typeface="+mj-ea"/>
              </a:rPr>
              <a:t>냉각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온도를 느끼는 감각</a:t>
            </a:r>
            <a:r>
              <a:rPr lang="en-US" altLang="ko-KR" dirty="0" smtClean="0">
                <a:latin typeface="+mj-ea"/>
                <a:ea typeface="+mj-ea"/>
              </a:rPr>
              <a:t>) </a:t>
            </a:r>
            <a:r>
              <a:rPr lang="ko-KR" altLang="en-US" dirty="0" smtClean="0">
                <a:latin typeface="+mj-ea"/>
                <a:ea typeface="+mj-ea"/>
              </a:rPr>
              <a:t>등의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복합적인 감각입니다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8596" y="3122616"/>
            <a:ext cx="1087509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우리 혀에서 느끼는 맛은 </a:t>
            </a:r>
            <a:r>
              <a:rPr lang="en-US" altLang="ko-KR" dirty="0">
                <a:latin typeface="+mj-ea"/>
                <a:ea typeface="+mj-ea"/>
              </a:rPr>
              <a:t>5</a:t>
            </a:r>
            <a:r>
              <a:rPr lang="ko-KR" altLang="en-US" dirty="0">
                <a:latin typeface="+mj-ea"/>
                <a:ea typeface="+mj-ea"/>
              </a:rPr>
              <a:t>가지로 분류하며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맛을 </a:t>
            </a:r>
            <a:r>
              <a:rPr lang="ko-KR" altLang="en-US" dirty="0" smtClean="0">
                <a:latin typeface="+mj-ea"/>
                <a:ea typeface="+mj-ea"/>
              </a:rPr>
              <a:t>느끼는 맛 세포에서 </a:t>
            </a:r>
            <a:r>
              <a:rPr lang="ko-KR" altLang="en-US" dirty="0">
                <a:latin typeface="+mj-ea"/>
                <a:ea typeface="+mj-ea"/>
              </a:rPr>
              <a:t>감지하게 됩니다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en-US" altLang="ko-KR" dirty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맛 세포는 </a:t>
            </a:r>
            <a:r>
              <a:rPr lang="ko-KR" altLang="en-US" dirty="0">
                <a:latin typeface="+mj-ea"/>
                <a:ea typeface="+mj-ea"/>
              </a:rPr>
              <a:t>혓바닥 </a:t>
            </a:r>
            <a:r>
              <a:rPr lang="ko-KR" altLang="en-US" dirty="0" smtClean="0">
                <a:latin typeface="+mj-ea"/>
                <a:ea typeface="+mj-ea"/>
              </a:rPr>
              <a:t>위의 작은 </a:t>
            </a:r>
            <a:r>
              <a:rPr lang="ko-KR" altLang="en-US" dirty="0">
                <a:latin typeface="+mj-ea"/>
                <a:ea typeface="+mj-ea"/>
              </a:rPr>
              <a:t>돌기인 유두에 분포하고 </a:t>
            </a:r>
            <a:r>
              <a:rPr lang="ko-KR" altLang="en-US" dirty="0" smtClean="0">
                <a:latin typeface="+mj-ea"/>
                <a:ea typeface="+mj-ea"/>
              </a:rPr>
              <a:t>있으며 미각 </a:t>
            </a:r>
            <a:r>
              <a:rPr lang="ko-KR" altLang="en-US" dirty="0">
                <a:latin typeface="+mj-ea"/>
                <a:ea typeface="+mj-ea"/>
              </a:rPr>
              <a:t>신경을 통해 대뇌로 연결되어 대뇌에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                                                               </a:t>
            </a:r>
            <a:r>
              <a:rPr lang="ko-KR" altLang="en-US" dirty="0" smtClean="0">
                <a:latin typeface="+mj-ea"/>
                <a:ea typeface="+mj-ea"/>
              </a:rPr>
              <a:t>자극을 전달하게 </a:t>
            </a:r>
            <a:r>
              <a:rPr lang="ko-KR" altLang="en-US" dirty="0">
                <a:latin typeface="+mj-ea"/>
                <a:ea typeface="+mj-ea"/>
              </a:rPr>
              <a:t>됩니다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</a:rPr>
              <a:t>위에서 제외된 </a:t>
            </a:r>
            <a:r>
              <a:rPr lang="ko-KR" altLang="en-US" dirty="0" smtClean="0">
                <a:latin typeface="+mj-ea"/>
              </a:rPr>
              <a:t>떫은 맛</a:t>
            </a:r>
            <a:r>
              <a:rPr lang="en-US" altLang="ko-KR" dirty="0">
                <a:latin typeface="+mj-ea"/>
              </a:rPr>
              <a:t>,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73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8434</TotalTime>
  <Words>686</Words>
  <Application>Microsoft Office PowerPoint</Application>
  <PresentationFormat>와이드스크린</PresentationFormat>
  <Paragraphs>80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13</vt:i4>
      </vt:variant>
    </vt:vector>
  </HeadingPairs>
  <TitlesOfParts>
    <vt:vector size="25" baseType="lpstr">
      <vt:lpstr>777플라워</vt:lpstr>
      <vt:lpstr>맑은 고딕</vt:lpstr>
      <vt:lpstr>배달의민족 한나체 Pro</vt:lpstr>
      <vt:lpstr>Arial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매운맛-피페린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MK</cp:lastModifiedBy>
  <cp:revision>211</cp:revision>
  <dcterms:created xsi:type="dcterms:W3CDTF">2020-01-07T08:23:28Z</dcterms:created>
  <dcterms:modified xsi:type="dcterms:W3CDTF">2020-01-30T07:33:28Z</dcterms:modified>
</cp:coreProperties>
</file>