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  <p:sldMasterId id="2147484294" r:id="rId2"/>
    <p:sldMasterId id="2147484474" r:id="rId3"/>
    <p:sldMasterId id="2147484552" r:id="rId4"/>
  </p:sldMasterIdLst>
  <p:sldIdLst>
    <p:sldId id="256" r:id="rId5"/>
    <p:sldId id="348" r:id="rId6"/>
    <p:sldId id="356" r:id="rId7"/>
    <p:sldId id="362" r:id="rId8"/>
    <p:sldId id="357" r:id="rId9"/>
    <p:sldId id="365" r:id="rId10"/>
    <p:sldId id="355" r:id="rId11"/>
    <p:sldId id="366" r:id="rId12"/>
    <p:sldId id="359" r:id="rId13"/>
    <p:sldId id="349" r:id="rId14"/>
    <p:sldId id="364" r:id="rId15"/>
    <p:sldId id="283" r:id="rId16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21"/>
    <a:srgbClr val="EC9584"/>
    <a:srgbClr val="F9DDD7"/>
    <a:srgbClr val="CCECFF"/>
    <a:srgbClr val="84C9F4"/>
    <a:srgbClr val="79DCFF"/>
    <a:srgbClr val="2FC9FF"/>
    <a:srgbClr val="98C58D"/>
    <a:srgbClr val="FFF6E7"/>
    <a:srgbClr val="EAD4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1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736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458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6267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600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5032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820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6010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628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50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409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46919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2291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830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181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2696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5733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64246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630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21072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57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93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047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54657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439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9839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91589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650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6026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1468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7202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5726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91282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02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8988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5926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85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1427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8537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984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0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38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333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558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39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24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96" r:id="rId2"/>
    <p:sldLayoutId id="2147484297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227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5" r:id="rId1"/>
    <p:sldLayoutId id="2147484476" r:id="rId2"/>
    <p:sldLayoutId id="2147484477" r:id="rId3"/>
    <p:sldLayoutId id="2147484478" r:id="rId4"/>
    <p:sldLayoutId id="2147484479" r:id="rId5"/>
    <p:sldLayoutId id="2147484480" r:id="rId6"/>
    <p:sldLayoutId id="2147484481" r:id="rId7"/>
    <p:sldLayoutId id="2147484482" r:id="rId8"/>
    <p:sldLayoutId id="2147484483" r:id="rId9"/>
    <p:sldLayoutId id="2147484484" r:id="rId10"/>
    <p:sldLayoutId id="214748448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2020-01-30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808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3" r:id="rId1"/>
    <p:sldLayoutId id="2147484554" r:id="rId2"/>
    <p:sldLayoutId id="2147484555" r:id="rId3"/>
    <p:sldLayoutId id="2147484556" r:id="rId4"/>
    <p:sldLayoutId id="2147484557" r:id="rId5"/>
    <p:sldLayoutId id="2147484558" r:id="rId6"/>
    <p:sldLayoutId id="2147484559" r:id="rId7"/>
    <p:sldLayoutId id="2147484560" r:id="rId8"/>
    <p:sldLayoutId id="2147484561" r:id="rId9"/>
    <p:sldLayoutId id="2147484562" r:id="rId10"/>
    <p:sldLayoutId id="214748456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1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7.png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EC95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모서리가 접힌 도형 7"/>
          <p:cNvSpPr/>
          <p:nvPr/>
        </p:nvSpPr>
        <p:spPr>
          <a:xfrm>
            <a:off x="1548209" y="1324948"/>
            <a:ext cx="8976049" cy="4189445"/>
          </a:xfrm>
          <a:prstGeom prst="foldedCorner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1828801" y="2619887"/>
            <a:ext cx="8481526" cy="1599566"/>
          </a:xfrm>
        </p:spPr>
        <p:txBody>
          <a:bodyPr>
            <a:noAutofit/>
          </a:bodyPr>
          <a:lstStyle/>
          <a:p>
            <a:pPr algn="dist"/>
            <a:r>
              <a:rPr lang="ko-KR" altLang="en-US" sz="96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한나체 Pro" panose="020B0600000101010101" pitchFamily="50" charset="-127"/>
                <a:ea typeface="배달의민족 한나체 Pro" panose="020B0600000101010101" pitchFamily="50" charset="-127"/>
              </a:rPr>
              <a:t>매운맛</a:t>
            </a:r>
            <a:r>
              <a:rPr lang="en-US" altLang="ko-KR" sz="9600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한나체 Pro" panose="020B0600000101010101" pitchFamily="50" charset="-127"/>
                <a:ea typeface="배달의민족 한나체 Pro" panose="020B0600000101010101" pitchFamily="50" charset="-127"/>
              </a:rPr>
              <a:t>-</a:t>
            </a:r>
            <a:r>
              <a:rPr lang="ko-KR" altLang="en-US" sz="9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배달의민족 한나체 Pro" panose="020B0600000101010101" pitchFamily="50" charset="-127"/>
                <a:ea typeface="배달의민족 한나체 Pro" panose="020B0600000101010101" pitchFamily="50" charset="-127"/>
              </a:rPr>
              <a:t>캡사이신</a:t>
            </a:r>
            <a:endParaRPr lang="ko-KR" altLang="en-US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배달의민족 한나체 Pro" panose="020B0600000101010101" pitchFamily="50" charset="-127"/>
              <a:ea typeface="배달의민족 한나체 Pro" panose="020B0600000101010101" pitchFamily="50" charset="-127"/>
            </a:endParaRPr>
          </a:p>
        </p:txBody>
      </p:sp>
      <p:sp>
        <p:nvSpPr>
          <p:cNvPr id="12" name="제목 3"/>
          <p:cNvSpPr txBox="1">
            <a:spLocks/>
          </p:cNvSpPr>
          <p:nvPr/>
        </p:nvSpPr>
        <p:spPr>
          <a:xfrm>
            <a:off x="2421112" y="3608931"/>
            <a:ext cx="7642134" cy="15995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1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배달의민족 한나체 Pro" panose="020B0600000101010101" pitchFamily="50" charset="-127"/>
              <a:ea typeface="배달의민족 한나체 Pro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8102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95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 txBox="1">
            <a:spLocks/>
          </p:cNvSpPr>
          <p:nvPr/>
        </p:nvSpPr>
        <p:spPr>
          <a:xfrm>
            <a:off x="831946" y="688185"/>
            <a:ext cx="1789956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smtClean="0">
                <a:solidFill>
                  <a:schemeClr val="accent4">
                    <a:lumMod val="75000"/>
                  </a:schemeClr>
                </a:solidFill>
              </a:rPr>
              <a:t>실험방법</a:t>
            </a:r>
            <a:endParaRPr lang="ko-KR" altLang="en-US" sz="2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3615615" y="969402"/>
            <a:ext cx="3900194" cy="3225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615615" y="1291995"/>
            <a:ext cx="1371600" cy="3225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558596" y="1341477"/>
            <a:ext cx="1119088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err="1" smtClean="0">
                <a:latin typeface="+mj-ea"/>
                <a:ea typeface="+mj-ea"/>
              </a:rPr>
              <a:t>캡사이신</a:t>
            </a:r>
            <a:r>
              <a:rPr lang="ko-KR" altLang="en-US" dirty="0" smtClean="0">
                <a:latin typeface="+mj-ea"/>
                <a:ea typeface="+mj-ea"/>
              </a:rPr>
              <a:t>  </a:t>
            </a:r>
            <a:r>
              <a:rPr lang="ko-KR" altLang="en-US" dirty="0" smtClean="0">
                <a:latin typeface="+mj-ea"/>
                <a:ea typeface="+mj-ea"/>
              </a:rPr>
              <a:t>종이 도안에 </a:t>
            </a:r>
            <a:r>
              <a:rPr lang="ko-KR" altLang="en-US" dirty="0">
                <a:latin typeface="+mj-ea"/>
                <a:ea typeface="+mj-ea"/>
              </a:rPr>
              <a:t>그려진 그림을 확인하고 아래 순서대로 원자에 </a:t>
            </a:r>
            <a:r>
              <a:rPr lang="ko-KR" altLang="en-US" dirty="0" smtClean="0">
                <a:latin typeface="+mj-ea"/>
                <a:ea typeface="+mj-ea"/>
              </a:rPr>
              <a:t>알맞은 펠트 스티커를 </a:t>
            </a:r>
            <a:r>
              <a:rPr lang="ko-KR" altLang="en-US" dirty="0">
                <a:latin typeface="+mj-ea"/>
                <a:ea typeface="+mj-ea"/>
              </a:rPr>
              <a:t>붙입니다</a:t>
            </a:r>
            <a:r>
              <a:rPr lang="en-US" altLang="ko-KR" dirty="0">
                <a:latin typeface="+mj-ea"/>
                <a:ea typeface="+mj-ea"/>
              </a:rPr>
              <a:t>. 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31946" y="1923191"/>
            <a:ext cx="5444119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b="1" dirty="0" smtClean="0">
                <a:solidFill>
                  <a:srgbClr val="C00000"/>
                </a:solidFill>
              </a:rPr>
              <a:t>탄소</a:t>
            </a:r>
            <a:r>
              <a:rPr lang="ko-KR" altLang="en-US" dirty="0" smtClean="0"/>
              <a:t> 자리에  </a:t>
            </a:r>
            <a:r>
              <a:rPr lang="ko-KR" altLang="en-US" dirty="0"/>
              <a:t>노랑색 </a:t>
            </a:r>
            <a:r>
              <a:rPr lang="ko-KR" altLang="en-US" dirty="0" smtClean="0"/>
              <a:t> 펠트 스티커를  붙입니다</a:t>
            </a:r>
            <a:r>
              <a:rPr lang="en-US" altLang="ko-KR" dirty="0" smtClean="0"/>
              <a:t>.</a:t>
            </a:r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b="1" dirty="0" smtClean="0">
                <a:solidFill>
                  <a:srgbClr val="C00000"/>
                </a:solidFill>
              </a:rPr>
              <a:t>산소</a:t>
            </a:r>
            <a:r>
              <a:rPr lang="ko-KR" altLang="en-US" dirty="0" smtClean="0"/>
              <a:t> </a:t>
            </a:r>
            <a:r>
              <a:rPr lang="ko-KR" altLang="en-US" dirty="0"/>
              <a:t>자리에 </a:t>
            </a:r>
            <a:r>
              <a:rPr lang="ko-KR" altLang="en-US" dirty="0" smtClean="0"/>
              <a:t> 빨강색  펠트 스티커를  </a:t>
            </a:r>
            <a:r>
              <a:rPr lang="ko-KR" altLang="en-US" dirty="0" smtClean="0"/>
              <a:t>붙입니다</a:t>
            </a:r>
            <a:endParaRPr lang="en-US" altLang="ko-KR" dirty="0"/>
          </a:p>
          <a:p>
            <a:pPr marL="342900" indent="-342900">
              <a:lnSpc>
                <a:spcPct val="150000"/>
              </a:lnSpc>
              <a:buFont typeface="+mj-ea"/>
              <a:buAutoNum type="circleNumDbPlain"/>
            </a:pPr>
            <a:r>
              <a:rPr lang="ko-KR" altLang="en-US" b="1" dirty="0" smtClean="0">
                <a:solidFill>
                  <a:srgbClr val="C00000"/>
                </a:solidFill>
              </a:rPr>
              <a:t>질소 </a:t>
            </a:r>
            <a:r>
              <a:rPr lang="ko-KR" altLang="en-US" dirty="0" smtClean="0"/>
              <a:t>자리에  </a:t>
            </a:r>
            <a:r>
              <a:rPr lang="ko-KR" altLang="en-US" dirty="0" smtClean="0"/>
              <a:t>보라</a:t>
            </a:r>
            <a:r>
              <a:rPr lang="ko-KR" altLang="en-US" dirty="0" smtClean="0"/>
              <a:t>색  </a:t>
            </a:r>
            <a:r>
              <a:rPr lang="ko-KR" altLang="en-US" dirty="0" smtClean="0"/>
              <a:t>큰  펠트 스티커를  붙입니다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58596" y="4434928"/>
            <a:ext cx="5171609" cy="8781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2. </a:t>
            </a:r>
            <a:r>
              <a:rPr lang="ko-KR" altLang="en-US" dirty="0" smtClean="0">
                <a:latin typeface="+mj-ea"/>
                <a:ea typeface="+mj-ea"/>
              </a:rPr>
              <a:t>오른쪽의 탄소 원자 위에 붙이는 수소 원자를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 </a:t>
            </a:r>
            <a:r>
              <a:rPr lang="en-US" altLang="ko-KR" dirty="0" smtClean="0">
                <a:latin typeface="+mj-ea"/>
                <a:ea typeface="+mj-ea"/>
              </a:rPr>
              <a:t>  </a:t>
            </a:r>
            <a:r>
              <a:rPr lang="ko-KR" altLang="en-US" dirty="0" smtClean="0">
                <a:latin typeface="+mj-ea"/>
                <a:ea typeface="+mj-ea"/>
              </a:rPr>
              <a:t>주의합니다</a:t>
            </a:r>
            <a:r>
              <a:rPr lang="en-US" altLang="ko-KR" dirty="0" smtClean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58596" y="5453832"/>
            <a:ext cx="482856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3</a:t>
            </a:r>
            <a:r>
              <a:rPr lang="en-US" altLang="ko-KR" dirty="0" smtClean="0">
                <a:latin typeface="+mj-ea"/>
                <a:ea typeface="+mj-ea"/>
              </a:rPr>
              <a:t>. </a:t>
            </a:r>
            <a:r>
              <a:rPr lang="ko-KR" altLang="en-US" dirty="0" smtClean="0">
                <a:latin typeface="+mj-ea"/>
                <a:ea typeface="+mj-ea"/>
              </a:rPr>
              <a:t>이름 쓰는 </a:t>
            </a:r>
            <a:r>
              <a:rPr lang="ko-KR" altLang="en-US" dirty="0">
                <a:latin typeface="+mj-ea"/>
                <a:ea typeface="+mj-ea"/>
              </a:rPr>
              <a:t>칸에 </a:t>
            </a:r>
            <a:r>
              <a:rPr lang="ko-KR" altLang="en-US" dirty="0" err="1">
                <a:latin typeface="+mj-ea"/>
                <a:ea typeface="+mj-ea"/>
              </a:rPr>
              <a:t>유성펜으로</a:t>
            </a:r>
            <a:r>
              <a:rPr lang="ko-KR" altLang="en-US" dirty="0">
                <a:latin typeface="+mj-ea"/>
                <a:ea typeface="+mj-ea"/>
              </a:rPr>
              <a:t> 이름을 씁니다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0656">
            <a:off x="5480832" y="2692518"/>
            <a:ext cx="6598546" cy="2919110"/>
          </a:xfrm>
          <a:prstGeom prst="rect">
            <a:avLst/>
          </a:prstGeom>
        </p:spPr>
      </p:pic>
      <p:cxnSp>
        <p:nvCxnSpPr>
          <p:cNvPr id="12" name="직선 화살표 연결선 11"/>
          <p:cNvCxnSpPr/>
          <p:nvPr/>
        </p:nvCxnSpPr>
        <p:spPr>
          <a:xfrm flipV="1">
            <a:off x="5915499" y="3704833"/>
            <a:ext cx="802432" cy="184708"/>
          </a:xfrm>
          <a:prstGeom prst="straightConnector1">
            <a:avLst/>
          </a:prstGeom>
          <a:ln w="412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flipV="1">
            <a:off x="6009967" y="2830609"/>
            <a:ext cx="707964" cy="814785"/>
          </a:xfrm>
          <a:prstGeom prst="straightConnector1">
            <a:avLst/>
          </a:prstGeom>
          <a:ln w="317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31946" y="3357593"/>
            <a:ext cx="51780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C00000"/>
                </a:solidFill>
              </a:rPr>
              <a:t>④  </a:t>
            </a:r>
            <a:r>
              <a:rPr lang="ko-KR" altLang="en-US" b="1" dirty="0" smtClean="0">
                <a:solidFill>
                  <a:srgbClr val="C00000"/>
                </a:solidFill>
              </a:rPr>
              <a:t>수소</a:t>
            </a:r>
            <a:r>
              <a:rPr lang="ko-KR" altLang="en-US" dirty="0" smtClean="0"/>
              <a:t> </a:t>
            </a:r>
            <a:r>
              <a:rPr lang="ko-KR" altLang="en-US" dirty="0"/>
              <a:t>자리에 </a:t>
            </a:r>
            <a:r>
              <a:rPr lang="ko-KR" altLang="en-US" dirty="0" smtClean="0"/>
              <a:t> 작은 파란색  </a:t>
            </a:r>
            <a:r>
              <a:rPr lang="ko-KR" altLang="en-US" dirty="0" smtClean="0"/>
              <a:t>펠트 스티커를 </a:t>
            </a:r>
            <a:r>
              <a:rPr lang="en-US" altLang="ko-KR" dirty="0" smtClean="0"/>
              <a:t> </a:t>
            </a:r>
            <a:r>
              <a:rPr lang="ko-KR" altLang="en-US" dirty="0" smtClean="0"/>
              <a:t>다른  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/>
              <a:t> </a:t>
            </a:r>
            <a:r>
              <a:rPr lang="en-US" altLang="ko-KR" dirty="0" smtClean="0"/>
              <a:t>     </a:t>
            </a:r>
            <a:r>
              <a:rPr lang="en-US" altLang="ko-KR" dirty="0" smtClean="0"/>
              <a:t> </a:t>
            </a:r>
            <a:r>
              <a:rPr lang="ko-KR" altLang="en-US" dirty="0" smtClean="0"/>
              <a:t>스티커 </a:t>
            </a:r>
            <a:r>
              <a:rPr lang="ko-KR" altLang="en-US" dirty="0"/>
              <a:t>위에 </a:t>
            </a:r>
            <a:r>
              <a:rPr lang="en-US" altLang="ko-KR" dirty="0"/>
              <a:t> </a:t>
            </a:r>
            <a:r>
              <a:rPr lang="ko-KR" altLang="en-US" dirty="0" smtClean="0"/>
              <a:t>그림과  </a:t>
            </a:r>
            <a:r>
              <a:rPr lang="ko-KR" altLang="en-US" dirty="0"/>
              <a:t>같이 살짝 겹쳐 </a:t>
            </a:r>
            <a:r>
              <a:rPr lang="ko-KR" altLang="en-US" dirty="0" smtClean="0"/>
              <a:t>붙입니다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311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95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 txBox="1">
            <a:spLocks/>
          </p:cNvSpPr>
          <p:nvPr/>
        </p:nvSpPr>
        <p:spPr>
          <a:xfrm>
            <a:off x="831946" y="688185"/>
            <a:ext cx="3124418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chemeClr val="accent4">
                    <a:lumMod val="75000"/>
                  </a:schemeClr>
                </a:solidFill>
              </a:rPr>
              <a:t>확인학습</a:t>
            </a:r>
            <a:endParaRPr lang="ko-KR" altLang="en-US" sz="2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모서리가 둥근 직사각형 1"/>
          <p:cNvSpPr/>
          <p:nvPr/>
        </p:nvSpPr>
        <p:spPr>
          <a:xfrm>
            <a:off x="951722" y="1838281"/>
            <a:ext cx="9657184" cy="2453801"/>
          </a:xfrm>
          <a:prstGeom prst="round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1139564" y="2095685"/>
            <a:ext cx="476925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2000" b="1" dirty="0" err="1" smtClean="0">
                <a:solidFill>
                  <a:srgbClr val="004821"/>
                </a:solidFill>
                <a:latin typeface="+mj-ea"/>
                <a:ea typeface="+mj-ea"/>
              </a:rPr>
              <a:t>캡사이</a:t>
            </a:r>
            <a:r>
              <a:rPr lang="ko-KR" altLang="en-US" sz="2000" b="1" dirty="0" err="1" smtClean="0">
                <a:solidFill>
                  <a:srgbClr val="004821"/>
                </a:solidFill>
                <a:latin typeface="+mj-ea"/>
                <a:ea typeface="+mj-ea"/>
              </a:rPr>
              <a:t>신</a:t>
            </a:r>
            <a:r>
              <a:rPr lang="ko-KR" altLang="en-US" sz="2000" b="1" dirty="0" err="1" smtClean="0">
                <a:solidFill>
                  <a:srgbClr val="004821"/>
                </a:solidFill>
                <a:latin typeface="+mj-ea"/>
                <a:ea typeface="+mj-ea"/>
              </a:rPr>
              <a:t>의</a:t>
            </a:r>
            <a:r>
              <a:rPr lang="ko-KR" altLang="en-US" sz="2000" b="1" dirty="0" smtClean="0">
                <a:solidFill>
                  <a:srgbClr val="004821"/>
                </a:solidFill>
                <a:latin typeface="+mj-ea"/>
                <a:ea typeface="+mj-ea"/>
              </a:rPr>
              <a:t> </a:t>
            </a:r>
            <a:r>
              <a:rPr lang="ko-KR" altLang="en-US" sz="2000" b="1" dirty="0" smtClean="0">
                <a:solidFill>
                  <a:srgbClr val="004821"/>
                </a:solidFill>
                <a:latin typeface="+mj-ea"/>
                <a:ea typeface="+mj-ea"/>
              </a:rPr>
              <a:t>분자 구조와 특징</a:t>
            </a:r>
            <a:endParaRPr lang="en-US" altLang="ko-KR" sz="2000" b="1" dirty="0" smtClean="0">
              <a:solidFill>
                <a:srgbClr val="004821"/>
              </a:solidFill>
              <a:latin typeface="+mj-ea"/>
              <a:ea typeface="+mj-ea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2000" b="1" dirty="0" err="1" smtClean="0">
                <a:solidFill>
                  <a:srgbClr val="004821"/>
                </a:solidFill>
                <a:latin typeface="+mj-ea"/>
                <a:ea typeface="+mj-ea"/>
              </a:rPr>
              <a:t>캡사이신</a:t>
            </a:r>
            <a:r>
              <a:rPr lang="ko-KR" altLang="en-US" sz="2000" b="1" dirty="0" err="1" smtClean="0">
                <a:solidFill>
                  <a:srgbClr val="004821"/>
                </a:solidFill>
                <a:latin typeface="+mj-ea"/>
                <a:ea typeface="+mj-ea"/>
              </a:rPr>
              <a:t>을</a:t>
            </a:r>
            <a:r>
              <a:rPr lang="ko-KR" altLang="en-US" sz="2000" b="1" dirty="0" smtClean="0">
                <a:solidFill>
                  <a:srgbClr val="004821"/>
                </a:solidFill>
                <a:latin typeface="+mj-ea"/>
                <a:ea typeface="+mj-ea"/>
              </a:rPr>
              <a:t> </a:t>
            </a:r>
            <a:r>
              <a:rPr lang="ko-KR" altLang="en-US" sz="2000" b="1" dirty="0" smtClean="0">
                <a:solidFill>
                  <a:srgbClr val="004821"/>
                </a:solidFill>
                <a:latin typeface="+mj-ea"/>
                <a:ea typeface="+mj-ea"/>
              </a:rPr>
              <a:t>느끼는 과정</a:t>
            </a:r>
            <a:endParaRPr lang="en-US" altLang="ko-KR" sz="2000" b="1" dirty="0" smtClean="0">
              <a:solidFill>
                <a:srgbClr val="004821"/>
              </a:solidFill>
              <a:latin typeface="+mj-ea"/>
              <a:ea typeface="+mj-ea"/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ko-KR" altLang="en-US" sz="2000" b="1" dirty="0" err="1" smtClean="0">
                <a:solidFill>
                  <a:srgbClr val="004821"/>
                </a:solidFill>
                <a:latin typeface="+mj-ea"/>
                <a:ea typeface="+mj-ea"/>
              </a:rPr>
              <a:t>캡사이신이</a:t>
            </a:r>
            <a:r>
              <a:rPr lang="ko-KR" altLang="en-US" sz="2000" b="1" dirty="0" smtClean="0">
                <a:solidFill>
                  <a:srgbClr val="004821"/>
                </a:solidFill>
                <a:latin typeface="+mj-ea"/>
                <a:ea typeface="+mj-ea"/>
              </a:rPr>
              <a:t> </a:t>
            </a:r>
            <a:r>
              <a:rPr lang="ko-KR" altLang="en-US" sz="2000" b="1" dirty="0" smtClean="0">
                <a:solidFill>
                  <a:srgbClr val="004821"/>
                </a:solidFill>
                <a:latin typeface="+mj-ea"/>
                <a:ea typeface="+mj-ea"/>
              </a:rPr>
              <a:t>우리 몸 속에서 하는 작용</a:t>
            </a:r>
            <a:endParaRPr lang="ko-KR" altLang="en-US" sz="2000" b="1" dirty="0">
              <a:solidFill>
                <a:srgbClr val="00482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8596" y="4549486"/>
            <a:ext cx="89033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2. </a:t>
            </a:r>
            <a:r>
              <a:rPr lang="ko-KR" altLang="en-US" dirty="0" smtClean="0">
                <a:latin typeface="+mj-ea"/>
                <a:ea typeface="+mj-ea"/>
              </a:rPr>
              <a:t>여러분이 </a:t>
            </a:r>
            <a:r>
              <a:rPr lang="ko-KR" altLang="en-US" dirty="0" err="1" smtClean="0">
                <a:latin typeface="+mj-ea"/>
                <a:ea typeface="+mj-ea"/>
              </a:rPr>
              <a:t>캡사이신을</a:t>
            </a:r>
            <a:r>
              <a:rPr lang="ko-KR" altLang="en-US" dirty="0" smtClean="0">
                <a:latin typeface="+mj-ea"/>
                <a:ea typeface="+mj-ea"/>
              </a:rPr>
              <a:t> 이용하여 새로운 제품을 개발한다면 어떤 제품이 좋을까요</a:t>
            </a:r>
            <a:r>
              <a:rPr lang="en-US" altLang="ko-KR" dirty="0" smtClean="0">
                <a:latin typeface="+mj-ea"/>
                <a:ea typeface="+mj-ea"/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 </a:t>
            </a:r>
            <a:r>
              <a:rPr lang="en-US" altLang="ko-KR" dirty="0" smtClean="0">
                <a:latin typeface="+mj-ea"/>
                <a:ea typeface="+mj-ea"/>
              </a:rPr>
              <a:t>  </a:t>
            </a:r>
            <a:r>
              <a:rPr lang="ko-KR" altLang="en-US" dirty="0" smtClean="0">
                <a:latin typeface="+mj-ea"/>
                <a:ea typeface="+mj-ea"/>
              </a:rPr>
              <a:t>제품을 기획하여 봅시다</a:t>
            </a:r>
            <a:r>
              <a:rPr lang="en-US" altLang="ko-KR" dirty="0" smtClean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0356">
            <a:off x="6198637" y="1050473"/>
            <a:ext cx="5455298" cy="219095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58596" y="1223034"/>
            <a:ext cx="6838732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1</a:t>
            </a:r>
            <a:r>
              <a:rPr lang="en-US" altLang="ko-KR" dirty="0">
                <a:latin typeface="+mj-ea"/>
                <a:ea typeface="+mj-ea"/>
              </a:rPr>
              <a:t>. </a:t>
            </a:r>
            <a:r>
              <a:rPr lang="ko-KR" altLang="en-US" dirty="0" smtClean="0">
                <a:latin typeface="+mj-ea"/>
                <a:ea typeface="+mj-ea"/>
              </a:rPr>
              <a:t>매운맛 성분의 화학 물질인 </a:t>
            </a:r>
            <a:r>
              <a:rPr lang="ko-KR" altLang="en-US" dirty="0" err="1" smtClean="0">
                <a:latin typeface="+mj-ea"/>
                <a:ea typeface="+mj-ea"/>
              </a:rPr>
              <a:t>캡사이신의</a:t>
            </a:r>
            <a:r>
              <a:rPr lang="ko-KR" altLang="en-US" dirty="0" smtClean="0">
                <a:latin typeface="+mj-ea"/>
                <a:ea typeface="+mj-ea"/>
              </a:rPr>
              <a:t> </a:t>
            </a:r>
            <a:r>
              <a:rPr lang="ko-KR" altLang="en-US" dirty="0">
                <a:latin typeface="+mj-ea"/>
                <a:ea typeface="+mj-ea"/>
              </a:rPr>
              <a:t>특징을 정리해봅시다</a:t>
            </a:r>
            <a:r>
              <a:rPr lang="en-US" altLang="ko-KR" dirty="0">
                <a:latin typeface="+mj-ea"/>
                <a:ea typeface="+mj-ea"/>
              </a:rPr>
              <a:t>. </a:t>
            </a:r>
            <a:endParaRPr lang="ko-KR" altLang="en-US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951722" y="5472816"/>
            <a:ext cx="9657184" cy="99837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485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95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타원 2"/>
          <p:cNvSpPr/>
          <p:nvPr/>
        </p:nvSpPr>
        <p:spPr>
          <a:xfrm>
            <a:off x="5207670" y="3007171"/>
            <a:ext cx="1344654" cy="134465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774" y="3173598"/>
            <a:ext cx="3459039" cy="113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2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95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직사각형 13"/>
          <p:cNvSpPr/>
          <p:nvPr/>
        </p:nvSpPr>
        <p:spPr>
          <a:xfrm>
            <a:off x="643812" y="5029694"/>
            <a:ext cx="10907486" cy="1279880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831946" y="688185"/>
            <a:ext cx="1789956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chemeClr val="accent4">
                    <a:lumMod val="75000"/>
                  </a:schemeClr>
                </a:solidFill>
              </a:rPr>
              <a:t>실험목표</a:t>
            </a:r>
            <a:endParaRPr lang="ko-KR" altLang="en-US" sz="2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31946" y="2693857"/>
            <a:ext cx="2107197" cy="452997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chemeClr val="accent4">
                    <a:lumMod val="75000"/>
                  </a:schemeClr>
                </a:solidFill>
              </a:rPr>
              <a:t>실험 준비물</a:t>
            </a:r>
            <a:endParaRPr lang="ko-KR" altLang="en-US" sz="2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643812" y="1240971"/>
            <a:ext cx="10907486" cy="1290453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643812" y="3291719"/>
            <a:ext cx="10907486" cy="882337"/>
          </a:xfrm>
          <a:prstGeom prst="rect">
            <a:avLst/>
          </a:prstGeom>
          <a:solidFill>
            <a:schemeClr val="bg1"/>
          </a:solidFill>
          <a:ln w="2222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831946" y="4469998"/>
            <a:ext cx="2107197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chemeClr val="accent4">
                    <a:lumMod val="75000"/>
                  </a:schemeClr>
                </a:solidFill>
              </a:rPr>
              <a:t>생각해보기</a:t>
            </a:r>
            <a:endParaRPr lang="ko-KR" altLang="en-US" sz="2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05383" y="5201578"/>
            <a:ext cx="105432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ko-KR" altLang="en-US" sz="2200" b="1" dirty="0" smtClean="0">
                <a:latin typeface="+mj-ea"/>
                <a:ea typeface="+mj-ea"/>
              </a:rPr>
              <a:t>내가 아는 맛은 어떤 것이 있습니까</a:t>
            </a:r>
            <a:r>
              <a:rPr lang="en-US" altLang="ko-KR" sz="2200" b="1" dirty="0" smtClean="0">
                <a:latin typeface="+mj-ea"/>
                <a:ea typeface="+mj-ea"/>
              </a:rPr>
              <a:t>? </a:t>
            </a:r>
            <a:r>
              <a:rPr lang="ko-KR" altLang="en-US" sz="2200" b="1" dirty="0" smtClean="0">
                <a:latin typeface="+mj-ea"/>
                <a:ea typeface="+mj-ea"/>
              </a:rPr>
              <a:t>생각나는 대로 적어봅시다</a:t>
            </a:r>
            <a:r>
              <a:rPr lang="en-US" altLang="ko-KR" sz="2200" b="1" dirty="0" smtClean="0">
                <a:latin typeface="+mj-ea"/>
                <a:ea typeface="+mj-ea"/>
              </a:rPr>
              <a:t>.</a:t>
            </a:r>
          </a:p>
          <a:p>
            <a:pPr marL="457200" indent="-457200">
              <a:lnSpc>
                <a:spcPct val="200000"/>
              </a:lnSpc>
              <a:buAutoNum type="arabicPeriod"/>
            </a:pPr>
            <a:r>
              <a:rPr lang="ko-KR" altLang="en-US" sz="2200" b="1" dirty="0" smtClean="0">
                <a:latin typeface="+mj-ea"/>
                <a:ea typeface="+mj-ea"/>
              </a:rPr>
              <a:t>내가 먹었던 음식 중 가장 매웠던 음식은 무엇인지 적어봅시다</a:t>
            </a:r>
            <a:r>
              <a:rPr lang="en-US" altLang="ko-KR" sz="2200" b="1" dirty="0" smtClean="0">
                <a:latin typeface="+mj-ea"/>
                <a:ea typeface="+mj-ea"/>
              </a:rPr>
              <a:t>.</a:t>
            </a:r>
            <a:endParaRPr lang="ko-KR" altLang="en-US" sz="1100" dirty="0">
              <a:latin typeface="+mj-ea"/>
              <a:ea typeface="+mj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5383" y="3339002"/>
            <a:ext cx="1054327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200" b="1" dirty="0" err="1" smtClean="0">
                <a:latin typeface="+mj-ea"/>
                <a:ea typeface="+mj-ea"/>
              </a:rPr>
              <a:t>캡사이신</a:t>
            </a:r>
            <a:r>
              <a:rPr lang="ko-KR" altLang="en-US" sz="2200" b="1" dirty="0" smtClean="0">
                <a:latin typeface="+mj-ea"/>
                <a:ea typeface="+mj-ea"/>
              </a:rPr>
              <a:t> </a:t>
            </a:r>
            <a:r>
              <a:rPr lang="ko-KR" altLang="en-US" sz="2200" b="1" dirty="0" smtClean="0">
                <a:latin typeface="+mj-ea"/>
                <a:ea typeface="+mj-ea"/>
              </a:rPr>
              <a:t>도안</a:t>
            </a:r>
            <a:r>
              <a:rPr lang="en-US" altLang="ko-KR" sz="2200" b="1" dirty="0" smtClean="0">
                <a:latin typeface="+mj-ea"/>
                <a:ea typeface="+mj-ea"/>
              </a:rPr>
              <a:t>, </a:t>
            </a:r>
            <a:r>
              <a:rPr lang="ko-KR" altLang="en-US" sz="2200" b="1" dirty="0" smtClean="0">
                <a:latin typeface="+mj-ea"/>
                <a:ea typeface="+mj-ea"/>
              </a:rPr>
              <a:t>원형 펠트 스티커 </a:t>
            </a:r>
            <a:r>
              <a:rPr lang="en-US" altLang="ko-KR" sz="2200" b="1" dirty="0" smtClean="0">
                <a:latin typeface="+mj-ea"/>
                <a:ea typeface="+mj-ea"/>
              </a:rPr>
              <a:t>4</a:t>
            </a:r>
            <a:r>
              <a:rPr lang="ko-KR" altLang="en-US" sz="2200" b="1" dirty="0" smtClean="0">
                <a:latin typeface="+mj-ea"/>
                <a:ea typeface="+mj-ea"/>
              </a:rPr>
              <a:t>종 </a:t>
            </a:r>
            <a:r>
              <a:rPr lang="en-US" altLang="ko-KR" sz="2200" b="1" dirty="0" smtClean="0">
                <a:latin typeface="+mj-ea"/>
                <a:ea typeface="+mj-ea"/>
              </a:rPr>
              <a:t>( </a:t>
            </a:r>
            <a:r>
              <a:rPr lang="ko-KR" altLang="en-US" sz="2200" b="1" dirty="0" smtClean="0">
                <a:latin typeface="+mj-ea"/>
                <a:ea typeface="+mj-ea"/>
              </a:rPr>
              <a:t>사이즈 확인</a:t>
            </a:r>
            <a:r>
              <a:rPr lang="en-US" altLang="ko-KR" sz="2200" b="1" dirty="0" smtClean="0">
                <a:latin typeface="+mj-ea"/>
                <a:ea typeface="+mj-ea"/>
              </a:rPr>
              <a:t>: L </a:t>
            </a:r>
            <a:r>
              <a:rPr lang="en-US" altLang="ko-KR" sz="2200" b="1" dirty="0" smtClean="0">
                <a:latin typeface="+mj-ea"/>
                <a:ea typeface="+mj-ea"/>
              </a:rPr>
              <a:t>3</a:t>
            </a:r>
            <a:r>
              <a:rPr lang="ko-KR" altLang="en-US" sz="2200" b="1" dirty="0" smtClean="0">
                <a:latin typeface="+mj-ea"/>
                <a:ea typeface="+mj-ea"/>
              </a:rPr>
              <a:t>종</a:t>
            </a:r>
            <a:r>
              <a:rPr lang="en-US" altLang="ko-KR" sz="2200" b="1" dirty="0" smtClean="0">
                <a:latin typeface="+mj-ea"/>
                <a:ea typeface="+mj-ea"/>
              </a:rPr>
              <a:t>+S </a:t>
            </a:r>
            <a:r>
              <a:rPr lang="en-US" altLang="ko-KR" sz="2200" b="1" dirty="0" smtClean="0">
                <a:latin typeface="+mj-ea"/>
                <a:ea typeface="+mj-ea"/>
              </a:rPr>
              <a:t>1</a:t>
            </a:r>
            <a:r>
              <a:rPr lang="ko-KR" altLang="en-US" sz="2200" b="1" dirty="0" smtClean="0">
                <a:latin typeface="+mj-ea"/>
                <a:ea typeface="+mj-ea"/>
              </a:rPr>
              <a:t>종</a:t>
            </a:r>
            <a:r>
              <a:rPr lang="en-US" altLang="ko-KR" sz="2200" b="1" dirty="0" smtClean="0">
                <a:latin typeface="+mj-ea"/>
                <a:ea typeface="+mj-ea"/>
              </a:rPr>
              <a:t>)   </a:t>
            </a:r>
            <a:r>
              <a:rPr lang="en-US" altLang="ko-KR" sz="1400" b="1" dirty="0" smtClean="0">
                <a:solidFill>
                  <a:srgbClr val="C00000"/>
                </a:solidFill>
                <a:latin typeface="+mj-ea"/>
                <a:ea typeface="+mj-ea"/>
              </a:rPr>
              <a:t>**</a:t>
            </a:r>
            <a:r>
              <a:rPr lang="ko-KR" altLang="en-US" sz="1400" b="1" dirty="0" err="1" smtClean="0">
                <a:solidFill>
                  <a:srgbClr val="C00000"/>
                </a:solidFill>
                <a:latin typeface="+mj-ea"/>
                <a:ea typeface="+mj-ea"/>
              </a:rPr>
              <a:t>유성펜</a:t>
            </a:r>
            <a:endParaRPr lang="ko-KR" altLang="en-US" sz="1100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0356">
            <a:off x="6198637" y="1050473"/>
            <a:ext cx="5455298" cy="219095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905383" y="1340122"/>
            <a:ext cx="7641836" cy="11541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200" b="1" dirty="0" smtClean="0">
                <a:latin typeface="+mj-ea"/>
                <a:ea typeface="+mj-ea"/>
              </a:rPr>
              <a:t>매운맛을 느끼는 과정을 알아 보고</a:t>
            </a:r>
            <a:r>
              <a:rPr lang="en-US" altLang="ko-KR" sz="2200" b="1" dirty="0" smtClean="0">
                <a:latin typeface="+mj-ea"/>
                <a:ea typeface="+mj-ea"/>
              </a:rPr>
              <a:t>,</a:t>
            </a:r>
            <a:r>
              <a:rPr lang="ko-KR" altLang="en-US" sz="2200" b="1" dirty="0" smtClean="0">
                <a:latin typeface="+mj-ea"/>
                <a:ea typeface="+mj-ea"/>
              </a:rPr>
              <a:t> 매운맛 분자 중 하나인 </a:t>
            </a:r>
            <a:endParaRPr lang="en-US" altLang="ko-KR" sz="2200" b="1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sz="24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캡사이신</a:t>
            </a:r>
            <a:r>
              <a:rPr lang="ko-KR" altLang="en-US" sz="2400" b="1" dirty="0" smtClean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r>
              <a:rPr lang="ko-KR" altLang="en-US" sz="2200" b="1" dirty="0" smtClean="0">
                <a:latin typeface="+mj-ea"/>
                <a:ea typeface="+mj-ea"/>
              </a:rPr>
              <a:t>의 </a:t>
            </a:r>
            <a:r>
              <a:rPr lang="ko-KR" altLang="en-US" sz="2200" b="1" dirty="0" smtClean="0">
                <a:latin typeface="+mj-ea"/>
                <a:ea typeface="+mj-ea"/>
              </a:rPr>
              <a:t>분자 </a:t>
            </a:r>
            <a:r>
              <a:rPr lang="ko-KR" altLang="en-US" sz="2200" b="1" dirty="0" smtClean="0">
                <a:latin typeface="+mj-ea"/>
                <a:ea typeface="+mj-ea"/>
              </a:rPr>
              <a:t>구조를</a:t>
            </a:r>
            <a:r>
              <a:rPr lang="en-US" altLang="ko-KR" sz="2200" b="1" dirty="0">
                <a:latin typeface="+mj-ea"/>
                <a:ea typeface="+mj-ea"/>
              </a:rPr>
              <a:t> </a:t>
            </a:r>
            <a:r>
              <a:rPr lang="ko-KR" altLang="en-US" sz="2200" b="1" dirty="0" smtClean="0">
                <a:latin typeface="+mj-ea"/>
                <a:ea typeface="+mj-ea"/>
              </a:rPr>
              <a:t>펠트 스티커로 </a:t>
            </a:r>
            <a:r>
              <a:rPr lang="ko-KR" altLang="en-US" sz="2200" b="1" dirty="0" smtClean="0">
                <a:latin typeface="+mj-ea"/>
                <a:ea typeface="+mj-ea"/>
              </a:rPr>
              <a:t>꾸며 봅시다</a:t>
            </a:r>
            <a:r>
              <a:rPr lang="en-US" altLang="ko-KR" sz="2200" b="1" dirty="0" smtClean="0">
                <a:latin typeface="+mj-ea"/>
                <a:ea typeface="+mj-ea"/>
              </a:rPr>
              <a:t>.</a:t>
            </a:r>
            <a:endParaRPr lang="ko-KR" altLang="en-US" sz="2200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7902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95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 txBox="1">
            <a:spLocks/>
          </p:cNvSpPr>
          <p:nvPr/>
        </p:nvSpPr>
        <p:spPr>
          <a:xfrm>
            <a:off x="831946" y="688185"/>
            <a:ext cx="3124418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chemeClr val="accent4">
                    <a:lumMod val="75000"/>
                  </a:schemeClr>
                </a:solidFill>
              </a:rPr>
              <a:t>원리학습</a:t>
            </a:r>
            <a:endParaRPr lang="ko-KR" altLang="en-US" sz="2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0356">
            <a:off x="6198637" y="1050473"/>
            <a:ext cx="5455298" cy="219095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58596" y="1336208"/>
            <a:ext cx="11089895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매운 떡볶이를 먹어 보았나요</a:t>
            </a:r>
            <a:r>
              <a:rPr lang="en-US" altLang="ko-KR" dirty="0" smtClean="0">
                <a:latin typeface="+mj-ea"/>
                <a:ea typeface="+mj-ea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매운 떡볶이는 어떤 맛인가요</a:t>
            </a:r>
            <a:r>
              <a:rPr lang="en-US" altLang="ko-KR" dirty="0" smtClean="0">
                <a:latin typeface="+mj-ea"/>
                <a:ea typeface="+mj-ea"/>
              </a:rPr>
              <a:t>?  </a:t>
            </a:r>
            <a:r>
              <a:rPr lang="ko-KR" altLang="en-US" dirty="0" smtClean="0">
                <a:latin typeface="+mj-ea"/>
                <a:ea typeface="+mj-ea"/>
              </a:rPr>
              <a:t>어떤 느낌 인가요</a:t>
            </a:r>
            <a:r>
              <a:rPr lang="en-US" altLang="ko-KR" dirty="0" smtClean="0">
                <a:latin typeface="+mj-ea"/>
                <a:ea typeface="+mj-ea"/>
              </a:rPr>
              <a:t>?</a:t>
            </a:r>
          </a:p>
          <a:p>
            <a:pPr>
              <a:lnSpc>
                <a:spcPct val="250000"/>
              </a:lnSpc>
            </a:pPr>
            <a:r>
              <a:rPr lang="ko-KR" altLang="en-US" dirty="0" smtClean="0">
                <a:latin typeface="+mj-ea"/>
                <a:ea typeface="+mj-ea"/>
              </a:rPr>
              <a:t>우리가 알고 있는 매운 맛은 혀의 맛 세포가 느끼는 기본 맛이 아닙니다</a:t>
            </a:r>
            <a:r>
              <a:rPr lang="en-US" altLang="ko-KR" dirty="0" smtClean="0">
                <a:latin typeface="+mj-ea"/>
                <a:ea typeface="+mj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음식에 들어있는 매운 맛 분자가 입 안의 통증과 온도를 느끼는 감각 세포를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자극하여</a:t>
            </a:r>
            <a:r>
              <a:rPr lang="en-US" altLang="ko-KR" dirty="0">
                <a:latin typeface="+mj-ea"/>
                <a:ea typeface="+mj-ea"/>
              </a:rPr>
              <a:t> </a:t>
            </a:r>
            <a:r>
              <a:rPr lang="ko-KR" altLang="en-US" dirty="0" smtClean="0">
                <a:latin typeface="+mj-ea"/>
                <a:ea typeface="+mj-ea"/>
              </a:rPr>
              <a:t>느끼게 되는</a:t>
            </a:r>
            <a:r>
              <a:rPr lang="en-US" altLang="ko-KR" dirty="0">
                <a:latin typeface="+mj-ea"/>
                <a:ea typeface="+mj-ea"/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  <a:latin typeface="+mj-ea"/>
                <a:ea typeface="+mj-ea"/>
              </a:rPr>
              <a:t>‘</a:t>
            </a:r>
            <a:r>
              <a:rPr lang="ko-KR" altLang="en-US" sz="2000" b="1" dirty="0" smtClean="0">
                <a:solidFill>
                  <a:srgbClr val="FF0000"/>
                </a:solidFill>
                <a:latin typeface="+mj-ea"/>
                <a:ea typeface="+mj-ea"/>
              </a:rPr>
              <a:t>고통</a:t>
            </a:r>
            <a:r>
              <a:rPr lang="en-US" altLang="ko-KR" sz="2000" b="1" dirty="0" smtClean="0">
                <a:solidFill>
                  <a:srgbClr val="FF0000"/>
                </a:solidFill>
                <a:latin typeface="+mj-ea"/>
                <a:ea typeface="+mj-ea"/>
              </a:rPr>
              <a:t>’ </a:t>
            </a:r>
            <a:r>
              <a:rPr lang="ko-KR" altLang="en-US" dirty="0" smtClean="0">
                <a:latin typeface="+mj-ea"/>
                <a:ea typeface="+mj-ea"/>
              </a:rPr>
              <a:t>입니다</a:t>
            </a:r>
            <a:r>
              <a:rPr lang="en-US" altLang="ko-KR" dirty="0" smtClean="0">
                <a:latin typeface="+mj-ea"/>
                <a:ea typeface="+mj-ea"/>
              </a:rPr>
              <a:t>. </a:t>
            </a: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매운 맛을 내는 음식은 고추</a:t>
            </a:r>
            <a:r>
              <a:rPr lang="en-US" altLang="ko-KR" dirty="0" smtClean="0">
                <a:latin typeface="+mj-ea"/>
                <a:ea typeface="+mj-ea"/>
              </a:rPr>
              <a:t>, </a:t>
            </a:r>
            <a:r>
              <a:rPr lang="ko-KR" altLang="en-US" dirty="0" smtClean="0">
                <a:latin typeface="+mj-ea"/>
                <a:ea typeface="+mj-ea"/>
              </a:rPr>
              <a:t>마늘</a:t>
            </a:r>
            <a:r>
              <a:rPr lang="en-US" altLang="ko-KR" dirty="0" smtClean="0">
                <a:latin typeface="+mj-ea"/>
                <a:ea typeface="+mj-ea"/>
              </a:rPr>
              <a:t>, </a:t>
            </a:r>
            <a:r>
              <a:rPr lang="ko-KR" altLang="en-US" dirty="0" smtClean="0">
                <a:latin typeface="+mj-ea"/>
                <a:ea typeface="+mj-ea"/>
              </a:rPr>
              <a:t>고추냉이</a:t>
            </a:r>
            <a:r>
              <a:rPr lang="en-US" altLang="ko-KR" dirty="0" smtClean="0">
                <a:latin typeface="+mj-ea"/>
                <a:ea typeface="+mj-ea"/>
              </a:rPr>
              <a:t>(</a:t>
            </a:r>
            <a:r>
              <a:rPr lang="ko-KR" altLang="en-US" dirty="0" err="1" smtClean="0">
                <a:latin typeface="+mj-ea"/>
                <a:ea typeface="+mj-ea"/>
              </a:rPr>
              <a:t>와사비</a:t>
            </a:r>
            <a:r>
              <a:rPr lang="en-US" altLang="ko-KR" dirty="0" smtClean="0">
                <a:latin typeface="+mj-ea"/>
                <a:ea typeface="+mj-ea"/>
              </a:rPr>
              <a:t>), </a:t>
            </a:r>
            <a:r>
              <a:rPr lang="ko-KR" altLang="en-US" dirty="0" smtClean="0">
                <a:latin typeface="+mj-ea"/>
                <a:ea typeface="+mj-ea"/>
              </a:rPr>
              <a:t>후추</a:t>
            </a:r>
            <a:r>
              <a:rPr lang="en-US" altLang="ko-KR" dirty="0" smtClean="0">
                <a:latin typeface="+mj-ea"/>
                <a:ea typeface="+mj-ea"/>
              </a:rPr>
              <a:t>, </a:t>
            </a:r>
            <a:r>
              <a:rPr lang="ko-KR" altLang="en-US" dirty="0" err="1" smtClean="0">
                <a:latin typeface="+mj-ea"/>
                <a:ea typeface="+mj-ea"/>
              </a:rPr>
              <a:t>멘톨</a:t>
            </a:r>
            <a:r>
              <a:rPr lang="en-US" altLang="ko-KR" dirty="0" smtClean="0">
                <a:latin typeface="+mj-ea"/>
                <a:ea typeface="+mj-ea"/>
              </a:rPr>
              <a:t>, </a:t>
            </a:r>
            <a:r>
              <a:rPr lang="ko-KR" altLang="en-US" dirty="0" smtClean="0">
                <a:latin typeface="+mj-ea"/>
                <a:ea typeface="+mj-ea"/>
              </a:rPr>
              <a:t>계피 등 여러 가지가 있습니다</a:t>
            </a:r>
            <a:r>
              <a:rPr lang="en-US" altLang="ko-KR" dirty="0" smtClean="0">
                <a:latin typeface="+mj-ea"/>
                <a:ea typeface="+mj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이 음식들에 들어 있는 매운 맛 분자는 모두 달라 입 안에서도 서로 다른 이유로 매운 맛을 느끼게 합니다</a:t>
            </a:r>
            <a:r>
              <a:rPr lang="en-US" altLang="ko-KR" dirty="0" smtClean="0">
                <a:latin typeface="+mj-ea"/>
                <a:ea typeface="+mj-ea"/>
              </a:rPr>
              <a:t>.</a:t>
            </a:r>
          </a:p>
          <a:p>
            <a:pPr>
              <a:lnSpc>
                <a:spcPct val="150000"/>
              </a:lnSpc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2551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95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 txBox="1">
            <a:spLocks/>
          </p:cNvSpPr>
          <p:nvPr/>
        </p:nvSpPr>
        <p:spPr>
          <a:xfrm>
            <a:off x="831946" y="688185"/>
            <a:ext cx="3124418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chemeClr val="accent4">
                    <a:lumMod val="75000"/>
                  </a:schemeClr>
                </a:solidFill>
              </a:rPr>
              <a:t>원리학습</a:t>
            </a:r>
            <a:endParaRPr lang="ko-KR" altLang="en-US" sz="2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19977" y="1123614"/>
            <a:ext cx="4421189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40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77플라워" panose="02020603020101020101" pitchFamily="18" charset="-127"/>
                <a:ea typeface="777플라워" panose="02020603020101020101" pitchFamily="18" charset="-127"/>
              </a:rPr>
              <a:t>캡사이신</a:t>
            </a:r>
            <a:r>
              <a:rPr lang="ko-KR" altLang="en-US" sz="4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77플라워" panose="02020603020101020101" pitchFamily="18" charset="-127"/>
                <a:ea typeface="777플라워" panose="02020603020101020101" pitchFamily="18" charset="-127"/>
              </a:rPr>
              <a:t> </a:t>
            </a:r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77플라워" panose="02020603020101020101" pitchFamily="18" charset="-127"/>
                <a:ea typeface="777플라워" panose="02020603020101020101" pitchFamily="18" charset="-127"/>
              </a:rPr>
              <a:t>(</a:t>
            </a:r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77플라워" panose="02020603020101020101" pitchFamily="18" charset="-127"/>
                <a:ea typeface="777플라워" panose="02020603020101020101" pitchFamily="18" charset="-127"/>
              </a:rPr>
              <a:t>capsaicin</a:t>
            </a:r>
            <a:r>
              <a:rPr lang="en-US" altLang="ko-KR" sz="4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77플라워" panose="02020603020101020101" pitchFamily="18" charset="-127"/>
                <a:ea typeface="777플라워" panose="02020603020101020101" pitchFamily="18" charset="-127"/>
              </a:rPr>
              <a:t>)</a:t>
            </a:r>
            <a:endParaRPr lang="ko-KR" altLang="en-US" sz="40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777플라워" panose="02020603020101020101" pitchFamily="18" charset="-127"/>
              <a:ea typeface="777플라워" panose="02020603020101020101" pitchFamily="18" charset="-127"/>
            </a:endParaRPr>
          </a:p>
        </p:txBody>
      </p:sp>
      <p:cxnSp>
        <p:nvCxnSpPr>
          <p:cNvPr id="4" name="직선 연결선 3"/>
          <p:cNvCxnSpPr/>
          <p:nvPr/>
        </p:nvCxnSpPr>
        <p:spPr>
          <a:xfrm>
            <a:off x="719977" y="1903444"/>
            <a:ext cx="3236386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0356">
            <a:off x="6198637" y="1050473"/>
            <a:ext cx="5455298" cy="219095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58596" y="2145953"/>
            <a:ext cx="10248960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/>
              <a:t>고추 속에  들어 있는  매운 맛  분자는  여러분이  많이 들어 본  </a:t>
            </a:r>
            <a:r>
              <a:rPr lang="ko-KR" altLang="en-US" b="1" dirty="0" err="1" smtClean="0"/>
              <a:t>캡사이신</a:t>
            </a:r>
            <a:r>
              <a:rPr lang="en-US" altLang="ko-KR" b="1" dirty="0" smtClean="0"/>
              <a:t>(capsaicin) </a:t>
            </a:r>
            <a:r>
              <a:rPr lang="ko-KR" altLang="en-US" dirty="0" smtClean="0"/>
              <a:t>이라는 물질입니다</a:t>
            </a:r>
            <a:r>
              <a:rPr lang="en-US" altLang="ko-KR" dirty="0" smtClean="0"/>
              <a:t>.</a:t>
            </a:r>
          </a:p>
          <a:p>
            <a:pPr>
              <a:lnSpc>
                <a:spcPct val="250000"/>
              </a:lnSpc>
            </a:pPr>
            <a:r>
              <a:rPr lang="ko-KR" altLang="en-US" dirty="0" err="1" smtClean="0"/>
              <a:t>캡사이신은</a:t>
            </a:r>
            <a:r>
              <a:rPr lang="ko-KR" altLang="en-US" dirty="0" smtClean="0"/>
              <a:t>  고추의  매운 맛을 내는 </a:t>
            </a:r>
            <a:r>
              <a:rPr lang="ko-KR" altLang="en-US" dirty="0"/>
              <a:t>주</a:t>
            </a:r>
            <a:r>
              <a:rPr lang="ko-KR" altLang="en-US" dirty="0" smtClean="0"/>
              <a:t>성분으로  고추씨와  하얀  속심에  많이  들어있습니다</a:t>
            </a:r>
            <a:r>
              <a:rPr lang="en-US" altLang="ko-K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이  분자는 휘발성이면서  지용성으로  물에  잘  녹지  않습니다</a:t>
            </a:r>
            <a:r>
              <a:rPr lang="en-US" altLang="ko-KR" dirty="0" smtClean="0"/>
              <a:t>.</a:t>
            </a:r>
          </a:p>
          <a:p>
            <a:pPr>
              <a:lnSpc>
                <a:spcPct val="250000"/>
              </a:lnSpc>
            </a:pPr>
            <a:r>
              <a:rPr lang="ko-KR" altLang="en-US" dirty="0" smtClean="0"/>
              <a:t>매운  떡볶이를  먹고  물을  마셔도  매운  느낌이  빨리  사라지지  않는  이유도  이  때문입니다</a:t>
            </a:r>
            <a:r>
              <a:rPr lang="en-US" altLang="ko-KR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오히려  우유를  마시면  우유의  지방이  이  성분을  녹여내는  데에  도움을  줍니다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25470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95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 txBox="1">
            <a:spLocks/>
          </p:cNvSpPr>
          <p:nvPr/>
        </p:nvSpPr>
        <p:spPr>
          <a:xfrm>
            <a:off x="831946" y="688185"/>
            <a:ext cx="3124418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chemeClr val="accent4">
                    <a:lumMod val="75000"/>
                  </a:schemeClr>
                </a:solidFill>
              </a:rPr>
              <a:t>원리학습</a:t>
            </a:r>
            <a:endParaRPr lang="ko-KR" altLang="en-US" sz="2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0" name="모서리가 둥근 직사각형 9"/>
          <p:cNvSpPr/>
          <p:nvPr/>
        </p:nvSpPr>
        <p:spPr>
          <a:xfrm>
            <a:off x="1026365" y="1915347"/>
            <a:ext cx="10170367" cy="4389613"/>
          </a:xfrm>
          <a:prstGeom prst="roundRect">
            <a:avLst/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355" y="2298820"/>
            <a:ext cx="9494385" cy="3856850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3694921" y="1341477"/>
            <a:ext cx="2416629" cy="4626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558596" y="1341477"/>
            <a:ext cx="803777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err="1" smtClean="0"/>
              <a:t>캡사이신</a:t>
            </a:r>
            <a:r>
              <a:rPr lang="ko-KR" altLang="en-US" dirty="0" smtClean="0"/>
              <a:t> </a:t>
            </a:r>
            <a:r>
              <a:rPr lang="ko-KR" altLang="en-US" dirty="0"/>
              <a:t> 분자는 그림과  같이  </a:t>
            </a:r>
            <a:r>
              <a:rPr lang="ko-KR" altLang="en-US" dirty="0" smtClean="0"/>
              <a:t> 탄소</a:t>
            </a:r>
            <a:r>
              <a:rPr lang="en-US" altLang="ko-KR" dirty="0"/>
              <a:t>,  </a:t>
            </a:r>
            <a:r>
              <a:rPr lang="ko-KR" altLang="en-US" dirty="0"/>
              <a:t>수소</a:t>
            </a:r>
            <a:r>
              <a:rPr lang="en-US" altLang="ko-KR" dirty="0"/>
              <a:t>,  </a:t>
            </a:r>
            <a:r>
              <a:rPr lang="ko-KR" altLang="en-US" dirty="0"/>
              <a:t>산소</a:t>
            </a:r>
            <a:r>
              <a:rPr lang="en-US" altLang="ko-KR" dirty="0"/>
              <a:t>,  </a:t>
            </a:r>
            <a:r>
              <a:rPr lang="ko-KR" altLang="en-US" dirty="0"/>
              <a:t>질소  </a:t>
            </a:r>
            <a:r>
              <a:rPr lang="ko-KR" altLang="en-US" dirty="0" smtClean="0"/>
              <a:t> 로 </a:t>
            </a:r>
            <a:r>
              <a:rPr lang="ko-KR" altLang="en-US" dirty="0"/>
              <a:t>구성되어 있습니다 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9463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95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 txBox="1">
            <a:spLocks/>
          </p:cNvSpPr>
          <p:nvPr/>
        </p:nvSpPr>
        <p:spPr>
          <a:xfrm>
            <a:off x="831946" y="688185"/>
            <a:ext cx="3124418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chemeClr val="accent4">
                    <a:lumMod val="75000"/>
                  </a:schemeClr>
                </a:solidFill>
              </a:rPr>
              <a:t>원리학습</a:t>
            </a:r>
            <a:endParaRPr lang="ko-KR" altLang="en-US" sz="2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572" y="1058300"/>
            <a:ext cx="11561751" cy="2963194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3545633" y="5327780"/>
            <a:ext cx="2733869" cy="3079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558596" y="4759276"/>
            <a:ext cx="1055609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002060"/>
                </a:solidFill>
              </a:rPr>
              <a:t>수용체는  일종의  센서이며</a:t>
            </a:r>
            <a:r>
              <a:rPr lang="en-US" altLang="ko-KR" b="1" dirty="0">
                <a:solidFill>
                  <a:srgbClr val="002060"/>
                </a:solidFill>
              </a:rPr>
              <a:t>, </a:t>
            </a:r>
            <a:r>
              <a:rPr lang="en-US" altLang="ko-KR" b="1" dirty="0" smtClean="0">
                <a:solidFill>
                  <a:srgbClr val="002060"/>
                </a:solidFill>
              </a:rPr>
              <a:t> </a:t>
            </a:r>
            <a:r>
              <a:rPr lang="ko-KR" altLang="en-US" b="1" dirty="0" smtClean="0">
                <a:solidFill>
                  <a:srgbClr val="002060"/>
                </a:solidFill>
              </a:rPr>
              <a:t>신경을  따라  대뇌로  </a:t>
            </a:r>
            <a:r>
              <a:rPr lang="ko-KR" altLang="en-US" b="1" dirty="0">
                <a:solidFill>
                  <a:srgbClr val="002060"/>
                </a:solidFill>
              </a:rPr>
              <a:t>자극을 </a:t>
            </a:r>
            <a:r>
              <a:rPr lang="ko-KR" altLang="en-US" b="1" dirty="0" smtClean="0">
                <a:solidFill>
                  <a:srgbClr val="002060"/>
                </a:solidFill>
              </a:rPr>
              <a:t> 전달하여  뜨거움과  통증을  느끼게  </a:t>
            </a:r>
            <a:r>
              <a:rPr lang="ko-KR" altLang="en-US" b="1" dirty="0">
                <a:solidFill>
                  <a:srgbClr val="002060"/>
                </a:solidFill>
              </a:rPr>
              <a:t>되지요</a:t>
            </a:r>
            <a:r>
              <a:rPr lang="en-US" altLang="ko-KR" b="1" dirty="0">
                <a:solidFill>
                  <a:srgbClr val="00206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002060"/>
                </a:solidFill>
              </a:rPr>
              <a:t>체내에  흡수된  </a:t>
            </a:r>
            <a:r>
              <a:rPr lang="ko-KR" altLang="en-US" sz="2000" b="1" dirty="0" err="1">
                <a:solidFill>
                  <a:srgbClr val="FF0000"/>
                </a:solidFill>
              </a:rPr>
              <a:t>캡사이신</a:t>
            </a:r>
            <a:r>
              <a:rPr lang="ko-KR" altLang="en-US" b="1" dirty="0" err="1">
                <a:solidFill>
                  <a:srgbClr val="002060"/>
                </a:solidFill>
              </a:rPr>
              <a:t>은</a:t>
            </a:r>
            <a:r>
              <a:rPr lang="ko-KR" altLang="en-US" b="1" dirty="0">
                <a:solidFill>
                  <a:srgbClr val="002060"/>
                </a:solidFill>
              </a:rPr>
              <a:t> </a:t>
            </a:r>
            <a:r>
              <a:rPr lang="ko-KR" altLang="en-US" b="1" dirty="0" smtClean="0">
                <a:solidFill>
                  <a:srgbClr val="002060"/>
                </a:solidFill>
              </a:rPr>
              <a:t> 아드레날린의  분비를  촉진시키는데</a:t>
            </a:r>
            <a:r>
              <a:rPr lang="en-US" altLang="ko-KR" b="1" dirty="0">
                <a:solidFill>
                  <a:srgbClr val="002060"/>
                </a:solidFill>
              </a:rPr>
              <a:t>, </a:t>
            </a:r>
            <a:r>
              <a:rPr lang="ko-KR" altLang="en-US" b="1" dirty="0" smtClean="0">
                <a:solidFill>
                  <a:srgbClr val="002060"/>
                </a:solidFill>
              </a:rPr>
              <a:t>이로  </a:t>
            </a:r>
            <a:r>
              <a:rPr lang="ko-KR" altLang="en-US" b="1" dirty="0">
                <a:solidFill>
                  <a:srgbClr val="002060"/>
                </a:solidFill>
              </a:rPr>
              <a:t>인해 땀이 나고 </a:t>
            </a:r>
            <a:r>
              <a:rPr lang="ko-KR" altLang="en-US" b="1" dirty="0" smtClean="0">
                <a:solidFill>
                  <a:srgbClr val="002060"/>
                </a:solidFill>
              </a:rPr>
              <a:t> 심장의  활동을 </a:t>
            </a:r>
            <a:endParaRPr lang="en-US" altLang="ko-KR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002060"/>
                </a:solidFill>
              </a:rPr>
              <a:t>빨라지게  합니다</a:t>
            </a:r>
            <a:r>
              <a:rPr lang="en-US" altLang="ko-KR" b="1" dirty="0">
                <a:solidFill>
                  <a:srgbClr val="002060"/>
                </a:solidFill>
              </a:rPr>
              <a:t>.  </a:t>
            </a:r>
            <a:r>
              <a:rPr lang="ko-KR" altLang="en-US" b="1" dirty="0">
                <a:solidFill>
                  <a:srgbClr val="002060"/>
                </a:solidFill>
              </a:rPr>
              <a:t>기분이 </a:t>
            </a:r>
            <a:r>
              <a:rPr lang="ko-KR" altLang="en-US" b="1" dirty="0" smtClean="0">
                <a:solidFill>
                  <a:srgbClr val="002060"/>
                </a:solidFill>
              </a:rPr>
              <a:t> 좋아지는  느낌도  받게  </a:t>
            </a:r>
            <a:r>
              <a:rPr lang="ko-KR" altLang="en-US" b="1" dirty="0">
                <a:solidFill>
                  <a:srgbClr val="002060"/>
                </a:solidFill>
              </a:rPr>
              <a:t>되지요</a:t>
            </a:r>
            <a:r>
              <a:rPr lang="en-US" altLang="ko-KR" b="1" dirty="0">
                <a:solidFill>
                  <a:srgbClr val="002060"/>
                </a:solidFill>
              </a:rPr>
              <a:t>.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0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95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 txBox="1">
            <a:spLocks/>
          </p:cNvSpPr>
          <p:nvPr/>
        </p:nvSpPr>
        <p:spPr>
          <a:xfrm>
            <a:off x="831946" y="688185"/>
            <a:ext cx="3124418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chemeClr val="accent4">
                    <a:lumMod val="75000"/>
                  </a:schemeClr>
                </a:solidFill>
              </a:rPr>
              <a:t>원리학습</a:t>
            </a:r>
            <a:endParaRPr lang="ko-KR" altLang="en-US" sz="2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34480" y="1377287"/>
            <a:ext cx="3153749" cy="3700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34480" y="1262195"/>
            <a:ext cx="3076611" cy="5037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000" b="1" dirty="0" err="1" smtClean="0">
                <a:solidFill>
                  <a:srgbClr val="002060"/>
                </a:solidFill>
              </a:rPr>
              <a:t>스코빌</a:t>
            </a:r>
            <a:r>
              <a:rPr lang="ko-KR" altLang="en-US" sz="2000" b="1" dirty="0" smtClean="0">
                <a:solidFill>
                  <a:srgbClr val="002060"/>
                </a:solidFill>
              </a:rPr>
              <a:t> </a:t>
            </a:r>
            <a:r>
              <a:rPr lang="ko-KR" altLang="en-US" sz="2000" b="1" dirty="0">
                <a:solidFill>
                  <a:srgbClr val="002060"/>
                </a:solidFill>
              </a:rPr>
              <a:t>척도  </a:t>
            </a:r>
            <a:r>
              <a:rPr lang="en-US" altLang="ko-KR" sz="2000" b="1" dirty="0" err="1">
                <a:solidFill>
                  <a:srgbClr val="002060"/>
                </a:solidFill>
              </a:rPr>
              <a:t>Scoville</a:t>
            </a:r>
            <a:r>
              <a:rPr lang="en-US" altLang="ko-KR" sz="2000" b="1" dirty="0">
                <a:solidFill>
                  <a:srgbClr val="002060"/>
                </a:solidFill>
              </a:rPr>
              <a:t> scale</a:t>
            </a:r>
            <a:endParaRPr lang="ko-KR" altLang="en-US" sz="2000" b="1" dirty="0">
              <a:solidFill>
                <a:srgbClr val="002060"/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53" y="2472132"/>
            <a:ext cx="11439465" cy="265732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58596" y="1336208"/>
            <a:ext cx="109135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                                       미국의  </a:t>
            </a:r>
            <a:r>
              <a:rPr lang="ko-KR" altLang="en-US" dirty="0">
                <a:latin typeface="+mj-ea"/>
                <a:ea typeface="+mj-ea"/>
              </a:rPr>
              <a:t>화학자  </a:t>
            </a:r>
            <a:r>
              <a:rPr lang="ko-KR" altLang="en-US" dirty="0" err="1">
                <a:latin typeface="+mj-ea"/>
                <a:ea typeface="+mj-ea"/>
              </a:rPr>
              <a:t>윌버</a:t>
            </a:r>
            <a:r>
              <a:rPr lang="ko-KR" altLang="en-US" dirty="0">
                <a:latin typeface="+mj-ea"/>
                <a:ea typeface="+mj-ea"/>
              </a:rPr>
              <a:t>  </a:t>
            </a:r>
            <a:r>
              <a:rPr lang="ko-KR" altLang="en-US" dirty="0" err="1">
                <a:latin typeface="+mj-ea"/>
                <a:ea typeface="+mj-ea"/>
              </a:rPr>
              <a:t>스코빌이</a:t>
            </a:r>
            <a:r>
              <a:rPr lang="ko-KR" altLang="en-US" dirty="0">
                <a:latin typeface="+mj-ea"/>
                <a:ea typeface="+mj-ea"/>
              </a:rPr>
              <a:t>  개발한 것으로 </a:t>
            </a:r>
            <a:r>
              <a:rPr lang="ko-KR" altLang="en-US" dirty="0" err="1">
                <a:latin typeface="+mj-ea"/>
                <a:ea typeface="+mj-ea"/>
              </a:rPr>
              <a:t>캡사이신</a:t>
            </a:r>
            <a:r>
              <a:rPr lang="ko-KR" altLang="en-US" dirty="0">
                <a:latin typeface="+mj-ea"/>
                <a:ea typeface="+mj-ea"/>
              </a:rPr>
              <a:t>  함량에  따른 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매운맛의  </a:t>
            </a:r>
            <a:r>
              <a:rPr lang="ko-KR" altLang="en-US" dirty="0">
                <a:latin typeface="+mj-ea"/>
                <a:ea typeface="+mj-ea"/>
              </a:rPr>
              <a:t>정도를  나타냅니다</a:t>
            </a:r>
            <a:r>
              <a:rPr lang="en-US" altLang="ko-KR" dirty="0" smtClean="0">
                <a:latin typeface="+mj-ea"/>
                <a:ea typeface="+mj-ea"/>
              </a:rPr>
              <a:t>.  </a:t>
            </a:r>
            <a:r>
              <a:rPr lang="ko-KR" altLang="en-US" dirty="0" smtClean="0">
                <a:latin typeface="+mj-ea"/>
                <a:ea typeface="+mj-ea"/>
              </a:rPr>
              <a:t>단위로는 </a:t>
            </a:r>
            <a:r>
              <a:rPr lang="en-US" altLang="ko-KR" dirty="0">
                <a:latin typeface="+mj-ea"/>
                <a:ea typeface="+mj-ea"/>
              </a:rPr>
              <a:t>SHU(</a:t>
            </a:r>
            <a:r>
              <a:rPr lang="en-US" altLang="ko-KR" dirty="0" err="1">
                <a:latin typeface="+mj-ea"/>
                <a:ea typeface="+mj-ea"/>
              </a:rPr>
              <a:t>Scoville</a:t>
            </a:r>
            <a:r>
              <a:rPr lang="en-US" altLang="ko-KR" dirty="0">
                <a:latin typeface="+mj-ea"/>
                <a:ea typeface="+mj-ea"/>
              </a:rPr>
              <a:t> Heat Unit)</a:t>
            </a:r>
            <a:r>
              <a:rPr lang="ko-KR" altLang="en-US" dirty="0">
                <a:latin typeface="+mj-ea"/>
                <a:ea typeface="+mj-ea"/>
              </a:rPr>
              <a:t>를 사용합니다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533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95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 txBox="1">
            <a:spLocks/>
          </p:cNvSpPr>
          <p:nvPr/>
        </p:nvSpPr>
        <p:spPr>
          <a:xfrm>
            <a:off x="831946" y="688185"/>
            <a:ext cx="3124418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chemeClr val="accent4">
                    <a:lumMod val="75000"/>
                  </a:schemeClr>
                </a:solidFill>
              </a:rPr>
              <a:t>원리학습</a:t>
            </a:r>
            <a:endParaRPr lang="ko-KR" altLang="en-US" sz="2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0356">
            <a:off x="6198637" y="1050473"/>
            <a:ext cx="5455298" cy="219095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58596" y="1223034"/>
            <a:ext cx="10942419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고추 </a:t>
            </a:r>
            <a:r>
              <a:rPr lang="ko-KR" altLang="en-US" dirty="0">
                <a:latin typeface="+mj-ea"/>
                <a:ea typeface="+mj-ea"/>
              </a:rPr>
              <a:t>속에 들어있는 이 화학물질은 새를 제외한 동물들로부터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씨앗을 </a:t>
            </a:r>
            <a:r>
              <a:rPr lang="ko-KR" altLang="en-US" dirty="0">
                <a:latin typeface="+mj-ea"/>
                <a:ea typeface="+mj-ea"/>
              </a:rPr>
              <a:t>보호하기 위한 것입니다 </a:t>
            </a:r>
            <a:r>
              <a:rPr lang="en-US" altLang="ko-KR" dirty="0">
                <a:latin typeface="+mj-ea"/>
                <a:ea typeface="+mj-ea"/>
              </a:rPr>
              <a:t>. </a:t>
            </a:r>
            <a:r>
              <a:rPr lang="ko-KR" altLang="en-US" dirty="0" smtClean="0">
                <a:latin typeface="+mj-ea"/>
                <a:ea typeface="+mj-ea"/>
              </a:rPr>
              <a:t>새는 </a:t>
            </a:r>
            <a:r>
              <a:rPr lang="ko-KR" altLang="en-US" dirty="0" err="1">
                <a:latin typeface="+mj-ea"/>
                <a:ea typeface="+mj-ea"/>
              </a:rPr>
              <a:t>캡사이신의</a:t>
            </a:r>
            <a:r>
              <a:rPr lang="ko-KR" altLang="en-US" dirty="0">
                <a:latin typeface="+mj-ea"/>
                <a:ea typeface="+mj-ea"/>
              </a:rPr>
              <a:t> </a:t>
            </a:r>
            <a:r>
              <a:rPr lang="ko-KR" altLang="en-US" dirty="0" smtClean="0">
                <a:latin typeface="+mj-ea"/>
                <a:ea typeface="+mj-ea"/>
              </a:rPr>
              <a:t>매운 맛을 </a:t>
            </a:r>
            <a:r>
              <a:rPr lang="ko-KR" altLang="en-US" dirty="0">
                <a:latin typeface="+mj-ea"/>
                <a:ea typeface="+mj-ea"/>
              </a:rPr>
              <a:t>별로 느끼지 </a:t>
            </a:r>
            <a:r>
              <a:rPr lang="ko-KR" altLang="en-US" dirty="0" smtClean="0">
                <a:latin typeface="+mj-ea"/>
                <a:ea typeface="+mj-ea"/>
              </a:rPr>
              <a:t>못하는데</a:t>
            </a:r>
            <a:r>
              <a:rPr lang="en-US" altLang="ko-KR" dirty="0" smtClean="0">
                <a:latin typeface="+mj-ea"/>
                <a:ea typeface="+mj-ea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새가 </a:t>
            </a:r>
            <a:r>
              <a:rPr lang="ko-KR" altLang="en-US" dirty="0">
                <a:latin typeface="+mj-ea"/>
                <a:ea typeface="+mj-ea"/>
              </a:rPr>
              <a:t>퍼트린 고추씨를 쥐나 다람쥐들이 먹지 못하게 하는 </a:t>
            </a:r>
            <a:r>
              <a:rPr lang="ko-KR" altLang="en-US" dirty="0" smtClean="0">
                <a:latin typeface="+mj-ea"/>
                <a:ea typeface="+mj-ea"/>
              </a:rPr>
              <a:t>효과가 </a:t>
            </a:r>
            <a:r>
              <a:rPr lang="ko-KR" altLang="en-US" dirty="0">
                <a:latin typeface="+mj-ea"/>
                <a:ea typeface="+mj-ea"/>
              </a:rPr>
              <a:t>있지요</a:t>
            </a:r>
            <a:r>
              <a:rPr lang="en-US" altLang="ko-KR" dirty="0">
                <a:latin typeface="+mj-ea"/>
                <a:ea typeface="+mj-ea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  <a:ea typeface="+mj-ea"/>
              </a:rPr>
              <a:t>또한 </a:t>
            </a:r>
            <a:r>
              <a:rPr lang="ko-KR" altLang="en-US" dirty="0" err="1">
                <a:latin typeface="+mj-ea"/>
                <a:ea typeface="+mj-ea"/>
              </a:rPr>
              <a:t>캡사이신은</a:t>
            </a:r>
            <a:r>
              <a:rPr lang="ko-KR" altLang="en-US" dirty="0">
                <a:latin typeface="+mj-ea"/>
                <a:ea typeface="+mj-ea"/>
              </a:rPr>
              <a:t> 곰팡이를 억제하는 효과도 있어 간장이나 된장에 고추를 넣어놓는 옛 선조들의 </a:t>
            </a:r>
            <a:r>
              <a:rPr lang="ko-KR" altLang="en-US" dirty="0" smtClean="0">
                <a:latin typeface="+mj-ea"/>
                <a:ea typeface="+mj-ea"/>
              </a:rPr>
              <a:t>지혜도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알 </a:t>
            </a:r>
            <a:r>
              <a:rPr lang="ko-KR" altLang="en-US" dirty="0">
                <a:latin typeface="+mj-ea"/>
                <a:ea typeface="+mj-ea"/>
              </a:rPr>
              <a:t>수 </a:t>
            </a:r>
            <a:r>
              <a:rPr lang="ko-KR" altLang="en-US" dirty="0" smtClean="0">
                <a:latin typeface="+mj-ea"/>
                <a:ea typeface="+mj-ea"/>
              </a:rPr>
              <a:t>있습니다</a:t>
            </a:r>
            <a:r>
              <a:rPr lang="en-US" altLang="ko-KR" dirty="0">
                <a:latin typeface="+mj-ea"/>
                <a:ea typeface="+mj-ea"/>
              </a:rPr>
              <a:t>. </a:t>
            </a:r>
            <a:r>
              <a:rPr lang="ko-KR" altLang="en-US" dirty="0">
                <a:latin typeface="+mj-ea"/>
                <a:ea typeface="+mj-ea"/>
              </a:rPr>
              <a:t>아드레날린을 분비하는 효과를 이용하여 최근에는 진통제로도 개발되고 있다고 합니다</a:t>
            </a:r>
            <a:r>
              <a:rPr lang="en-US" altLang="ko-KR" dirty="0">
                <a:latin typeface="+mj-ea"/>
                <a:ea typeface="+mj-ea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  <a:ea typeface="+mj-ea"/>
              </a:rPr>
              <a:t>치한들을 물리치기 위해 </a:t>
            </a:r>
            <a:r>
              <a:rPr lang="ko-KR" altLang="en-US" dirty="0" err="1">
                <a:latin typeface="+mj-ea"/>
                <a:ea typeface="+mj-ea"/>
              </a:rPr>
              <a:t>캡사이신이</a:t>
            </a:r>
            <a:r>
              <a:rPr lang="ko-KR" altLang="en-US" dirty="0">
                <a:latin typeface="+mj-ea"/>
                <a:ea typeface="+mj-ea"/>
              </a:rPr>
              <a:t> 첨가된 호신용분무</a:t>
            </a:r>
            <a:r>
              <a:rPr lang="en-US" altLang="ko-KR" dirty="0">
                <a:latin typeface="+mj-ea"/>
                <a:ea typeface="+mj-ea"/>
              </a:rPr>
              <a:t>(spray)</a:t>
            </a:r>
            <a:r>
              <a:rPr lang="ko-KR" altLang="en-US" dirty="0">
                <a:latin typeface="+mj-ea"/>
                <a:ea typeface="+mj-ea"/>
              </a:rPr>
              <a:t>액도 판매되고 있습니다</a:t>
            </a:r>
            <a:r>
              <a:rPr lang="en-US" altLang="ko-KR" dirty="0">
                <a:latin typeface="+mj-ea"/>
                <a:ea typeface="+mj-ea"/>
              </a:rPr>
              <a:t>.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 err="1" smtClean="0">
                <a:latin typeface="+mj-ea"/>
                <a:ea typeface="+mj-ea"/>
              </a:rPr>
              <a:t>분무액이</a:t>
            </a:r>
            <a:r>
              <a:rPr lang="ko-KR" altLang="en-US" dirty="0" smtClean="0">
                <a:latin typeface="+mj-ea"/>
                <a:ea typeface="+mj-ea"/>
              </a:rPr>
              <a:t> </a:t>
            </a:r>
            <a:r>
              <a:rPr lang="ko-KR" altLang="en-US" dirty="0">
                <a:latin typeface="+mj-ea"/>
                <a:ea typeface="+mj-ea"/>
              </a:rPr>
              <a:t>눈이나 </a:t>
            </a:r>
            <a:r>
              <a:rPr lang="ko-KR" altLang="en-US" dirty="0" smtClean="0">
                <a:latin typeface="+mj-ea"/>
                <a:ea typeface="+mj-ea"/>
              </a:rPr>
              <a:t>피부에 </a:t>
            </a:r>
            <a:r>
              <a:rPr lang="ko-KR" altLang="en-US" dirty="0">
                <a:latin typeface="+mj-ea"/>
                <a:ea typeface="+mj-ea"/>
              </a:rPr>
              <a:t>분사되면 심한 고통이 따르도록 고안되어서 치한들을 일시적으로 마비시킬 수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있어 효과적으로 </a:t>
            </a:r>
            <a:r>
              <a:rPr lang="ko-KR" altLang="en-US" dirty="0">
                <a:latin typeface="+mj-ea"/>
                <a:ea typeface="+mj-ea"/>
              </a:rPr>
              <a:t>제압할 </a:t>
            </a:r>
            <a:r>
              <a:rPr lang="ko-KR" altLang="en-US" dirty="0" smtClean="0">
                <a:latin typeface="+mj-ea"/>
                <a:ea typeface="+mj-ea"/>
              </a:rPr>
              <a:t>기회를 </a:t>
            </a:r>
            <a:r>
              <a:rPr lang="ko-KR" altLang="en-US" dirty="0">
                <a:latin typeface="+mj-ea"/>
                <a:ea typeface="+mj-ea"/>
              </a:rPr>
              <a:t>포착하거나</a:t>
            </a:r>
            <a:r>
              <a:rPr lang="en-US" altLang="ko-KR" dirty="0">
                <a:latin typeface="+mj-ea"/>
                <a:ea typeface="+mj-ea"/>
              </a:rPr>
              <a:t>, </a:t>
            </a:r>
            <a:r>
              <a:rPr lang="ko-KR" altLang="en-US" dirty="0">
                <a:latin typeface="+mj-ea"/>
                <a:ea typeface="+mj-ea"/>
              </a:rPr>
              <a:t>도망 칠 기회를 잡을 수 있게 되지요</a:t>
            </a:r>
            <a:r>
              <a:rPr lang="en-US" altLang="ko-KR" dirty="0">
                <a:latin typeface="+mj-ea"/>
                <a:ea typeface="+mj-ea"/>
              </a:rPr>
              <a:t>. </a:t>
            </a:r>
          </a:p>
          <a:p>
            <a:endParaRPr lang="en-US" altLang="ko-KR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 err="1">
                <a:latin typeface="+mj-ea"/>
                <a:ea typeface="+mj-ea"/>
              </a:rPr>
              <a:t>캡사이신이</a:t>
            </a:r>
            <a:r>
              <a:rPr lang="ko-KR" altLang="en-US" dirty="0">
                <a:latin typeface="+mj-ea"/>
                <a:ea typeface="+mj-ea"/>
              </a:rPr>
              <a:t> 들어있는 중독성 있는 매운 음식은 기분을 좋게도 만들지만 너무 많이 </a:t>
            </a:r>
            <a:r>
              <a:rPr lang="ko-KR" altLang="en-US" dirty="0" smtClean="0">
                <a:latin typeface="+mj-ea"/>
                <a:ea typeface="+mj-ea"/>
              </a:rPr>
              <a:t>먹으면</a:t>
            </a:r>
            <a:r>
              <a:rPr lang="en-US" altLang="ko-KR" dirty="0" smtClean="0">
                <a:latin typeface="+mj-ea"/>
                <a:ea typeface="+mj-ea"/>
              </a:rPr>
              <a:t>,</a:t>
            </a:r>
            <a:r>
              <a:rPr lang="ko-KR" altLang="en-US" dirty="0" smtClean="0">
                <a:latin typeface="+mj-ea"/>
                <a:ea typeface="+mj-ea"/>
              </a:rPr>
              <a:t>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위와 </a:t>
            </a:r>
            <a:r>
              <a:rPr lang="ko-KR" altLang="en-US" dirty="0">
                <a:latin typeface="+mj-ea"/>
                <a:ea typeface="+mj-ea"/>
              </a:rPr>
              <a:t>장에 자극을 </a:t>
            </a:r>
            <a:r>
              <a:rPr lang="ko-KR" altLang="en-US" dirty="0" smtClean="0">
                <a:latin typeface="+mj-ea"/>
                <a:ea typeface="+mj-ea"/>
              </a:rPr>
              <a:t>주어 </a:t>
            </a:r>
            <a:r>
              <a:rPr lang="ko-KR" altLang="en-US" dirty="0">
                <a:latin typeface="+mj-ea"/>
                <a:ea typeface="+mj-ea"/>
              </a:rPr>
              <a:t>좋지 않습니다</a:t>
            </a:r>
            <a:r>
              <a:rPr lang="en-US" altLang="ko-KR" dirty="0">
                <a:latin typeface="+mj-ea"/>
                <a:ea typeface="+mj-ea"/>
              </a:rPr>
              <a:t>. </a:t>
            </a:r>
            <a:r>
              <a:rPr lang="ko-KR" altLang="en-US" dirty="0">
                <a:latin typeface="+mj-ea"/>
                <a:ea typeface="+mj-ea"/>
              </a:rPr>
              <a:t>적당히 섭취하는 것도 지혜랍니다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1509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C95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 txBox="1">
            <a:spLocks/>
          </p:cNvSpPr>
          <p:nvPr/>
        </p:nvSpPr>
        <p:spPr>
          <a:xfrm>
            <a:off x="831946" y="688185"/>
            <a:ext cx="3124418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chemeClr val="accent4">
                    <a:lumMod val="75000"/>
                  </a:schemeClr>
                </a:solidFill>
              </a:rPr>
              <a:t>원리학습</a:t>
            </a:r>
            <a:endParaRPr lang="ko-KR" altLang="en-US" sz="2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481" y="1281412"/>
            <a:ext cx="2638793" cy="695422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0029" y="4075015"/>
            <a:ext cx="5457706" cy="2509193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984680" y="4397285"/>
            <a:ext cx="5588389" cy="18004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부드러운 </a:t>
            </a:r>
            <a:r>
              <a:rPr lang="ko-KR" altLang="en-US" dirty="0" smtClean="0">
                <a:latin typeface="+mj-ea"/>
                <a:ea typeface="+mj-ea"/>
              </a:rPr>
              <a:t>맛</a:t>
            </a:r>
            <a:r>
              <a:rPr lang="en-US" altLang="ko-KR" dirty="0">
                <a:latin typeface="+mj-ea"/>
                <a:ea typeface="+mj-ea"/>
              </a:rPr>
              <a:t>, </a:t>
            </a:r>
            <a:r>
              <a:rPr lang="ko-KR" altLang="en-US" dirty="0" smtClean="0">
                <a:latin typeface="+mj-ea"/>
                <a:ea typeface="+mj-ea"/>
              </a:rPr>
              <a:t>매운 맛 </a:t>
            </a:r>
            <a:r>
              <a:rPr lang="ko-KR" altLang="en-US" dirty="0">
                <a:latin typeface="+mj-ea"/>
                <a:ea typeface="+mj-ea"/>
              </a:rPr>
              <a:t>등은 </a:t>
            </a:r>
            <a:r>
              <a:rPr lang="ko-KR" altLang="en-US" dirty="0" smtClean="0">
                <a:latin typeface="+mj-ea"/>
                <a:ea typeface="+mj-ea"/>
              </a:rPr>
              <a:t>혀의 맛 </a:t>
            </a:r>
            <a:r>
              <a:rPr lang="ko-KR" altLang="en-US" dirty="0" smtClean="0">
                <a:latin typeface="+mj-ea"/>
                <a:ea typeface="+mj-ea"/>
              </a:rPr>
              <a:t>세포에서 느끼는</a:t>
            </a:r>
            <a:r>
              <a:rPr lang="en-US" altLang="ko-KR" dirty="0" smtClean="0">
                <a:latin typeface="+mj-ea"/>
                <a:ea typeface="+mj-ea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ko-KR" altLang="en-US" sz="2000" b="1" dirty="0" smtClean="0">
                <a:solidFill>
                  <a:srgbClr val="C00000"/>
                </a:solidFill>
                <a:latin typeface="+mj-ea"/>
                <a:ea typeface="+mj-ea"/>
              </a:rPr>
              <a:t>‘</a:t>
            </a:r>
            <a:r>
              <a:rPr lang="ko-KR" altLang="en-US" sz="2000" b="1" dirty="0">
                <a:solidFill>
                  <a:srgbClr val="C00000"/>
                </a:solidFill>
                <a:latin typeface="+mj-ea"/>
                <a:ea typeface="+mj-ea"/>
              </a:rPr>
              <a:t>맛’ </a:t>
            </a:r>
            <a:r>
              <a:rPr lang="ko-KR" altLang="en-US" dirty="0">
                <a:latin typeface="+mj-ea"/>
                <a:ea typeface="+mj-ea"/>
              </a:rPr>
              <a:t>이 아니라 </a:t>
            </a:r>
            <a:r>
              <a:rPr lang="en-US" altLang="ko-KR" dirty="0">
                <a:latin typeface="+mj-ea"/>
                <a:ea typeface="+mj-ea"/>
              </a:rPr>
              <a:t> </a:t>
            </a:r>
            <a:r>
              <a:rPr lang="ko-KR" altLang="en-US" dirty="0" smtClean="0">
                <a:latin typeface="+mj-ea"/>
                <a:ea typeface="+mj-ea"/>
              </a:rPr>
              <a:t>압각</a:t>
            </a:r>
            <a:r>
              <a:rPr lang="en-US" altLang="ko-KR" dirty="0">
                <a:latin typeface="+mj-ea"/>
                <a:ea typeface="+mj-ea"/>
              </a:rPr>
              <a:t>(</a:t>
            </a:r>
            <a:r>
              <a:rPr lang="ko-KR" altLang="en-US" dirty="0">
                <a:latin typeface="+mj-ea"/>
                <a:ea typeface="+mj-ea"/>
              </a:rPr>
              <a:t>누르는 </a:t>
            </a:r>
            <a:r>
              <a:rPr lang="ko-KR" altLang="en-US" dirty="0" smtClean="0">
                <a:latin typeface="+mj-ea"/>
                <a:ea typeface="+mj-ea"/>
              </a:rPr>
              <a:t>감각</a:t>
            </a:r>
            <a:r>
              <a:rPr lang="en-US" altLang="ko-KR" dirty="0" smtClean="0">
                <a:latin typeface="+mj-ea"/>
                <a:ea typeface="+mj-ea"/>
              </a:rPr>
              <a:t>), </a:t>
            </a:r>
            <a:r>
              <a:rPr lang="ko-KR" altLang="en-US" dirty="0" smtClean="0">
                <a:latin typeface="+mj-ea"/>
                <a:ea typeface="+mj-ea"/>
              </a:rPr>
              <a:t>통각</a:t>
            </a:r>
            <a:r>
              <a:rPr lang="en-US" altLang="ko-KR" dirty="0">
                <a:latin typeface="+mj-ea"/>
                <a:ea typeface="+mj-ea"/>
              </a:rPr>
              <a:t> </a:t>
            </a:r>
            <a:r>
              <a:rPr lang="en-US" altLang="ko-KR" dirty="0" smtClean="0">
                <a:latin typeface="+mj-ea"/>
                <a:ea typeface="+mj-ea"/>
              </a:rPr>
              <a:t>(</a:t>
            </a:r>
            <a:r>
              <a:rPr lang="ko-KR" altLang="en-US" dirty="0" smtClean="0">
                <a:latin typeface="+mj-ea"/>
                <a:ea typeface="+mj-ea"/>
              </a:rPr>
              <a:t>통증을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느끼는 감각</a:t>
            </a:r>
            <a:r>
              <a:rPr lang="en-US" altLang="ko-KR" dirty="0" smtClean="0">
                <a:latin typeface="+mj-ea"/>
                <a:ea typeface="+mj-ea"/>
              </a:rPr>
              <a:t>), </a:t>
            </a:r>
            <a:r>
              <a:rPr lang="ko-KR" altLang="en-US" dirty="0" smtClean="0">
                <a:latin typeface="+mj-ea"/>
                <a:ea typeface="+mj-ea"/>
              </a:rPr>
              <a:t>온</a:t>
            </a:r>
            <a:r>
              <a:rPr lang="en-US" altLang="ko-KR" dirty="0" smtClean="0">
                <a:latin typeface="+mj-ea"/>
                <a:ea typeface="+mj-ea"/>
              </a:rPr>
              <a:t>*</a:t>
            </a:r>
            <a:r>
              <a:rPr lang="ko-KR" altLang="en-US" dirty="0" smtClean="0">
                <a:latin typeface="+mj-ea"/>
                <a:ea typeface="+mj-ea"/>
              </a:rPr>
              <a:t>냉각</a:t>
            </a:r>
            <a:r>
              <a:rPr lang="en-US" altLang="ko-KR" dirty="0">
                <a:latin typeface="+mj-ea"/>
                <a:ea typeface="+mj-ea"/>
              </a:rPr>
              <a:t>(</a:t>
            </a:r>
            <a:r>
              <a:rPr lang="ko-KR" altLang="en-US" dirty="0">
                <a:latin typeface="+mj-ea"/>
                <a:ea typeface="+mj-ea"/>
              </a:rPr>
              <a:t>온도를 느끼는 감각</a:t>
            </a:r>
            <a:r>
              <a:rPr lang="en-US" altLang="ko-KR" dirty="0" smtClean="0">
                <a:latin typeface="+mj-ea"/>
                <a:ea typeface="+mj-ea"/>
              </a:rPr>
              <a:t>) </a:t>
            </a:r>
            <a:r>
              <a:rPr lang="ko-KR" altLang="en-US" dirty="0" smtClean="0">
                <a:latin typeface="+mj-ea"/>
                <a:ea typeface="+mj-ea"/>
              </a:rPr>
              <a:t>등의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복합적인 감각입니다</a:t>
            </a:r>
            <a:r>
              <a:rPr lang="en-US" altLang="ko-KR" dirty="0" smtClean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58596" y="3122616"/>
            <a:ext cx="10875093" cy="13388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  <a:ea typeface="+mj-ea"/>
              </a:rPr>
              <a:t>우리 혀에서 느끼는 맛은 </a:t>
            </a:r>
            <a:r>
              <a:rPr lang="en-US" altLang="ko-KR" dirty="0">
                <a:latin typeface="+mj-ea"/>
                <a:ea typeface="+mj-ea"/>
              </a:rPr>
              <a:t>5</a:t>
            </a:r>
            <a:r>
              <a:rPr lang="ko-KR" altLang="en-US" dirty="0">
                <a:latin typeface="+mj-ea"/>
                <a:ea typeface="+mj-ea"/>
              </a:rPr>
              <a:t>가지로 분류하며</a:t>
            </a:r>
            <a:r>
              <a:rPr lang="en-US" altLang="ko-KR" dirty="0">
                <a:latin typeface="+mj-ea"/>
                <a:ea typeface="+mj-ea"/>
              </a:rPr>
              <a:t>, </a:t>
            </a:r>
            <a:r>
              <a:rPr lang="ko-KR" altLang="en-US" dirty="0">
                <a:latin typeface="+mj-ea"/>
                <a:ea typeface="+mj-ea"/>
              </a:rPr>
              <a:t>맛을 </a:t>
            </a:r>
            <a:r>
              <a:rPr lang="ko-KR" altLang="en-US" dirty="0" smtClean="0">
                <a:latin typeface="+mj-ea"/>
                <a:ea typeface="+mj-ea"/>
              </a:rPr>
              <a:t>느끼는 맛 세포에서 </a:t>
            </a:r>
            <a:r>
              <a:rPr lang="ko-KR" altLang="en-US" dirty="0">
                <a:latin typeface="+mj-ea"/>
                <a:ea typeface="+mj-ea"/>
              </a:rPr>
              <a:t>감지하게 됩니다</a:t>
            </a:r>
            <a:r>
              <a:rPr lang="en-US" altLang="ko-KR" dirty="0" smtClean="0">
                <a:latin typeface="+mj-ea"/>
                <a:ea typeface="+mj-ea"/>
              </a:rPr>
              <a:t>. </a:t>
            </a:r>
            <a:r>
              <a:rPr lang="en-US" altLang="ko-KR" dirty="0">
                <a:latin typeface="+mj-ea"/>
                <a:ea typeface="+mj-ea"/>
              </a:rPr>
              <a:t>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맛 세포는 </a:t>
            </a:r>
            <a:r>
              <a:rPr lang="ko-KR" altLang="en-US" dirty="0">
                <a:latin typeface="+mj-ea"/>
                <a:ea typeface="+mj-ea"/>
              </a:rPr>
              <a:t>혓바닥 </a:t>
            </a:r>
            <a:r>
              <a:rPr lang="ko-KR" altLang="en-US" dirty="0" smtClean="0">
                <a:latin typeface="+mj-ea"/>
                <a:ea typeface="+mj-ea"/>
              </a:rPr>
              <a:t>위의 작은 </a:t>
            </a:r>
            <a:r>
              <a:rPr lang="ko-KR" altLang="en-US" dirty="0">
                <a:latin typeface="+mj-ea"/>
                <a:ea typeface="+mj-ea"/>
              </a:rPr>
              <a:t>돌기인 유두에 분포하고 </a:t>
            </a:r>
            <a:r>
              <a:rPr lang="ko-KR" altLang="en-US" dirty="0" smtClean="0">
                <a:latin typeface="+mj-ea"/>
                <a:ea typeface="+mj-ea"/>
              </a:rPr>
              <a:t>있으며 미각 </a:t>
            </a:r>
            <a:r>
              <a:rPr lang="ko-KR" altLang="en-US" dirty="0">
                <a:latin typeface="+mj-ea"/>
                <a:ea typeface="+mj-ea"/>
              </a:rPr>
              <a:t>신경을 통해 대뇌로 연결되어 대뇌에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 </a:t>
            </a:r>
            <a:r>
              <a:rPr lang="en-US" altLang="ko-KR" dirty="0" smtClean="0">
                <a:latin typeface="+mj-ea"/>
                <a:ea typeface="+mj-ea"/>
              </a:rPr>
              <a:t>                                                                  </a:t>
            </a:r>
            <a:r>
              <a:rPr lang="ko-KR" altLang="en-US" dirty="0" smtClean="0">
                <a:latin typeface="+mj-ea"/>
                <a:ea typeface="+mj-ea"/>
              </a:rPr>
              <a:t>자극을 </a:t>
            </a:r>
            <a:r>
              <a:rPr lang="ko-KR" altLang="en-US" dirty="0" smtClean="0">
                <a:latin typeface="+mj-ea"/>
                <a:ea typeface="+mj-ea"/>
              </a:rPr>
              <a:t>전달하게 </a:t>
            </a:r>
            <a:r>
              <a:rPr lang="ko-KR" altLang="en-US" dirty="0">
                <a:latin typeface="+mj-ea"/>
                <a:ea typeface="+mj-ea"/>
              </a:rPr>
              <a:t>됩니다</a:t>
            </a:r>
            <a:r>
              <a:rPr lang="en-US" altLang="ko-KR" dirty="0" smtClean="0">
                <a:latin typeface="+mj-ea"/>
                <a:ea typeface="+mj-ea"/>
              </a:rPr>
              <a:t>. </a:t>
            </a:r>
            <a:r>
              <a:rPr lang="ko-KR" altLang="en-US" dirty="0">
                <a:latin typeface="+mj-ea"/>
              </a:rPr>
              <a:t>위에서 제외된 </a:t>
            </a:r>
            <a:r>
              <a:rPr lang="ko-KR" altLang="en-US" dirty="0" smtClean="0">
                <a:latin typeface="+mj-ea"/>
              </a:rPr>
              <a:t>떫은 맛</a:t>
            </a:r>
            <a:r>
              <a:rPr lang="en-US" altLang="ko-KR" dirty="0">
                <a:latin typeface="+mj-ea"/>
              </a:rPr>
              <a:t>, </a:t>
            </a:r>
            <a:endParaRPr lang="ko-KR" altLang="en-US" dirty="0"/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70356">
            <a:off x="6198637" y="1050473"/>
            <a:ext cx="5455298" cy="219095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263274" y="1259006"/>
            <a:ext cx="5819222" cy="8803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그렇다면</a:t>
            </a:r>
            <a:r>
              <a:rPr lang="en-US" altLang="ko-KR" dirty="0" smtClean="0">
                <a:latin typeface="+mj-ea"/>
                <a:ea typeface="+mj-ea"/>
              </a:rPr>
              <a:t>, </a:t>
            </a:r>
            <a:r>
              <a:rPr lang="ko-KR" altLang="en-US" dirty="0" smtClean="0">
                <a:latin typeface="+mj-ea"/>
                <a:ea typeface="+mj-ea"/>
              </a:rPr>
              <a:t>매운 맛은 우리가 말하는 </a:t>
            </a:r>
            <a:r>
              <a:rPr lang="en-US" altLang="ko-KR" dirty="0" smtClean="0">
                <a:latin typeface="+mj-ea"/>
                <a:ea typeface="+mj-ea"/>
              </a:rPr>
              <a:t>`</a:t>
            </a:r>
            <a:r>
              <a:rPr lang="ko-KR" altLang="en-US" dirty="0">
                <a:latin typeface="+mj-ea"/>
                <a:ea typeface="+mj-ea"/>
              </a:rPr>
              <a:t> </a:t>
            </a:r>
            <a:r>
              <a:rPr lang="ko-KR" altLang="en-US" dirty="0" smtClean="0">
                <a:latin typeface="+mj-ea"/>
                <a:ea typeface="+mj-ea"/>
              </a:rPr>
              <a:t>맛</a:t>
            </a:r>
            <a:r>
              <a:rPr lang="en-US" altLang="ko-KR" dirty="0">
                <a:latin typeface="+mj-ea"/>
                <a:ea typeface="+mj-ea"/>
              </a:rPr>
              <a:t> </a:t>
            </a:r>
            <a:r>
              <a:rPr lang="en-US" altLang="ko-KR" dirty="0" smtClean="0">
                <a:latin typeface="+mj-ea"/>
                <a:ea typeface="+mj-ea"/>
              </a:rPr>
              <a:t>` </a:t>
            </a:r>
            <a:r>
              <a:rPr lang="ko-KR" altLang="en-US" dirty="0" smtClean="0">
                <a:latin typeface="+mj-ea"/>
                <a:ea typeface="+mj-ea"/>
              </a:rPr>
              <a:t>이 맞을까요</a:t>
            </a:r>
            <a:r>
              <a:rPr lang="en-US" altLang="ko-KR" dirty="0" smtClean="0">
                <a:latin typeface="+mj-ea"/>
                <a:ea typeface="+mj-ea"/>
              </a:rPr>
              <a:t>?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아래 단어 중 </a:t>
            </a:r>
            <a:r>
              <a:rPr lang="en-US" altLang="ko-KR" dirty="0" smtClean="0">
                <a:latin typeface="+mj-ea"/>
                <a:ea typeface="+mj-ea"/>
              </a:rPr>
              <a:t>` </a:t>
            </a:r>
            <a:r>
              <a:rPr lang="ko-KR" altLang="en-US" dirty="0" smtClean="0">
                <a:latin typeface="+mj-ea"/>
                <a:ea typeface="+mj-ea"/>
              </a:rPr>
              <a:t>맛 </a:t>
            </a:r>
            <a:r>
              <a:rPr lang="en-US" altLang="ko-KR" dirty="0" smtClean="0">
                <a:latin typeface="+mj-ea"/>
                <a:ea typeface="+mj-ea"/>
              </a:rPr>
              <a:t>`</a:t>
            </a:r>
            <a:r>
              <a:rPr lang="ko-KR" altLang="en-US" dirty="0" smtClean="0">
                <a:latin typeface="+mj-ea"/>
                <a:ea typeface="+mj-ea"/>
              </a:rPr>
              <a:t>을 찾아 </a:t>
            </a:r>
            <a:r>
              <a:rPr lang="en-US" altLang="ko-KR" dirty="0" smtClean="0">
                <a:latin typeface="+mj-ea"/>
                <a:ea typeface="+mj-ea"/>
              </a:rPr>
              <a:t>O</a:t>
            </a:r>
            <a:r>
              <a:rPr lang="ko-KR" altLang="en-US" dirty="0" smtClean="0">
                <a:latin typeface="+mj-ea"/>
                <a:ea typeface="+mj-ea"/>
              </a:rPr>
              <a:t>표 해봅시다</a:t>
            </a:r>
            <a:r>
              <a:rPr lang="en-US" altLang="ko-KR" dirty="0" smtClean="0">
                <a:latin typeface="+mj-ea"/>
                <a:ea typeface="+mj-ea"/>
              </a:rPr>
              <a:t>.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7104" y="2265013"/>
            <a:ext cx="9116697" cy="60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30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기본">
  <a:themeElements>
    <a:clrScheme name="기본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기본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기본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8488</TotalTime>
  <Words>648</Words>
  <Application>Microsoft Office PowerPoint</Application>
  <PresentationFormat>와이드스크린</PresentationFormat>
  <Paragraphs>75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12</vt:i4>
      </vt:variant>
    </vt:vector>
  </HeadingPairs>
  <TitlesOfParts>
    <vt:vector size="24" baseType="lpstr">
      <vt:lpstr>777플라워</vt:lpstr>
      <vt:lpstr>맑은 고딕</vt:lpstr>
      <vt:lpstr>배달의민족 한나체 Pro</vt:lpstr>
      <vt:lpstr>Arial</vt:lpstr>
      <vt:lpstr>Calibri</vt:lpstr>
      <vt:lpstr>Calibri Light</vt:lpstr>
      <vt:lpstr>Corbel</vt:lpstr>
      <vt:lpstr>Wingdings 2</vt:lpstr>
      <vt:lpstr>HDOfficeLightV0</vt:lpstr>
      <vt:lpstr>1_HDOfficeLightV0</vt:lpstr>
      <vt:lpstr>2_HDOfficeLightV0</vt:lpstr>
      <vt:lpstr>기본</vt:lpstr>
      <vt:lpstr>매운맛-캡사이신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 과학수사대</dc:title>
  <dc:creator>MK</dc:creator>
  <cp:lastModifiedBy>MK</cp:lastModifiedBy>
  <cp:revision>217</cp:revision>
  <dcterms:created xsi:type="dcterms:W3CDTF">2020-01-07T08:23:28Z</dcterms:created>
  <dcterms:modified xsi:type="dcterms:W3CDTF">2020-01-30T08:23:25Z</dcterms:modified>
</cp:coreProperties>
</file>