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256" r:id="rId5"/>
    <p:sldId id="348" r:id="rId6"/>
    <p:sldId id="356" r:id="rId7"/>
    <p:sldId id="357" r:id="rId8"/>
    <p:sldId id="355" r:id="rId9"/>
    <p:sldId id="358" r:id="rId10"/>
    <p:sldId id="360" r:id="rId11"/>
    <p:sldId id="359" r:id="rId12"/>
    <p:sldId id="349" r:id="rId13"/>
    <p:sldId id="361" r:id="rId14"/>
    <p:sldId id="283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21"/>
    <a:srgbClr val="98C58D"/>
    <a:srgbClr val="F9DDD7"/>
    <a:srgbClr val="FFF6E7"/>
    <a:srgbClr val="CCECFF"/>
    <a:srgbClr val="EAD4F8"/>
    <a:srgbClr val="A6B727"/>
    <a:srgbClr val="F5FBD9"/>
    <a:srgbClr val="F7D1C9"/>
    <a:srgbClr val="FE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1548209" y="1324948"/>
            <a:ext cx="8976049" cy="4189445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215166" y="2619887"/>
            <a:ext cx="7642134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9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매운맛</a:t>
            </a:r>
            <a:r>
              <a:rPr lang="en-US" altLang="ko-KR" sz="9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-</a:t>
            </a:r>
            <a:r>
              <a:rPr lang="ko-KR" altLang="en-US" sz="9600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알리신</a:t>
            </a:r>
            <a:endParaRPr lang="ko-KR" altLang="en-US" sz="2800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421112" y="3608931"/>
            <a:ext cx="7642134" cy="159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확인학습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0" y="533654"/>
            <a:ext cx="3853182" cy="25361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596" y="1223034"/>
            <a:ext cx="66078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매운맛 성분의 화학 물질인 </a:t>
            </a:r>
            <a:r>
              <a:rPr lang="ko-KR" altLang="en-US" dirty="0" err="1">
                <a:latin typeface="+mj-ea"/>
                <a:ea typeface="+mj-ea"/>
              </a:rPr>
              <a:t>알리신의</a:t>
            </a:r>
            <a:r>
              <a:rPr lang="ko-KR" altLang="en-US" dirty="0">
                <a:latin typeface="+mj-ea"/>
                <a:ea typeface="+mj-ea"/>
              </a:rPr>
              <a:t> 특징을 정리해봅시다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596" y="4212808"/>
            <a:ext cx="10693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마늘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양파나 대파를 썰면서 너무 매워 눈물이 흐르는 때가 있습니다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먹지도 </a:t>
            </a:r>
            <a:r>
              <a:rPr lang="ko-KR" altLang="en-US" dirty="0">
                <a:latin typeface="+mj-ea"/>
                <a:ea typeface="+mj-ea"/>
              </a:rPr>
              <a:t>않았는데 눈물이 흐를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정도로 매운 </a:t>
            </a:r>
            <a:r>
              <a:rPr lang="ko-KR" altLang="en-US" dirty="0">
                <a:latin typeface="+mj-ea"/>
                <a:ea typeface="+mj-ea"/>
              </a:rPr>
              <a:t>이유는 무엇일까요</a:t>
            </a:r>
            <a:r>
              <a:rPr lang="en-US" altLang="ko-KR" dirty="0" smtClean="0">
                <a:latin typeface="+mj-ea"/>
                <a:ea typeface="+mj-ea"/>
              </a:rPr>
              <a:t>?  </a:t>
            </a:r>
            <a:r>
              <a:rPr lang="ko-KR" altLang="en-US" dirty="0" smtClean="0">
                <a:latin typeface="+mj-ea"/>
                <a:ea typeface="+mj-ea"/>
              </a:rPr>
              <a:t>울지 </a:t>
            </a:r>
            <a:r>
              <a:rPr lang="ko-KR" altLang="en-US" dirty="0">
                <a:latin typeface="+mj-ea"/>
                <a:ea typeface="+mj-ea"/>
              </a:rPr>
              <a:t>않고 이 </a:t>
            </a:r>
            <a:r>
              <a:rPr lang="ko-KR" altLang="en-US" dirty="0" err="1">
                <a:latin typeface="+mj-ea"/>
                <a:ea typeface="+mj-ea"/>
              </a:rPr>
              <a:t>식재료를</a:t>
            </a:r>
            <a:r>
              <a:rPr lang="ko-KR" altLang="en-US" dirty="0">
                <a:latin typeface="+mj-ea"/>
                <a:ea typeface="+mj-ea"/>
              </a:rPr>
              <a:t> 사용하려면 어떤 방법이 좋을까요</a:t>
            </a:r>
            <a:r>
              <a:rPr lang="en-US" altLang="ko-KR" dirty="0">
                <a:latin typeface="+mj-ea"/>
                <a:ea typeface="+mj-ea"/>
              </a:rPr>
              <a:t>?</a:t>
            </a:r>
            <a:endParaRPr lang="ko-KR" alt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951722" y="1801742"/>
            <a:ext cx="9657184" cy="2201091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02295" y="1838457"/>
            <a:ext cx="45127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 smtClean="0">
                <a:solidFill>
                  <a:srgbClr val="004821"/>
                </a:solidFill>
                <a:latin typeface="+mj-ea"/>
                <a:ea typeface="+mj-ea"/>
              </a:rPr>
              <a:t>알리신의</a:t>
            </a:r>
            <a:r>
              <a:rPr lang="ko-KR" altLang="en-US" sz="2000" b="1" dirty="0" smtClean="0">
                <a:solidFill>
                  <a:srgbClr val="004821"/>
                </a:solidFill>
                <a:latin typeface="+mj-ea"/>
                <a:ea typeface="+mj-ea"/>
              </a:rPr>
              <a:t> 분자 구조와 특징</a:t>
            </a:r>
            <a:endParaRPr lang="en-US" altLang="ko-KR" sz="2000" b="1" dirty="0" smtClean="0">
              <a:solidFill>
                <a:srgbClr val="004821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 smtClean="0">
                <a:solidFill>
                  <a:srgbClr val="004821"/>
                </a:solidFill>
                <a:latin typeface="+mj-ea"/>
                <a:ea typeface="+mj-ea"/>
              </a:rPr>
              <a:t>알리신을</a:t>
            </a:r>
            <a:r>
              <a:rPr lang="ko-KR" altLang="en-US" sz="2000" b="1" dirty="0" smtClean="0">
                <a:solidFill>
                  <a:srgbClr val="004821"/>
                </a:solidFill>
                <a:latin typeface="+mj-ea"/>
                <a:ea typeface="+mj-ea"/>
              </a:rPr>
              <a:t> 느끼는 과정</a:t>
            </a:r>
            <a:endParaRPr lang="en-US" altLang="ko-KR" sz="2000" b="1" dirty="0" smtClean="0">
              <a:solidFill>
                <a:srgbClr val="004821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 smtClean="0">
                <a:solidFill>
                  <a:srgbClr val="004821"/>
                </a:solidFill>
                <a:latin typeface="+mj-ea"/>
                <a:ea typeface="+mj-ea"/>
              </a:rPr>
              <a:t>알리신이</a:t>
            </a:r>
            <a:r>
              <a:rPr lang="ko-KR" altLang="en-US" sz="2000" b="1" dirty="0" smtClean="0">
                <a:solidFill>
                  <a:srgbClr val="004821"/>
                </a:solidFill>
                <a:latin typeface="+mj-ea"/>
                <a:ea typeface="+mj-ea"/>
              </a:rPr>
              <a:t> 우리 몸 속에서 하는 작용</a:t>
            </a:r>
            <a:endParaRPr lang="ko-KR" altLang="en-US" sz="2000" b="1" dirty="0">
              <a:solidFill>
                <a:srgbClr val="00482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951722" y="5188754"/>
            <a:ext cx="9657184" cy="1090361"/>
          </a:xfrm>
          <a:prstGeom prst="roundRect">
            <a:avLst/>
          </a:prstGeom>
          <a:solidFill>
            <a:srgbClr val="98C58D">
              <a:alpha val="4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43812" y="5029694"/>
            <a:ext cx="10907486" cy="1279880"/>
          </a:xfrm>
          <a:prstGeom prst="rect">
            <a:avLst/>
          </a:prstGeom>
          <a:solidFill>
            <a:schemeClr val="bg1"/>
          </a:solidFill>
          <a:ln w="22225"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실험목표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2693857"/>
            <a:ext cx="2107197" cy="452997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accent3"/>
                </a:solidFill>
              </a:rPr>
              <a:t>실험 준비물</a:t>
            </a:r>
            <a:endParaRPr lang="ko-KR" altLang="en-US" sz="2600" b="1" dirty="0">
              <a:solidFill>
                <a:schemeClr val="accent3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3812" y="1240971"/>
            <a:ext cx="10907486" cy="1290453"/>
          </a:xfrm>
          <a:prstGeom prst="rect">
            <a:avLst/>
          </a:prstGeom>
          <a:solidFill>
            <a:schemeClr val="bg1"/>
          </a:solidFill>
          <a:ln w="22225"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43812" y="3291719"/>
            <a:ext cx="10907486" cy="882337"/>
          </a:xfrm>
          <a:prstGeom prst="rect">
            <a:avLst/>
          </a:prstGeom>
          <a:solidFill>
            <a:schemeClr val="bg1"/>
          </a:solidFill>
          <a:ln w="22225"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05383" y="3339002"/>
            <a:ext cx="10543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알리신 도안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원형 펠트 스티커 </a:t>
            </a:r>
            <a:r>
              <a:rPr lang="en-US" altLang="ko-KR" sz="2200" b="1" dirty="0" smtClean="0">
                <a:latin typeface="+mj-ea"/>
                <a:ea typeface="+mj-ea"/>
              </a:rPr>
              <a:t>4</a:t>
            </a:r>
            <a:r>
              <a:rPr lang="ko-KR" altLang="en-US" sz="2200" b="1" dirty="0" smtClean="0">
                <a:latin typeface="+mj-ea"/>
                <a:ea typeface="+mj-ea"/>
              </a:rPr>
              <a:t>종 </a:t>
            </a:r>
            <a:r>
              <a:rPr lang="en-US" altLang="ko-KR" sz="2200" b="1" dirty="0" smtClean="0">
                <a:latin typeface="+mj-ea"/>
                <a:ea typeface="+mj-ea"/>
              </a:rPr>
              <a:t>( </a:t>
            </a:r>
            <a:r>
              <a:rPr lang="ko-KR" altLang="en-US" sz="2200" b="1" dirty="0" smtClean="0">
                <a:latin typeface="+mj-ea"/>
                <a:ea typeface="+mj-ea"/>
              </a:rPr>
              <a:t>사이즈 확인</a:t>
            </a:r>
            <a:r>
              <a:rPr lang="en-US" altLang="ko-KR" sz="2200" b="1" dirty="0" smtClean="0">
                <a:latin typeface="+mj-ea"/>
                <a:ea typeface="+mj-ea"/>
              </a:rPr>
              <a:t>: L 1</a:t>
            </a:r>
            <a:r>
              <a:rPr lang="ko-KR" altLang="en-US" sz="2200" b="1" dirty="0" smtClean="0">
                <a:latin typeface="+mj-ea"/>
                <a:ea typeface="+mj-ea"/>
              </a:rPr>
              <a:t>종</a:t>
            </a:r>
            <a:r>
              <a:rPr lang="en-US" altLang="ko-KR" sz="2200" b="1" dirty="0" smtClean="0">
                <a:latin typeface="+mj-ea"/>
                <a:ea typeface="+mj-ea"/>
              </a:rPr>
              <a:t>+M 2</a:t>
            </a:r>
            <a:r>
              <a:rPr lang="ko-KR" altLang="en-US" sz="2200" b="1" dirty="0" smtClean="0">
                <a:latin typeface="+mj-ea"/>
                <a:ea typeface="+mj-ea"/>
              </a:rPr>
              <a:t>종</a:t>
            </a:r>
            <a:r>
              <a:rPr lang="en-US" altLang="ko-KR" sz="2200" b="1" dirty="0" smtClean="0">
                <a:latin typeface="+mj-ea"/>
                <a:ea typeface="+mj-ea"/>
              </a:rPr>
              <a:t>+S 1</a:t>
            </a:r>
            <a:r>
              <a:rPr lang="ko-KR" altLang="en-US" sz="2200" b="1" dirty="0" smtClean="0">
                <a:latin typeface="+mj-ea"/>
                <a:ea typeface="+mj-ea"/>
              </a:rPr>
              <a:t>종</a:t>
            </a:r>
            <a:r>
              <a:rPr lang="en-US" altLang="ko-KR" sz="2200" b="1" dirty="0" smtClean="0">
                <a:latin typeface="+mj-ea"/>
                <a:ea typeface="+mj-ea"/>
              </a:rPr>
              <a:t>)  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**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+mj-ea"/>
                <a:ea typeface="+mj-ea"/>
              </a:rPr>
              <a:t>유성펜</a:t>
            </a:r>
            <a:endParaRPr lang="ko-KR" altLang="en-US" sz="11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831946" y="446999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생각해보기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383" y="5201578"/>
            <a:ext cx="105432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200" b="1" dirty="0" smtClean="0">
                <a:latin typeface="+mj-ea"/>
                <a:ea typeface="+mj-ea"/>
              </a:rPr>
              <a:t>내가 아는 맛은 어떤 것이 있습니까</a:t>
            </a:r>
            <a:r>
              <a:rPr lang="en-US" altLang="ko-KR" sz="2200" b="1" dirty="0" smtClean="0">
                <a:latin typeface="+mj-ea"/>
                <a:ea typeface="+mj-ea"/>
              </a:rPr>
              <a:t>? </a:t>
            </a:r>
            <a:r>
              <a:rPr lang="ko-KR" altLang="en-US" sz="2200" b="1" dirty="0" smtClean="0">
                <a:latin typeface="+mj-ea"/>
                <a:ea typeface="+mj-ea"/>
              </a:rPr>
              <a:t>생각나는 대로 적어봅시다</a:t>
            </a:r>
            <a:r>
              <a:rPr lang="en-US" altLang="ko-KR" sz="2200" b="1" dirty="0" smtClean="0">
                <a:latin typeface="+mj-ea"/>
                <a:ea typeface="+mj-ea"/>
              </a:rPr>
              <a:t>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ko-KR" altLang="en-US" sz="2200" b="1" dirty="0" smtClean="0">
                <a:latin typeface="+mj-ea"/>
                <a:ea typeface="+mj-ea"/>
              </a:rPr>
              <a:t>마늘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양파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대파를 생으로 먹어보면 어떤 맛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어떤 느낌이 납니까</a:t>
            </a:r>
            <a:r>
              <a:rPr lang="en-US" altLang="ko-KR" sz="2200" b="1" dirty="0" smtClean="0">
                <a:latin typeface="+mj-ea"/>
                <a:ea typeface="+mj-ea"/>
              </a:rPr>
              <a:t>?</a:t>
            </a:r>
            <a:endParaRPr lang="ko-KR" altLang="en-US" sz="1100" dirty="0">
              <a:latin typeface="+mj-ea"/>
              <a:ea typeface="+mj-ea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0" y="533654"/>
            <a:ext cx="3853182" cy="25361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5383" y="1340122"/>
            <a:ext cx="103797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매운맛을 느끼는 과정을 알아 보고</a:t>
            </a:r>
            <a:r>
              <a:rPr lang="en-US" altLang="ko-KR" sz="2200" b="1" dirty="0" smtClean="0">
                <a:latin typeface="+mj-ea"/>
                <a:ea typeface="+mj-ea"/>
              </a:rPr>
              <a:t>,</a:t>
            </a:r>
            <a:r>
              <a:rPr lang="ko-KR" altLang="en-US" sz="2200" b="1" dirty="0" smtClean="0">
                <a:latin typeface="+mj-ea"/>
                <a:ea typeface="+mj-ea"/>
              </a:rPr>
              <a:t> 매운맛 분자 중 하나인 </a:t>
            </a:r>
            <a:r>
              <a:rPr lang="ko-KR" altLang="en-US" sz="2200" b="1" dirty="0" err="1" smtClean="0">
                <a:latin typeface="+mj-ea"/>
                <a:ea typeface="+mj-ea"/>
              </a:rPr>
              <a:t>알리신의</a:t>
            </a:r>
            <a:r>
              <a:rPr lang="ko-KR" altLang="en-US" sz="2200" b="1" dirty="0" smtClean="0">
                <a:latin typeface="+mj-ea"/>
                <a:ea typeface="+mj-ea"/>
              </a:rPr>
              <a:t> 분자 구조를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펠트스티커로 꾸며 봅시다</a:t>
            </a:r>
            <a:r>
              <a:rPr lang="en-US" altLang="ko-KR" sz="2200" b="1" dirty="0" smtClean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원리학습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0" y="533654"/>
            <a:ext cx="3853182" cy="25361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596" y="1336208"/>
            <a:ext cx="110995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양파나 대파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마늘을 생 것으로 먹어 보았나요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어떤 맛이 느껴지나요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우리가 알고 있는 매운 맛은 혀의 맛 세포가 느끼는 기본 맛이 아닙니다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음식에 들어있는 매운맛 분자가 입안의 통증과 온도를 느끼는 감각세포를 자극하여 느끼게 되는 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“</a:t>
            </a:r>
            <a:r>
              <a:rPr lang="ko-KR" altLang="en-US" dirty="0" smtClean="0">
                <a:latin typeface="+mj-ea"/>
                <a:ea typeface="+mj-ea"/>
              </a:rPr>
              <a:t>고통</a:t>
            </a:r>
            <a:r>
              <a:rPr lang="en-US" altLang="ko-KR" dirty="0" smtClean="0">
                <a:latin typeface="+mj-ea"/>
                <a:ea typeface="+mj-ea"/>
              </a:rPr>
              <a:t>＂</a:t>
            </a:r>
            <a:r>
              <a:rPr lang="ko-KR" altLang="en-US" dirty="0" smtClean="0">
                <a:latin typeface="+mj-ea"/>
                <a:ea typeface="+mj-ea"/>
              </a:rPr>
              <a:t>입니다</a:t>
            </a:r>
            <a:r>
              <a:rPr lang="en-US" altLang="ko-KR" dirty="0" smtClean="0">
                <a:latin typeface="+mj-ea"/>
                <a:ea typeface="+mj-ea"/>
              </a:rPr>
              <a:t>.  </a:t>
            </a:r>
            <a:r>
              <a:rPr lang="ko-KR" altLang="en-US" dirty="0" smtClean="0">
                <a:latin typeface="+mj-ea"/>
                <a:ea typeface="+mj-ea"/>
              </a:rPr>
              <a:t>매운 맛을 내는 음식은 고추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마늘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고추냉이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err="1" smtClean="0">
                <a:latin typeface="+mj-ea"/>
                <a:ea typeface="+mj-ea"/>
              </a:rPr>
              <a:t>와사비</a:t>
            </a:r>
            <a:r>
              <a:rPr lang="en-US" altLang="ko-KR" dirty="0" smtClean="0">
                <a:latin typeface="+mj-ea"/>
                <a:ea typeface="+mj-ea"/>
              </a:rPr>
              <a:t>), </a:t>
            </a:r>
            <a:r>
              <a:rPr lang="ko-KR" altLang="en-US" dirty="0" err="1" smtClean="0">
                <a:latin typeface="+mj-ea"/>
                <a:ea typeface="+mj-ea"/>
              </a:rPr>
              <a:t>멘톨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계피 등 여러 가지가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이 음식에 들어있는 매운 맛 분자는 모두 달라 입 안에서도 서로 다른 이유로 매운 맛을 느끼게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596" y="3996176"/>
            <a:ext cx="1152751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매운 맛 성분 중의 하나인 </a:t>
            </a:r>
            <a:r>
              <a:rPr lang="ko-KR" altLang="en-US" dirty="0" err="1" smtClean="0"/>
              <a:t>알리신은</a:t>
            </a:r>
            <a:r>
              <a:rPr lang="ko-KR" altLang="en-US" dirty="0" smtClean="0"/>
              <a:t> 마늘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대파에 많이 들어있는 유기</a:t>
            </a:r>
            <a:r>
              <a:rPr lang="en-US" altLang="ko-KR" dirty="0" smtClean="0"/>
              <a:t>`</a:t>
            </a:r>
            <a:r>
              <a:rPr lang="ko-KR" altLang="en-US" sz="2000" b="1" dirty="0">
                <a:solidFill>
                  <a:srgbClr val="004821"/>
                </a:solidFill>
              </a:rPr>
              <a:t>황</a:t>
            </a:r>
            <a:r>
              <a:rPr lang="en-US" altLang="ko-KR" dirty="0" smtClean="0"/>
              <a:t>`</a:t>
            </a:r>
            <a:r>
              <a:rPr lang="ko-KR" altLang="en-US" dirty="0" smtClean="0"/>
              <a:t>화합물 입니다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생으로 먹고 나면 입에서 나는 고약한 냄새는 바로  </a:t>
            </a:r>
            <a:r>
              <a:rPr lang="en-US" altLang="ko-KR" dirty="0"/>
              <a:t>`</a:t>
            </a:r>
            <a:r>
              <a:rPr lang="ko-KR" altLang="en-US" sz="2000" b="1" dirty="0" smtClean="0">
                <a:solidFill>
                  <a:srgbClr val="004821"/>
                </a:solidFill>
              </a:rPr>
              <a:t>황</a:t>
            </a:r>
            <a:r>
              <a:rPr lang="en-US" altLang="ko-KR" dirty="0">
                <a:solidFill>
                  <a:srgbClr val="004821"/>
                </a:solidFill>
              </a:rPr>
              <a:t>`</a:t>
            </a:r>
            <a:r>
              <a:rPr lang="ko-KR" altLang="en-US" dirty="0" smtClean="0"/>
              <a:t>성분 때문입니다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마을을 깨물지 않고 입에 넣어보면 어떤 맛도 나지 않는 것처럼 이 성분은 마늘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대파 안에서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알린</a:t>
            </a:r>
            <a:r>
              <a:rPr lang="en-US" altLang="ko-KR" sz="24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</a:t>
            </a:r>
            <a:r>
              <a:rPr lang="en-US" altLang="ko-KR" sz="2400" dirty="0" err="1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Alliin</a:t>
            </a:r>
            <a:r>
              <a:rPr lang="en-US" altLang="ko-KR" sz="24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)</a:t>
            </a:r>
            <a:r>
              <a:rPr lang="ko-KR" altLang="en-US" dirty="0" smtClean="0"/>
              <a:t>분자의  형태로 있다가 자르거나 빻을  때 세포가 파괴되면서 효소에  의해 </a:t>
            </a:r>
            <a:r>
              <a:rPr lang="ko-KR" altLang="en-US" sz="24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알리신</a:t>
            </a:r>
            <a:r>
              <a:rPr lang="en-US" altLang="ko-KR" sz="24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</a:t>
            </a:r>
            <a:r>
              <a:rPr lang="en-US" altLang="ko-KR" sz="2400" dirty="0" err="1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Allicin</a:t>
            </a:r>
            <a:r>
              <a:rPr lang="en-US" altLang="ko-KR" sz="24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)</a:t>
            </a:r>
            <a:r>
              <a:rPr lang="ko-KR" altLang="en-US" dirty="0" smtClean="0"/>
              <a:t>으로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변합니다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분자는 휘발성이면서 지용성으로 물에 잘 녹지 않습니다</a:t>
            </a:r>
            <a:r>
              <a:rPr lang="en-US" altLang="ko-KR" dirty="0" smtClean="0"/>
              <a:t>.-*/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5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원리학습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396343" y="1387667"/>
            <a:ext cx="2006082" cy="461641"/>
          </a:xfrm>
          <a:prstGeom prst="rect">
            <a:avLst/>
          </a:prstGeom>
          <a:solidFill>
            <a:srgbClr val="F9DD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58596" y="1341477"/>
            <a:ext cx="72186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알리신 분자는 </a:t>
            </a:r>
            <a:r>
              <a:rPr lang="ko-KR" altLang="en-US" dirty="0" smtClean="0"/>
              <a:t>그림과  </a:t>
            </a:r>
            <a:r>
              <a:rPr lang="ko-KR" altLang="en-US" dirty="0"/>
              <a:t>같이 </a:t>
            </a:r>
            <a:r>
              <a:rPr lang="ko-KR" altLang="en-US" dirty="0" smtClean="0"/>
              <a:t> 탄소</a:t>
            </a:r>
            <a:r>
              <a:rPr lang="en-US" altLang="ko-KR" dirty="0"/>
              <a:t>, </a:t>
            </a:r>
            <a:r>
              <a:rPr lang="ko-KR" altLang="en-US" dirty="0"/>
              <a:t>산소</a:t>
            </a:r>
            <a:r>
              <a:rPr lang="en-US" altLang="ko-KR" dirty="0"/>
              <a:t>, </a:t>
            </a:r>
            <a:r>
              <a:rPr lang="ko-KR" altLang="en-US" dirty="0"/>
              <a:t>황</a:t>
            </a:r>
            <a:r>
              <a:rPr lang="en-US" altLang="ko-KR" dirty="0"/>
              <a:t>, </a:t>
            </a:r>
            <a:r>
              <a:rPr lang="ko-KR" altLang="en-US" dirty="0" smtClean="0"/>
              <a:t>수소 로 </a:t>
            </a:r>
            <a:r>
              <a:rPr lang="ko-KR" altLang="en-US" dirty="0"/>
              <a:t>구성되어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0" y="533654"/>
            <a:ext cx="3853182" cy="25361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40" y="2067171"/>
            <a:ext cx="9296983" cy="4197999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1067868" y="3069831"/>
            <a:ext cx="10170367" cy="3340363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004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6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82" y="1316446"/>
            <a:ext cx="11389852" cy="3628779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원리학습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596" y="5496394"/>
            <a:ext cx="10790133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</a:rPr>
              <a:t>수용체는 일종의 센서이며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신경을 따라 대뇌로 자극을 전달하여 뜨거움과 차가움의 통증을 느끼게 됩니다</a:t>
            </a:r>
            <a:r>
              <a:rPr lang="en-US" altLang="ko-KR" dirty="0" smtClean="0">
                <a:solidFill>
                  <a:srgbClr val="C00000"/>
                </a:solidFill>
              </a:rPr>
              <a:t>.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원리학습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0" y="533654"/>
            <a:ext cx="3853182" cy="25361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596" y="1223034"/>
            <a:ext cx="1072921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알리신</a:t>
            </a:r>
            <a:r>
              <a:rPr lang="en-US" altLang="ko-KR" sz="28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</a:t>
            </a:r>
            <a:r>
              <a:rPr lang="en-US" altLang="ko-KR" sz="2800" dirty="0" err="1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Allicin</a:t>
            </a:r>
            <a:r>
              <a:rPr lang="en-US" altLang="ko-KR" sz="28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)</a:t>
            </a:r>
            <a:r>
              <a:rPr lang="ko-KR" altLang="en-US" dirty="0" smtClean="0">
                <a:latin typeface="+mj-ea"/>
                <a:ea typeface="+mj-ea"/>
              </a:rPr>
              <a:t>은 뿌리로 접근하는 해충을 막기 위해 식물이 스스로 개발한 강력한 무기입니다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또한 강력한 살균작용으로 바이러스 및 세균을 죽이는 역할도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err="1" smtClean="0">
                <a:latin typeface="+mj-ea"/>
                <a:ea typeface="+mj-ea"/>
              </a:rPr>
              <a:t>알리신이</a:t>
            </a:r>
            <a:r>
              <a:rPr lang="ko-KR" altLang="en-US" dirty="0" smtClean="0">
                <a:latin typeface="+mj-ea"/>
                <a:ea typeface="+mj-ea"/>
              </a:rPr>
              <a:t> 체내에 흡수되면 다음과 같은 역할을 하여 도움을 줍니다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2964" y="3069831"/>
            <a:ext cx="8863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rgbClr val="004821"/>
                </a:solidFill>
                <a:latin typeface="+mj-ea"/>
                <a:ea typeface="+mj-ea"/>
              </a:rPr>
              <a:t>인슐린의 분비를 촉진시켜 줍니다</a:t>
            </a:r>
            <a:r>
              <a:rPr lang="en-US" altLang="ko-KR" sz="2000" b="1" dirty="0" smtClean="0">
                <a:solidFill>
                  <a:srgbClr val="004821"/>
                </a:solidFill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rgbClr val="004821"/>
                </a:solidFill>
                <a:latin typeface="+mj-ea"/>
                <a:ea typeface="+mj-ea"/>
              </a:rPr>
              <a:t>혈관을 확정시켜 혈액순환에 도움을 줍니다</a:t>
            </a:r>
            <a:r>
              <a:rPr lang="en-US" altLang="ko-KR" sz="2000" b="1" dirty="0" smtClean="0">
                <a:solidFill>
                  <a:srgbClr val="004821"/>
                </a:solidFill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rgbClr val="004821"/>
                </a:solidFill>
                <a:latin typeface="+mj-ea"/>
                <a:ea typeface="+mj-ea"/>
              </a:rPr>
              <a:t>비타민 </a:t>
            </a:r>
            <a:r>
              <a:rPr lang="en-US" altLang="ko-KR" sz="2000" b="1" dirty="0" smtClean="0">
                <a:solidFill>
                  <a:srgbClr val="004821"/>
                </a:solidFill>
                <a:latin typeface="+mj-ea"/>
                <a:ea typeface="+mj-ea"/>
              </a:rPr>
              <a:t>B1</a:t>
            </a:r>
            <a:r>
              <a:rPr lang="ko-KR" altLang="en-US" sz="2000" b="1" dirty="0" smtClean="0">
                <a:solidFill>
                  <a:srgbClr val="004821"/>
                </a:solidFill>
                <a:latin typeface="+mj-ea"/>
                <a:ea typeface="+mj-ea"/>
              </a:rPr>
              <a:t>과 결합하여 그 흡수율을 높입니다</a:t>
            </a:r>
            <a:r>
              <a:rPr lang="en-US" altLang="ko-KR" sz="2000" b="1" dirty="0" smtClean="0">
                <a:solidFill>
                  <a:srgbClr val="004821"/>
                </a:solidFill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solidFill>
                  <a:srgbClr val="004821"/>
                </a:solidFill>
                <a:latin typeface="+mj-ea"/>
                <a:ea typeface="+mj-ea"/>
              </a:rPr>
              <a:t>활성산소와 결합하여 세포의 노화를 지연시키는 황산화 효과가 있습니다</a:t>
            </a:r>
            <a:r>
              <a:rPr lang="en-US" altLang="ko-KR" sz="2000" b="1" dirty="0" smtClean="0">
                <a:solidFill>
                  <a:srgbClr val="004821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원리학습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0" y="533654"/>
            <a:ext cx="3853182" cy="25361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596" y="1336208"/>
            <a:ext cx="11259814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우리가 먹는 식물 중 </a:t>
            </a:r>
            <a:r>
              <a:rPr lang="ko-KR" altLang="en-US" dirty="0" err="1" smtClean="0">
                <a:latin typeface="+mj-ea"/>
                <a:ea typeface="+mj-ea"/>
              </a:rPr>
              <a:t>알리신이</a:t>
            </a:r>
            <a:r>
              <a:rPr lang="ko-KR" altLang="en-US" dirty="0" smtClean="0">
                <a:latin typeface="+mj-ea"/>
                <a:ea typeface="+mj-ea"/>
              </a:rPr>
              <a:t> 많이 들어 있는 마늘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양파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대파는 오래 전부터 </a:t>
            </a:r>
            <a:r>
              <a:rPr lang="ko-KR" altLang="en-US" dirty="0" err="1" smtClean="0">
                <a:latin typeface="+mj-ea"/>
                <a:ea typeface="+mj-ea"/>
              </a:rPr>
              <a:t>식재료로</a:t>
            </a:r>
            <a:r>
              <a:rPr lang="ko-KR" altLang="en-US" dirty="0" smtClean="0">
                <a:latin typeface="+mj-ea"/>
                <a:ea typeface="+mj-ea"/>
              </a:rPr>
              <a:t> 사용되어 왔습니다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7550" y="2026166"/>
            <a:ext cx="1901483" cy="594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accent3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양파 </a:t>
            </a:r>
            <a:r>
              <a:rPr lang="en-US" altLang="ko-KR" sz="2400" dirty="0" smtClean="0">
                <a:solidFill>
                  <a:schemeClr val="accent3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(Onion)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" y="-5367661"/>
            <a:ext cx="11888859" cy="5096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8521" y="1792857"/>
            <a:ext cx="707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4821"/>
                </a:solidFill>
                <a:latin typeface="+mj-ea"/>
                <a:ea typeface="+mj-ea"/>
              </a:rPr>
              <a:t>양</a:t>
            </a:r>
            <a:r>
              <a:rPr lang="ko-KR" altLang="en-US" sz="1600" b="1" dirty="0" smtClean="0">
                <a:solidFill>
                  <a:srgbClr val="004821"/>
                </a:solidFill>
                <a:latin typeface="+mj-ea"/>
                <a:ea typeface="+mj-ea"/>
              </a:rPr>
              <a:t>파는 </a:t>
            </a:r>
            <a:r>
              <a:rPr lang="ko-KR" altLang="en-US" sz="1600" b="1" dirty="0">
                <a:solidFill>
                  <a:srgbClr val="004821"/>
                </a:solidFill>
                <a:latin typeface="+mj-ea"/>
                <a:ea typeface="+mj-ea"/>
              </a:rPr>
              <a:t>약 </a:t>
            </a:r>
            <a:r>
              <a:rPr lang="en-US" altLang="ko-KR" sz="1600" b="1" dirty="0">
                <a:solidFill>
                  <a:srgbClr val="004821"/>
                </a:solidFill>
                <a:latin typeface="+mj-ea"/>
                <a:ea typeface="+mj-ea"/>
              </a:rPr>
              <a:t>4</a:t>
            </a:r>
            <a:r>
              <a:rPr lang="ko-KR" altLang="en-US" sz="1600" b="1" dirty="0" smtClean="0">
                <a:solidFill>
                  <a:srgbClr val="004821"/>
                </a:solidFill>
                <a:latin typeface="+mj-ea"/>
                <a:ea typeface="+mj-ea"/>
              </a:rPr>
              <a:t>천년 전 </a:t>
            </a:r>
            <a:r>
              <a:rPr lang="ko-KR" altLang="en-US" sz="1600" b="1" dirty="0">
                <a:solidFill>
                  <a:srgbClr val="004821"/>
                </a:solidFill>
                <a:latin typeface="+mj-ea"/>
                <a:ea typeface="+mj-ea"/>
              </a:rPr>
              <a:t>이집트에서의 기록이 </a:t>
            </a:r>
            <a:r>
              <a:rPr lang="ko-KR" altLang="en-US" sz="1600" b="1" dirty="0" smtClean="0">
                <a:solidFill>
                  <a:srgbClr val="004821"/>
                </a:solidFill>
                <a:latin typeface="+mj-ea"/>
                <a:ea typeface="+mj-ea"/>
              </a:rPr>
              <a:t>있을 만큼 </a:t>
            </a:r>
            <a:r>
              <a:rPr lang="ko-KR" altLang="en-US" sz="1600" b="1" dirty="0">
                <a:solidFill>
                  <a:srgbClr val="004821"/>
                </a:solidFill>
                <a:latin typeface="+mj-ea"/>
                <a:ea typeface="+mj-ea"/>
              </a:rPr>
              <a:t>오래된 </a:t>
            </a:r>
            <a:r>
              <a:rPr lang="ko-KR" altLang="en-US" sz="1600" b="1" dirty="0" err="1" smtClean="0">
                <a:solidFill>
                  <a:srgbClr val="004821"/>
                </a:solidFill>
                <a:latin typeface="+mj-ea"/>
                <a:ea typeface="+mj-ea"/>
              </a:rPr>
              <a:t>식재료</a:t>
            </a:r>
            <a:r>
              <a:rPr lang="ko-KR" altLang="en-US" sz="1600" b="1" dirty="0" smtClean="0">
                <a:solidFill>
                  <a:srgbClr val="004821"/>
                </a:solidFill>
                <a:latin typeface="+mj-ea"/>
                <a:ea typeface="+mj-ea"/>
              </a:rPr>
              <a:t> 입니다</a:t>
            </a:r>
            <a:r>
              <a:rPr lang="en-US" altLang="ko-KR" sz="1600" b="1" dirty="0">
                <a:solidFill>
                  <a:srgbClr val="004821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4821"/>
                </a:solidFill>
                <a:latin typeface="+mj-ea"/>
                <a:ea typeface="+mj-ea"/>
              </a:rPr>
              <a:t>이집트의 제사에 신성한 음식으로 사용되었다는 기록이 있습니다</a:t>
            </a:r>
            <a:r>
              <a:rPr lang="en-US" altLang="ko-KR" sz="1600" b="1" dirty="0">
                <a:solidFill>
                  <a:srgbClr val="004821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4821"/>
                </a:solidFill>
                <a:latin typeface="+mj-ea"/>
                <a:ea typeface="+mj-ea"/>
              </a:rPr>
              <a:t>6</a:t>
            </a:r>
            <a:r>
              <a:rPr lang="ko-KR" altLang="en-US" sz="1600" b="1" dirty="0">
                <a:solidFill>
                  <a:srgbClr val="004821"/>
                </a:solidFill>
                <a:latin typeface="+mj-ea"/>
                <a:ea typeface="+mj-ea"/>
              </a:rPr>
              <a:t>월 말 생산되는 만생종이 </a:t>
            </a:r>
            <a:r>
              <a:rPr lang="en-US" altLang="ko-KR" sz="1600" b="1" dirty="0">
                <a:solidFill>
                  <a:srgbClr val="004821"/>
                </a:solidFill>
                <a:latin typeface="+mj-ea"/>
                <a:ea typeface="+mj-ea"/>
              </a:rPr>
              <a:t>5</a:t>
            </a:r>
            <a:r>
              <a:rPr lang="ko-KR" altLang="en-US" sz="1600" b="1" dirty="0">
                <a:solidFill>
                  <a:srgbClr val="004821"/>
                </a:solidFill>
                <a:latin typeface="+mj-ea"/>
                <a:ea typeface="+mj-ea"/>
              </a:rPr>
              <a:t>월말 생산되는 </a:t>
            </a:r>
            <a:r>
              <a:rPr lang="ko-KR" altLang="en-US" sz="1600" b="1" dirty="0" err="1" smtClean="0">
                <a:solidFill>
                  <a:srgbClr val="004821"/>
                </a:solidFill>
                <a:latin typeface="+mj-ea"/>
                <a:ea typeface="+mj-ea"/>
              </a:rPr>
              <a:t>조생종</a:t>
            </a:r>
            <a:r>
              <a:rPr lang="ko-KR" altLang="en-US" sz="1600" b="1" dirty="0" smtClean="0">
                <a:solidFill>
                  <a:srgbClr val="004821"/>
                </a:solidFill>
                <a:latin typeface="+mj-ea"/>
                <a:ea typeface="+mj-ea"/>
              </a:rPr>
              <a:t> 보다 </a:t>
            </a:r>
            <a:r>
              <a:rPr lang="ko-KR" altLang="en-US" sz="1600" b="1" dirty="0">
                <a:solidFill>
                  <a:srgbClr val="004821"/>
                </a:solidFill>
                <a:latin typeface="+mj-ea"/>
                <a:ea typeface="+mj-ea"/>
              </a:rPr>
              <a:t>매운맛이 강합니다</a:t>
            </a:r>
            <a:r>
              <a:rPr lang="en-US" altLang="ko-KR" sz="1600" b="1" dirty="0" smtClean="0">
                <a:solidFill>
                  <a:srgbClr val="004821"/>
                </a:solidFill>
                <a:latin typeface="+mj-ea"/>
                <a:ea typeface="+mj-ea"/>
              </a:rPr>
              <a:t>.</a:t>
            </a:r>
            <a:endParaRPr lang="ko-KR" altLang="en-US" sz="1600" b="1" dirty="0">
              <a:solidFill>
                <a:srgbClr val="0048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555" y="3381290"/>
            <a:ext cx="1936749" cy="594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00B05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마늘 </a:t>
            </a:r>
            <a:r>
              <a:rPr lang="en-US" altLang="ko-KR" sz="2400" dirty="0" smtClean="0">
                <a:solidFill>
                  <a:srgbClr val="00B05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(Garlic)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8521" y="3158671"/>
            <a:ext cx="8214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j-ea"/>
                <a:ea typeface="+mj-ea"/>
              </a:rPr>
              <a:t>마늘도 이집트에서의 기록을 찾을 수 있으며</a:t>
            </a:r>
            <a:r>
              <a:rPr lang="en-US" altLang="ko-KR" sz="1600" b="1" dirty="0" smtClean="0"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latin typeface="+mj-ea"/>
                <a:ea typeface="+mj-ea"/>
              </a:rPr>
              <a:t>단군 </a:t>
            </a:r>
            <a:r>
              <a:rPr lang="ko-KR" altLang="en-US" sz="1600" b="1" dirty="0">
                <a:latin typeface="+mj-ea"/>
                <a:ea typeface="+mj-ea"/>
              </a:rPr>
              <a:t>신화에 나올 정도로 우리나라에서도 </a:t>
            </a:r>
            <a:endParaRPr lang="en-US" altLang="ko-KR" sz="16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j-ea"/>
                <a:ea typeface="+mj-ea"/>
              </a:rPr>
              <a:t>오래된 </a:t>
            </a:r>
            <a:r>
              <a:rPr lang="ko-KR" altLang="en-US" sz="1600" b="1" dirty="0" err="1">
                <a:latin typeface="+mj-ea"/>
                <a:ea typeface="+mj-ea"/>
              </a:rPr>
              <a:t>식재료</a:t>
            </a:r>
            <a:r>
              <a:rPr lang="ko-KR" altLang="en-US" sz="1600" b="1" dirty="0">
                <a:latin typeface="+mj-ea"/>
                <a:ea typeface="+mj-ea"/>
              </a:rPr>
              <a:t> 입니다</a:t>
            </a:r>
            <a:r>
              <a:rPr lang="en-US" altLang="ko-KR" sz="1600" b="1" dirty="0" smtClean="0">
                <a:latin typeface="+mj-ea"/>
                <a:ea typeface="+mj-ea"/>
              </a:rPr>
              <a:t>. </a:t>
            </a:r>
            <a:r>
              <a:rPr lang="ko-KR" altLang="en-US" sz="1600" b="1" dirty="0" smtClean="0">
                <a:latin typeface="+mj-ea"/>
                <a:ea typeface="+mj-ea"/>
              </a:rPr>
              <a:t>중앙아시아에서 </a:t>
            </a:r>
            <a:r>
              <a:rPr lang="ko-KR" altLang="en-US" sz="1600" b="1" dirty="0">
                <a:latin typeface="+mj-ea"/>
                <a:ea typeface="+mj-ea"/>
              </a:rPr>
              <a:t>중국을 거쳐 들어온 것으로 추정됩니다</a:t>
            </a:r>
            <a:r>
              <a:rPr lang="en-US" altLang="ko-KR" sz="1600" b="1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j-ea"/>
                <a:ea typeface="+mj-ea"/>
              </a:rPr>
              <a:t>유명한 </a:t>
            </a:r>
            <a:r>
              <a:rPr lang="en-US" altLang="ko-KR" sz="1600" b="1" dirty="0">
                <a:latin typeface="+mj-ea"/>
                <a:ea typeface="+mj-ea"/>
              </a:rPr>
              <a:t>6</a:t>
            </a:r>
            <a:r>
              <a:rPr lang="ko-KR" altLang="en-US" sz="1600" b="1" dirty="0" err="1">
                <a:latin typeface="+mj-ea"/>
                <a:ea typeface="+mj-ea"/>
              </a:rPr>
              <a:t>쪽마늘</a:t>
            </a:r>
            <a:r>
              <a:rPr lang="en-US" altLang="ko-KR" sz="1600" b="1" dirty="0">
                <a:latin typeface="+mj-ea"/>
                <a:ea typeface="+mj-ea"/>
              </a:rPr>
              <a:t>(</a:t>
            </a:r>
            <a:r>
              <a:rPr lang="ko-KR" altLang="en-US" sz="1600" b="1" dirty="0">
                <a:latin typeface="+mj-ea"/>
                <a:ea typeface="+mj-ea"/>
              </a:rPr>
              <a:t>한지형</a:t>
            </a:r>
            <a:r>
              <a:rPr lang="en-US" altLang="ko-KR" sz="1600" b="1" dirty="0">
                <a:latin typeface="+mj-ea"/>
                <a:ea typeface="+mj-ea"/>
              </a:rPr>
              <a:t>)</a:t>
            </a:r>
            <a:r>
              <a:rPr lang="ko-KR" altLang="en-US" sz="1600" b="1" dirty="0">
                <a:latin typeface="+mj-ea"/>
                <a:ea typeface="+mj-ea"/>
              </a:rPr>
              <a:t>이 남부지방의 </a:t>
            </a:r>
            <a:r>
              <a:rPr lang="ko-KR" altLang="en-US" sz="1600" b="1" dirty="0" err="1">
                <a:latin typeface="+mj-ea"/>
                <a:ea typeface="+mj-ea"/>
              </a:rPr>
              <a:t>난지형</a:t>
            </a:r>
            <a:r>
              <a:rPr lang="ko-KR" altLang="en-US" sz="1600" b="1" dirty="0">
                <a:latin typeface="+mj-ea"/>
                <a:ea typeface="+mj-ea"/>
              </a:rPr>
              <a:t> 마늘보다 매운맛이 강합니다</a:t>
            </a:r>
            <a:r>
              <a:rPr lang="en-US" altLang="ko-KR" sz="1600" b="1" dirty="0">
                <a:latin typeface="+mj-ea"/>
                <a:ea typeface="+mj-ea"/>
              </a:rPr>
              <a:t>.</a:t>
            </a:r>
            <a:endParaRPr lang="ko-KR" altLang="en-US" sz="1600" b="1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447869" y="3069831"/>
            <a:ext cx="1137054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47869" y="4464791"/>
            <a:ext cx="1137054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555" y="4590430"/>
            <a:ext cx="2058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대파</a:t>
            </a:r>
            <a:r>
              <a:rPr lang="en-US" altLang="ko-KR" sz="2400" dirty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(Spring </a:t>
            </a:r>
          </a:p>
          <a:p>
            <a:r>
              <a:rPr lang="en-US" altLang="ko-KR" sz="2400" dirty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        Onion)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8521" y="4612120"/>
            <a:ext cx="7104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대파는 중국에서 유입되어 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통일신라시대부터 </a:t>
            </a: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사용된 것으로 추정됩니다</a:t>
            </a: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서양에서의 자료는 찾기 힘들며 주로 아시아에서 </a:t>
            </a:r>
            <a:r>
              <a:rPr lang="ko-KR" altLang="en-US" sz="1600" b="1" dirty="0" err="1">
                <a:solidFill>
                  <a:srgbClr val="002060"/>
                </a:solidFill>
                <a:latin typeface="+mj-ea"/>
                <a:ea typeface="+mj-ea"/>
              </a:rPr>
              <a:t>식재료로</a:t>
            </a: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 사용되었습니다</a:t>
            </a: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주로 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흰 부분 </a:t>
            </a:r>
            <a:r>
              <a:rPr lang="en-US" altLang="ko-KR" sz="16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특히 </a:t>
            </a:r>
            <a:r>
              <a:rPr lang="ko-KR" altLang="en-US" sz="1600" b="1" dirty="0" smtClean="0">
                <a:solidFill>
                  <a:srgbClr val="002060"/>
                </a:solidFill>
                <a:latin typeface="+mj-ea"/>
                <a:ea typeface="+mj-ea"/>
              </a:rPr>
              <a:t>뿌리 부분</a:t>
            </a: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에 </a:t>
            </a:r>
            <a:r>
              <a:rPr lang="ko-KR" altLang="en-US" sz="1600" b="1" dirty="0" err="1">
                <a:solidFill>
                  <a:srgbClr val="002060"/>
                </a:solidFill>
                <a:latin typeface="+mj-ea"/>
                <a:ea typeface="+mj-ea"/>
              </a:rPr>
              <a:t>알리신이</a:t>
            </a:r>
            <a:r>
              <a:rPr lang="ko-KR" altLang="en-US" sz="1600" b="1" dirty="0">
                <a:solidFill>
                  <a:srgbClr val="002060"/>
                </a:solidFill>
                <a:latin typeface="+mj-ea"/>
                <a:ea typeface="+mj-ea"/>
              </a:rPr>
              <a:t> 더욱 풍부하게 들어있습니다</a:t>
            </a:r>
            <a:r>
              <a:rPr lang="en-US" altLang="ko-KR" sz="1600" b="1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596" y="6001514"/>
            <a:ext cx="106650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다만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이 </a:t>
            </a:r>
            <a:r>
              <a:rPr lang="ko-KR" altLang="en-US" dirty="0" err="1" smtClean="0">
                <a:latin typeface="+mj-ea"/>
                <a:ea typeface="+mj-ea"/>
              </a:rPr>
              <a:t>식재료를</a:t>
            </a:r>
            <a:r>
              <a:rPr lang="ko-KR" altLang="en-US" dirty="0" smtClean="0">
                <a:latin typeface="+mj-ea"/>
                <a:ea typeface="+mj-ea"/>
              </a:rPr>
              <a:t> 완전히 익혀서 매운 맛과 특유의 황 냄새가 없어 지면 </a:t>
            </a:r>
            <a:r>
              <a:rPr lang="ko-KR" altLang="en-US" dirty="0" err="1" smtClean="0">
                <a:latin typeface="+mj-ea"/>
                <a:ea typeface="+mj-ea"/>
              </a:rPr>
              <a:t>알리신의</a:t>
            </a:r>
            <a:r>
              <a:rPr lang="ko-KR" altLang="en-US" dirty="0" smtClean="0">
                <a:latin typeface="+mj-ea"/>
                <a:ea typeface="+mj-ea"/>
              </a:rPr>
              <a:t> 효과도 감소됩니다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3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원리학습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60" y="533654"/>
            <a:ext cx="3853182" cy="253617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" y="-5367661"/>
            <a:ext cx="11888859" cy="50965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04" y="2265013"/>
            <a:ext cx="9116697" cy="60968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81" y="1281412"/>
            <a:ext cx="2638793" cy="6954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63274" y="1259006"/>
            <a:ext cx="581922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그렇다면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매운 맛은 우리가 말하는 </a:t>
            </a:r>
            <a:r>
              <a:rPr lang="en-US" altLang="ko-KR" dirty="0" smtClean="0">
                <a:latin typeface="+mj-ea"/>
                <a:ea typeface="+mj-ea"/>
              </a:rPr>
              <a:t>`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맛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` </a:t>
            </a:r>
            <a:r>
              <a:rPr lang="ko-KR" altLang="en-US" dirty="0" smtClean="0">
                <a:latin typeface="+mj-ea"/>
                <a:ea typeface="+mj-ea"/>
              </a:rPr>
              <a:t>이 맞을까요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아래 단어 중 </a:t>
            </a:r>
            <a:r>
              <a:rPr lang="en-US" altLang="ko-KR" dirty="0" smtClean="0">
                <a:latin typeface="+mj-ea"/>
                <a:ea typeface="+mj-ea"/>
              </a:rPr>
              <a:t>` </a:t>
            </a:r>
            <a:r>
              <a:rPr lang="ko-KR" altLang="en-US" dirty="0" smtClean="0">
                <a:latin typeface="+mj-ea"/>
                <a:ea typeface="+mj-ea"/>
              </a:rPr>
              <a:t>맛 </a:t>
            </a:r>
            <a:r>
              <a:rPr lang="en-US" altLang="ko-KR" dirty="0" smtClean="0">
                <a:latin typeface="+mj-ea"/>
                <a:ea typeface="+mj-ea"/>
              </a:rPr>
              <a:t>`</a:t>
            </a:r>
            <a:r>
              <a:rPr lang="ko-KR" altLang="en-US" dirty="0" smtClean="0">
                <a:latin typeface="+mj-ea"/>
                <a:ea typeface="+mj-ea"/>
              </a:rPr>
              <a:t>을 찾아 </a:t>
            </a:r>
            <a:r>
              <a:rPr lang="en-US" altLang="ko-KR" dirty="0" smtClean="0">
                <a:latin typeface="+mj-ea"/>
                <a:ea typeface="+mj-ea"/>
              </a:rPr>
              <a:t>O</a:t>
            </a:r>
            <a:r>
              <a:rPr lang="ko-KR" altLang="en-US" dirty="0" smtClean="0">
                <a:latin typeface="+mj-ea"/>
                <a:ea typeface="+mj-ea"/>
              </a:rPr>
              <a:t>표 해봅시다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99" y="4127121"/>
            <a:ext cx="5127156" cy="23889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8596" y="3175861"/>
            <a:ext cx="1087509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우리 혀에서 느끼는 맛은 </a:t>
            </a:r>
            <a:r>
              <a:rPr lang="en-US" altLang="ko-KR" dirty="0">
                <a:latin typeface="+mj-ea"/>
                <a:ea typeface="+mj-ea"/>
              </a:rPr>
              <a:t>5</a:t>
            </a:r>
            <a:r>
              <a:rPr lang="ko-KR" altLang="en-US" dirty="0">
                <a:latin typeface="+mj-ea"/>
                <a:ea typeface="+mj-ea"/>
              </a:rPr>
              <a:t>가지로 분류하며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맛을 </a:t>
            </a:r>
            <a:r>
              <a:rPr lang="ko-KR" altLang="en-US" dirty="0" smtClean="0">
                <a:latin typeface="+mj-ea"/>
                <a:ea typeface="+mj-ea"/>
              </a:rPr>
              <a:t>느끼는 맛 세포에서 </a:t>
            </a:r>
            <a:r>
              <a:rPr lang="ko-KR" altLang="en-US" dirty="0">
                <a:latin typeface="+mj-ea"/>
                <a:ea typeface="+mj-ea"/>
              </a:rPr>
              <a:t>감지하게 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en-US" altLang="ko-KR" dirty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맛 세포는 </a:t>
            </a:r>
            <a:r>
              <a:rPr lang="ko-KR" altLang="en-US" dirty="0">
                <a:latin typeface="+mj-ea"/>
                <a:ea typeface="+mj-ea"/>
              </a:rPr>
              <a:t>혓바닥 </a:t>
            </a:r>
            <a:r>
              <a:rPr lang="ko-KR" altLang="en-US" dirty="0" smtClean="0">
                <a:latin typeface="+mj-ea"/>
                <a:ea typeface="+mj-ea"/>
              </a:rPr>
              <a:t>위의 작은 </a:t>
            </a:r>
            <a:r>
              <a:rPr lang="ko-KR" altLang="en-US" dirty="0">
                <a:latin typeface="+mj-ea"/>
                <a:ea typeface="+mj-ea"/>
              </a:rPr>
              <a:t>돌기인 유두에 분포하고 </a:t>
            </a:r>
            <a:r>
              <a:rPr lang="ko-KR" altLang="en-US" dirty="0" smtClean="0">
                <a:latin typeface="+mj-ea"/>
                <a:ea typeface="+mj-ea"/>
              </a:rPr>
              <a:t>있으며 미각 </a:t>
            </a:r>
            <a:r>
              <a:rPr lang="ko-KR" altLang="en-US" dirty="0">
                <a:latin typeface="+mj-ea"/>
                <a:ea typeface="+mj-ea"/>
              </a:rPr>
              <a:t>신경을 통해 대뇌로 연결되어 대뇌에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                                                                </a:t>
            </a:r>
            <a:r>
              <a:rPr lang="ko-KR" altLang="en-US" dirty="0" smtClean="0">
                <a:latin typeface="+mj-ea"/>
                <a:ea typeface="+mj-ea"/>
              </a:rPr>
              <a:t>자극을 전달하게 </a:t>
            </a:r>
            <a:r>
              <a:rPr lang="ko-KR" altLang="en-US" dirty="0">
                <a:latin typeface="+mj-ea"/>
                <a:ea typeface="+mj-ea"/>
              </a:rPr>
              <a:t>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</a:rPr>
              <a:t>위에서 제외된 </a:t>
            </a:r>
            <a:r>
              <a:rPr lang="ko-KR" altLang="en-US" dirty="0" smtClean="0">
                <a:latin typeface="+mj-ea"/>
              </a:rPr>
              <a:t>떫은 맛</a:t>
            </a:r>
            <a:r>
              <a:rPr lang="en-US" altLang="ko-KR" dirty="0">
                <a:latin typeface="+mj-ea"/>
              </a:rPr>
              <a:t>, 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01552" y="4444457"/>
            <a:ext cx="5977919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부드러운 맛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매운 맛 </a:t>
            </a:r>
            <a:r>
              <a:rPr lang="ko-KR" altLang="en-US" dirty="0">
                <a:latin typeface="+mj-ea"/>
                <a:ea typeface="+mj-ea"/>
              </a:rPr>
              <a:t>등은 </a:t>
            </a:r>
            <a:r>
              <a:rPr lang="ko-KR" altLang="en-US" dirty="0" smtClean="0">
                <a:latin typeface="+mj-ea"/>
                <a:ea typeface="+mj-ea"/>
              </a:rPr>
              <a:t>혀의 맛 세포에서 느끼는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sz="2000" b="1" dirty="0">
                <a:solidFill>
                  <a:srgbClr val="C00000"/>
                </a:solidFill>
                <a:latin typeface="+mj-ea"/>
                <a:ea typeface="+mj-ea"/>
              </a:rPr>
              <a:t>‘맛’ </a:t>
            </a:r>
            <a:r>
              <a:rPr lang="ko-KR" altLang="en-US" dirty="0">
                <a:latin typeface="+mj-ea"/>
                <a:ea typeface="+mj-ea"/>
              </a:rPr>
              <a:t>이 아니라 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압각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누르는 </a:t>
            </a:r>
            <a:r>
              <a:rPr lang="ko-KR" altLang="en-US" dirty="0" smtClean="0">
                <a:latin typeface="+mj-ea"/>
                <a:ea typeface="+mj-ea"/>
              </a:rPr>
              <a:t>감각</a:t>
            </a:r>
            <a:r>
              <a:rPr lang="en-US" altLang="ko-KR" dirty="0" smtClean="0">
                <a:latin typeface="+mj-ea"/>
                <a:ea typeface="+mj-ea"/>
              </a:rPr>
              <a:t>), </a:t>
            </a:r>
            <a:r>
              <a:rPr lang="ko-KR" altLang="en-US" dirty="0" smtClean="0">
                <a:latin typeface="+mj-ea"/>
                <a:ea typeface="+mj-ea"/>
              </a:rPr>
              <a:t>통각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통증을 느끼는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감각</a:t>
            </a:r>
            <a:r>
              <a:rPr lang="en-US" altLang="ko-KR" dirty="0" smtClean="0">
                <a:latin typeface="+mj-ea"/>
                <a:ea typeface="+mj-ea"/>
              </a:rPr>
              <a:t>), </a:t>
            </a:r>
            <a:r>
              <a:rPr lang="ko-KR" altLang="en-US" dirty="0" smtClean="0">
                <a:latin typeface="+mj-ea"/>
                <a:ea typeface="+mj-ea"/>
              </a:rPr>
              <a:t>온</a:t>
            </a:r>
            <a:r>
              <a:rPr lang="en-US" altLang="ko-KR" dirty="0" smtClean="0">
                <a:latin typeface="+mj-ea"/>
                <a:ea typeface="+mj-ea"/>
              </a:rPr>
              <a:t>*</a:t>
            </a:r>
            <a:r>
              <a:rPr lang="ko-KR" altLang="en-US" dirty="0" smtClean="0">
                <a:latin typeface="+mj-ea"/>
                <a:ea typeface="+mj-ea"/>
              </a:rPr>
              <a:t>냉각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온도를 느끼는 감각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smtClean="0">
                <a:latin typeface="+mj-ea"/>
                <a:ea typeface="+mj-ea"/>
              </a:rPr>
              <a:t>등의 복합적인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감각입니다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73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4821"/>
                </a:solidFill>
              </a:rPr>
              <a:t>실험방법</a:t>
            </a:r>
            <a:endParaRPr lang="ko-KR" altLang="en-US" sz="2600" b="1" dirty="0">
              <a:solidFill>
                <a:srgbClr val="00482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58596" y="1341477"/>
            <a:ext cx="103172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en-US" altLang="ko-KR" dirty="0" smtClean="0"/>
              <a:t>.</a:t>
            </a:r>
            <a:r>
              <a:rPr lang="ko-KR" altLang="en-US" dirty="0"/>
              <a:t> 알리신 </a:t>
            </a:r>
            <a:r>
              <a:rPr lang="ko-KR" altLang="en-US" dirty="0" smtClean="0"/>
              <a:t> 종이 도안에 </a:t>
            </a:r>
            <a:r>
              <a:rPr lang="ko-KR" altLang="en-US" dirty="0"/>
              <a:t>그려진 그림을 확인하고 아래 순서대로 원자에 알맞은 펠트스티커를 붙입니다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0629" y="2245574"/>
            <a:ext cx="5213287" cy="2124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srgbClr val="C00000"/>
                </a:solidFill>
              </a:rPr>
              <a:t>탄소</a:t>
            </a:r>
            <a:r>
              <a:rPr lang="ko-KR" altLang="en-US" dirty="0" smtClean="0"/>
              <a:t> 자리에  </a:t>
            </a:r>
            <a:r>
              <a:rPr lang="ko-KR" altLang="en-US" dirty="0"/>
              <a:t>노랑색 </a:t>
            </a:r>
            <a:r>
              <a:rPr lang="ko-KR" altLang="en-US" dirty="0" smtClean="0"/>
              <a:t> 펠트 스티커를  붙입니다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srgbClr val="C00000"/>
                </a:solidFill>
              </a:rPr>
              <a:t>산소</a:t>
            </a:r>
            <a:r>
              <a:rPr lang="ko-KR" altLang="en-US" dirty="0" smtClean="0"/>
              <a:t> </a:t>
            </a:r>
            <a:r>
              <a:rPr lang="ko-KR" altLang="en-US" dirty="0"/>
              <a:t>자리에 </a:t>
            </a:r>
            <a:r>
              <a:rPr lang="ko-KR" altLang="en-US" dirty="0" smtClean="0"/>
              <a:t> 빨강색  펠트 스티커를  </a:t>
            </a:r>
            <a:r>
              <a:rPr lang="ko-KR" altLang="en-US" dirty="0"/>
              <a:t>붙입니다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srgbClr val="C00000"/>
                </a:solidFill>
              </a:rPr>
              <a:t>황 </a:t>
            </a:r>
            <a:r>
              <a:rPr lang="ko-KR" altLang="en-US" dirty="0"/>
              <a:t>자리에 </a:t>
            </a:r>
            <a:r>
              <a:rPr lang="ko-KR" altLang="en-US" dirty="0" smtClean="0"/>
              <a:t> 하늘색  큰  펠트 스티커를  붙입니다</a:t>
            </a:r>
            <a:r>
              <a:rPr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b="1" dirty="0" smtClean="0">
                <a:solidFill>
                  <a:srgbClr val="C00000"/>
                </a:solidFill>
              </a:rPr>
              <a:t>수소</a:t>
            </a:r>
            <a:r>
              <a:rPr lang="ko-KR" altLang="en-US" dirty="0" smtClean="0"/>
              <a:t> </a:t>
            </a:r>
            <a:r>
              <a:rPr lang="ko-KR" altLang="en-US" dirty="0"/>
              <a:t>자리에 </a:t>
            </a:r>
            <a:r>
              <a:rPr lang="ko-KR" altLang="en-US" dirty="0" smtClean="0"/>
              <a:t> 작은 파란색  펠트스티커를 </a:t>
            </a:r>
            <a:r>
              <a:rPr lang="en-US" altLang="ko-KR" dirty="0"/>
              <a:t> </a:t>
            </a:r>
            <a:r>
              <a:rPr lang="ko-KR" altLang="en-US" dirty="0" smtClean="0"/>
              <a:t>다른 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스티커 </a:t>
            </a:r>
            <a:r>
              <a:rPr lang="ko-KR" altLang="en-US" dirty="0"/>
              <a:t>위에 </a:t>
            </a:r>
            <a:r>
              <a:rPr lang="en-US" altLang="ko-KR" dirty="0"/>
              <a:t> </a:t>
            </a:r>
            <a:r>
              <a:rPr lang="ko-KR" altLang="en-US" dirty="0" smtClean="0"/>
              <a:t>그림과 </a:t>
            </a:r>
            <a:r>
              <a:rPr lang="ko-KR" altLang="en-US" dirty="0"/>
              <a:t>같이 살짝 겹쳐 </a:t>
            </a:r>
            <a:r>
              <a:rPr lang="ko-KR" altLang="en-US" dirty="0" smtClean="0"/>
              <a:t>붙입니다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596" y="4643596"/>
            <a:ext cx="53719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모든 </a:t>
            </a:r>
            <a:r>
              <a:rPr lang="ko-KR" altLang="en-US" dirty="0">
                <a:latin typeface="+mj-ea"/>
                <a:ea typeface="+mj-ea"/>
              </a:rPr>
              <a:t>원자가 잘 붙었는지 그 개수를 확인합니다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596" y="5170912"/>
            <a:ext cx="48285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3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이름 쓰는 </a:t>
            </a:r>
            <a:r>
              <a:rPr lang="ko-KR" altLang="en-US" dirty="0">
                <a:latin typeface="+mj-ea"/>
                <a:ea typeface="+mj-ea"/>
              </a:rPr>
              <a:t>칸에 </a:t>
            </a:r>
            <a:r>
              <a:rPr lang="ko-KR" altLang="en-US" dirty="0" err="1">
                <a:latin typeface="+mj-ea"/>
                <a:ea typeface="+mj-ea"/>
              </a:rPr>
              <a:t>유성펜으로</a:t>
            </a:r>
            <a:r>
              <a:rPr lang="ko-KR" altLang="en-US" dirty="0">
                <a:latin typeface="+mj-ea"/>
                <a:ea typeface="+mj-ea"/>
              </a:rPr>
              <a:t> 이름을 씁니다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16" y="1898790"/>
            <a:ext cx="5645391" cy="3772109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1160490" y="3955167"/>
            <a:ext cx="13436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5717220" y="4077478"/>
            <a:ext cx="1159441" cy="1866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6560670" y="2883159"/>
            <a:ext cx="605240" cy="80243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8066</TotalTime>
  <Words>723</Words>
  <Application>Microsoft Office PowerPoint</Application>
  <PresentationFormat>와이드스크린</PresentationFormat>
  <Paragraphs>76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11</vt:i4>
      </vt:variant>
    </vt:vector>
  </HeadingPairs>
  <TitlesOfParts>
    <vt:vector size="23" baseType="lpstr">
      <vt:lpstr>맑은 고딕</vt:lpstr>
      <vt:lpstr>배달의민족 한나체 Pro</vt:lpstr>
      <vt:lpstr>하르방 R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매운맛-알리신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193</cp:revision>
  <dcterms:created xsi:type="dcterms:W3CDTF">2020-01-07T08:23:28Z</dcterms:created>
  <dcterms:modified xsi:type="dcterms:W3CDTF">2020-01-29T07:34:59Z</dcterms:modified>
</cp:coreProperties>
</file>